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EC9-5165-5AE4-1572-7A8DAE8F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FC5E0-7F19-5E7F-6731-71802A4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B1D3-F052-FB6C-8E12-E868960C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FBFB-F1EB-C8D0-F8F5-53F77DD5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6D33-999C-497A-2570-92896ABE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DB09-C71B-8E34-CA20-02D0D48B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0BC7D-F045-4016-6E0C-9D516F8D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7C4A-77CF-6768-DD39-F5407014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87B8-C8AC-C8C1-4C70-54E983A0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AE8B-9862-4EC4-B5D4-7494C222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6487F-FA35-DC0F-149F-A2ACB232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F8B2-E764-4BAA-9977-FE66AAE69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7541-AEE0-8C79-92E0-52AB45CE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78A7-0B5D-26EE-80B4-9BAA88AB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3574-BBE7-6DC8-34C5-E532DD6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55FB-2688-0006-708E-B5CF0B84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9446-1BC6-6156-58D7-B4DC38F4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E0D4-2CAC-69F2-E4B3-BFD30D9C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E264-C7E9-165A-0107-04B72CA9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1FA6-FA52-9173-4C4B-C7DB8128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1EE-2C6F-55D0-374D-230542B0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15484-5D49-FF0A-6AD3-BAAAD51E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25F-9BF5-C4B7-C651-C3602E6C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25B5-59F5-F790-C08B-BDFF5210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86E9-72F2-1382-2BB4-BA35D525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2113-7FD5-7616-6F29-D43A9FCC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527E-7217-4094-3000-EABAAD76B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F8575-02CE-73EF-6115-7E59F499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B928-5E64-C55E-6885-F09FD314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C9B5-F4FB-4172-A7CB-612116D1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B01C6-5838-14EE-C69D-1B865230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0856-AA2F-33D7-0C43-C26FD335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85BC-4CBF-04DA-154D-BDA34AA8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2BD5-46E8-A232-95E6-8CC65D1D4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6BAFA-C73A-81A8-FD06-D8DAA7E84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128F0-2BED-256F-9988-67C679B2F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E5DDD-7B1D-C7B2-D05D-31C852D7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700DE-6493-4371-C781-B5708F24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52CAF-4A4F-9B63-7EF6-8FDAD444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00F5-771A-D40C-23DF-BF7C8044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3CA2E-9870-3358-D964-D054B73E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2353-C580-86D6-5678-AD0C41ED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4D93D-0E3F-DE2A-EAC6-94B3181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1EAE-0B84-2DF1-EB01-94B171C6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46CA9-B04E-643B-B919-CFC22C4E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B38F-1C06-6C55-8E3E-BA6CD73F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0179-E1B9-143B-7464-39C281BB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167-E803-FD2B-7774-D9F3D40A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46AE-3514-8131-C251-590A3328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B5F0-07E5-506F-3768-ED7116E8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0EB8-BB13-90E9-7BEB-55700F0B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E3282-325B-0AD0-58F8-5B9B3729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943-F4B2-30E9-242F-69D0485C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48115-2EFB-E1C0-3167-9314A7574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F46D-ECA4-77D9-939B-757EB46C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CBEB-6E7E-79DA-AA7B-0E68BDBB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B144-D613-1041-86F5-8BBBA6E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7D21-8E38-C3C0-11D7-94DC338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B6960-3F89-0745-6A98-250BC378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E98A-6A4D-D312-D07C-F5925315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C9E0-912A-1839-B154-B775A65E4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FC43-6E2D-4FAD-8753-41EBE0FE2D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FC6D-A416-8660-75DC-183D73170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FF31-6070-45A8-E660-82DAF7F54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B226-C4F5-43D7-8C14-91654EE0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BFE29FE-B3B9-77B7-4AC6-F8104189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392"/>
            <a:ext cx="7039957" cy="1771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733694A-5364-AE7A-DDB7-EA4A5093B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030"/>
            <a:ext cx="6401693" cy="2486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EF4D39-86DC-E8B4-14CE-9ADC7BA6DD28}"/>
              </a:ext>
            </a:extLst>
          </p:cNvPr>
          <p:cNvSpPr txBox="1"/>
          <p:nvPr/>
        </p:nvSpPr>
        <p:spPr>
          <a:xfrm>
            <a:off x="2810818" y="232888"/>
            <a:ext cx="5712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 Black" panose="020F0502020204030204" pitchFamily="34" charset="0"/>
              </a:rPr>
              <a:t>Logistic Regression Model to</a:t>
            </a:r>
          </a:p>
          <a:p>
            <a:r>
              <a:rPr lang="en-US" sz="3200" b="1" dirty="0">
                <a:latin typeface="Aptos Black" panose="020F0502020204030204" pitchFamily="34" charset="0"/>
              </a:rPr>
              <a:t> Predict Agency Turnover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DD70A5-CD22-4750-8746-C4A01D446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69" y="2508970"/>
            <a:ext cx="6668431" cy="2372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705B7A-6537-5FC4-0682-1871A3F68C7E}"/>
              </a:ext>
            </a:extLst>
          </p:cNvPr>
          <p:cNvSpPr txBox="1"/>
          <p:nvPr/>
        </p:nvSpPr>
        <p:spPr>
          <a:xfrm>
            <a:off x="512956" y="1608060"/>
            <a:ext cx="220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Initial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5140F-B16B-9D18-6EC0-3A4B52BC3213}"/>
              </a:ext>
            </a:extLst>
          </p:cNvPr>
          <p:cNvSpPr txBox="1"/>
          <p:nvPr/>
        </p:nvSpPr>
        <p:spPr>
          <a:xfrm>
            <a:off x="7039956" y="2069725"/>
            <a:ext cx="497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Testing Outcome, Dept of Labor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B712A-C50D-B75F-24DE-896395809F95}"/>
              </a:ext>
            </a:extLst>
          </p:cNvPr>
          <p:cNvSpPr txBox="1"/>
          <p:nvPr/>
        </p:nvSpPr>
        <p:spPr>
          <a:xfrm>
            <a:off x="0" y="3953213"/>
            <a:ext cx="564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Training Outcome, Dept of Commerce</a:t>
            </a:r>
          </a:p>
        </p:txBody>
      </p:sp>
    </p:spTree>
    <p:extLst>
      <p:ext uri="{BB962C8B-B14F-4D97-AF65-F5344CB8AC3E}">
        <p14:creationId xmlns:p14="http://schemas.microsoft.com/office/powerpoint/2010/main" val="148261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933DE-BBCB-F151-ACB0-496B2DB4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687" y="-1"/>
            <a:ext cx="5925313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EBD3E-E174-51D9-755A-6A7512DDE570}"/>
              </a:ext>
            </a:extLst>
          </p:cNvPr>
          <p:cNvSpPr txBox="1"/>
          <p:nvPr/>
        </p:nvSpPr>
        <p:spPr>
          <a:xfrm>
            <a:off x="862212" y="1056266"/>
            <a:ext cx="5319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features that affected the predictions the most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P_INSPIRED – an average of questions 85, 86, and 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6_P_TAL_USE – asking employees how if their talents are used effectively at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UPPER_OVERALL – an average of questions about 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SUP_OVERALL – an average of questions about supervisors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12990-AE66-F23F-2C99-842EACE26E7E}"/>
              </a:ext>
            </a:extLst>
          </p:cNvPr>
          <p:cNvSpPr txBox="1"/>
          <p:nvPr/>
        </p:nvSpPr>
        <p:spPr>
          <a:xfrm>
            <a:off x="462609" y="489397"/>
            <a:ext cx="5925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 Black" panose="020B0004020202020204" pitchFamily="34" charset="0"/>
              </a:rPr>
              <a:t>Feature Importance with SHAP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D6827-42FB-EFBE-CC71-C59ADD426363}"/>
              </a:ext>
            </a:extLst>
          </p:cNvPr>
          <p:cNvSpPr txBox="1"/>
          <p:nvPr/>
        </p:nvSpPr>
        <p:spPr>
          <a:xfrm>
            <a:off x="4870229" y="4181707"/>
            <a:ext cx="24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SHAP Summary Plot</a:t>
            </a:r>
          </a:p>
        </p:txBody>
      </p:sp>
    </p:spTree>
    <p:extLst>
      <p:ext uri="{BB962C8B-B14F-4D97-AF65-F5344CB8AC3E}">
        <p14:creationId xmlns:p14="http://schemas.microsoft.com/office/powerpoint/2010/main" val="297153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hammer">
            <a:extLst>
              <a:ext uri="{FF2B5EF4-FFF2-40B4-BE49-F238E27FC236}">
                <a16:creationId xmlns:a16="http://schemas.microsoft.com/office/drawing/2014/main" id="{117B91CA-9C50-0E95-4A30-4244084C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9" y="978945"/>
            <a:ext cx="6013116" cy="463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9F902-D283-8C1D-03EC-3FDAB8F008DF}"/>
              </a:ext>
            </a:extLst>
          </p:cNvPr>
          <p:cNvSpPr txBox="1"/>
          <p:nvPr/>
        </p:nvSpPr>
        <p:spPr>
          <a:xfrm>
            <a:off x="848013" y="403401"/>
            <a:ext cx="584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Summary: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C4BDC-5003-A769-5FC2-E7CE68DC4BC2}"/>
              </a:ext>
            </a:extLst>
          </p:cNvPr>
          <p:cNvSpPr txBox="1"/>
          <p:nvPr/>
        </p:nvSpPr>
        <p:spPr>
          <a:xfrm>
            <a:off x="1004552" y="988176"/>
            <a:ext cx="4945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both logistic regression models and neural networks, the logistic regression model was chosen as the best predictor of employee turnover. The 3 biggest factors of turnover are the employee’s own connection and sense of accomplishment at work, how upper management is perceived, and direct interactions with supervisors.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B8563-283E-70BE-47A2-9BBF79D59A89}"/>
              </a:ext>
            </a:extLst>
          </p:cNvPr>
          <p:cNvSpPr txBox="1"/>
          <p:nvPr/>
        </p:nvSpPr>
        <p:spPr>
          <a:xfrm>
            <a:off x="722836" y="3881275"/>
            <a:ext cx="368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ptos Black" panose="020B00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623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Missel</dc:creator>
  <cp:lastModifiedBy>Morgan Missel</cp:lastModifiedBy>
  <cp:revision>1</cp:revision>
  <dcterms:created xsi:type="dcterms:W3CDTF">2023-11-21T23:36:07Z</dcterms:created>
  <dcterms:modified xsi:type="dcterms:W3CDTF">2023-11-22T00:01:43Z</dcterms:modified>
</cp:coreProperties>
</file>