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40233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E2A0C3-A68A-F720-53FF-C1C2BDBD3A61}" name="Yu, Zitong" initials="ZY" userId="S::yu.zitong@wustl.edu::d084da47-f5f0-4531-b2dc-1e1c4a39eda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n, Md Ashequr" initials="RMA" lastIdx="2" clrIdx="0">
    <p:extLst>
      <p:ext uri="{19B8F6BF-5375-455C-9EA6-DF929625EA0E}">
        <p15:presenceInfo xmlns:p15="http://schemas.microsoft.com/office/powerpoint/2012/main" userId="S-1-5-21-3579272529-3368358661-2280984729-10172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4" autoAdjust="0"/>
    <p:restoredTop sz="88511" autoAdjust="0"/>
  </p:normalViewPr>
  <p:slideViewPr>
    <p:cSldViewPr snapToGrid="0">
      <p:cViewPr>
        <p:scale>
          <a:sx n="41" d="100"/>
          <a:sy n="41" d="100"/>
        </p:scale>
        <p:origin x="216" y="-4254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773E-786E-4807-87F1-720C66DF5B0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6D6AC-F056-4213-8996-A0539DC9E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6D6AC-F056-4213-8996-A0539DC9ED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6584530"/>
            <a:ext cx="34198560" cy="1400725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1131956"/>
            <a:ext cx="30175200" cy="971380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2142067"/>
            <a:ext cx="867537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2142067"/>
            <a:ext cx="25523190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9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10030472"/>
            <a:ext cx="34701480" cy="1673605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6924858"/>
            <a:ext cx="34701480" cy="880109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3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2142076"/>
            <a:ext cx="347014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9862823"/>
            <a:ext cx="17020696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4696440"/>
            <a:ext cx="17020696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9862823"/>
            <a:ext cx="17104520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4696440"/>
            <a:ext cx="17104520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792902"/>
            <a:ext cx="20368260" cy="285919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792902"/>
            <a:ext cx="20368260" cy="285919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2142076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1750-4898-4553-85A3-654A5FD25015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7290595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B24C-6657-4013-92C9-B4FE5D00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jhalab.wustl.edu" TargetMode="External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9" Type="http://schemas.openxmlformats.org/officeDocument/2006/relationships/image" Target="../media/image33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32.png"/><Relationship Id="rId12" Type="http://schemas.openxmlformats.org/officeDocument/2006/relationships/hyperlink" Target="mailto:rahman.m@wustl.edu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40" Type="http://schemas.openxmlformats.org/officeDocument/2006/relationships/image" Target="../media/image30.png"/><Relationship Id="rId15" Type="http://schemas.openxmlformats.org/officeDocument/2006/relationships/image" Target="../media/image4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3.jpe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8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7619606" y="76201"/>
            <a:ext cx="27127593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 anchor="ctr"/>
          <a:lstStyle>
            <a:lvl1pPr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600" b="1" dirty="0">
                <a:solidFill>
                  <a:srgbClr val="002060"/>
                </a:solidFill>
                <a:latin typeface="Helvetica" panose="020B0604020202020204" pitchFamily="34" charset="0"/>
              </a:rPr>
              <a:t>Validation of a task-specific deep-learning-based denoising approach for myocardial perfusion SPECT</a:t>
            </a:r>
            <a:br>
              <a:rPr lang="en-US" altLang="en-US" sz="13600" b="1" dirty="0">
                <a:solidFill>
                  <a:srgbClr val="2163A1"/>
                </a:solidFill>
                <a:latin typeface="Helvetica" panose="020B0604020202020204" pitchFamily="34" charset="0"/>
              </a:rPr>
            </a:br>
            <a:r>
              <a:rPr lang="en-US" altLang="en-US" sz="4800" i="1" dirty="0">
                <a:solidFill>
                  <a:srgbClr val="002060"/>
                </a:solidFill>
                <a:latin typeface="Helvetica" panose="020B0604020202020204" pitchFamily="34" charset="0"/>
              </a:rPr>
              <a:t>Md </a:t>
            </a:r>
            <a:r>
              <a:rPr lang="en-US" altLang="en-US" sz="4800" i="1" dirty="0" err="1">
                <a:solidFill>
                  <a:srgbClr val="002060"/>
                </a:solidFill>
                <a:latin typeface="Helvetica" panose="020B0604020202020204" pitchFamily="34" charset="0"/>
              </a:rPr>
              <a:t>Ashequr</a:t>
            </a:r>
            <a:r>
              <a:rPr lang="en-US" altLang="en-US" sz="4800" i="1" dirty="0">
                <a:solidFill>
                  <a:srgbClr val="002060"/>
                </a:solidFill>
                <a:latin typeface="Helvetica" panose="020B0604020202020204" pitchFamily="34" charset="0"/>
              </a:rPr>
              <a:t> Rahman</a:t>
            </a:r>
            <a:r>
              <a:rPr lang="en-US" altLang="en-US" sz="4800" i="1" baseline="30000" dirty="0">
                <a:solidFill>
                  <a:srgbClr val="00206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4800" i="1" dirty="0">
                <a:solidFill>
                  <a:srgbClr val="002060"/>
                </a:solidFill>
                <a:latin typeface="Helvetica" panose="020B0604020202020204" pitchFamily="34" charset="0"/>
              </a:rPr>
              <a:t>, </a:t>
            </a:r>
            <a:r>
              <a:rPr lang="en-US" altLang="en-US" sz="4800" i="1" dirty="0" err="1">
                <a:solidFill>
                  <a:srgbClr val="002060"/>
                </a:solidFill>
                <a:latin typeface="Helvetica" panose="020B0604020202020204" pitchFamily="34" charset="0"/>
              </a:rPr>
              <a:t>Zezhang</a:t>
            </a:r>
            <a:r>
              <a:rPr lang="en-US" altLang="en-US" sz="4800" i="1" dirty="0">
                <a:solidFill>
                  <a:srgbClr val="002060"/>
                </a:solidFill>
                <a:latin typeface="Helvetica" panose="020B0604020202020204" pitchFamily="34" charset="0"/>
              </a:rPr>
              <a:t> Yang</a:t>
            </a:r>
            <a:r>
              <a:rPr lang="en-US" altLang="en-US" sz="4800" i="1" baseline="30000" dirty="0">
                <a:solidFill>
                  <a:srgbClr val="002060"/>
                </a:solidFill>
                <a:latin typeface="Helvetica" panose="020B0604020202020204" pitchFamily="34" charset="0"/>
              </a:rPr>
              <a:t>1</a:t>
            </a:r>
            <a:r>
              <a:rPr lang="en-US" altLang="en-US" sz="4800" i="1" dirty="0">
                <a:solidFill>
                  <a:srgbClr val="002060"/>
                </a:solidFill>
                <a:latin typeface="Helvetica" panose="020B0604020202020204" pitchFamily="34" charset="0"/>
              </a:rPr>
              <a:t>, </a:t>
            </a:r>
            <a:r>
              <a:rPr lang="en-US" altLang="en-US" sz="4800" i="1" dirty="0" err="1">
                <a:solidFill>
                  <a:srgbClr val="002060"/>
                </a:solidFill>
                <a:latin typeface="Helvetica" panose="020B0604020202020204" pitchFamily="34" charset="0"/>
              </a:rPr>
              <a:t>Zitong</a:t>
            </a:r>
            <a:r>
              <a:rPr lang="en-US" altLang="en-US" sz="4800" i="1" dirty="0">
                <a:solidFill>
                  <a:srgbClr val="002060"/>
                </a:solidFill>
                <a:latin typeface="Helvetica" panose="020B0604020202020204" pitchFamily="34" charset="0"/>
              </a:rPr>
              <a:t> Yu</a:t>
            </a:r>
            <a:r>
              <a:rPr lang="en-US" altLang="en-US" sz="4800" i="1" baseline="30000" dirty="0">
                <a:solidFill>
                  <a:srgbClr val="002060"/>
                </a:solidFill>
                <a:latin typeface="Helvetica" panose="020B0604020202020204" pitchFamily="34" charset="0"/>
              </a:rPr>
              <a:t>2</a:t>
            </a:r>
            <a:r>
              <a:rPr lang="en-US" altLang="en-US" sz="4800" i="1" dirty="0">
                <a:solidFill>
                  <a:srgbClr val="002060"/>
                </a:solidFill>
                <a:latin typeface="Helvetica" panose="020B0604020202020204" pitchFamily="34" charset="0"/>
              </a:rPr>
              <a:t>, Barry A. Siegel</a:t>
            </a:r>
            <a:r>
              <a:rPr lang="en-US" altLang="en-US" sz="4800" i="1" baseline="30000" dirty="0">
                <a:solidFill>
                  <a:srgbClr val="002060"/>
                </a:solidFill>
                <a:latin typeface="Helvetica" panose="020B0604020202020204" pitchFamily="34" charset="0"/>
              </a:rPr>
              <a:t>3</a:t>
            </a:r>
            <a:r>
              <a:rPr lang="en-US" altLang="en-US" sz="4800" i="1" dirty="0">
                <a:solidFill>
                  <a:srgbClr val="002060"/>
                </a:solidFill>
                <a:latin typeface="Helvetica" panose="020B0604020202020204" pitchFamily="34" charset="0"/>
              </a:rPr>
              <a:t> and Abhinav K. Jha</a:t>
            </a:r>
            <a:r>
              <a:rPr lang="en-US" altLang="en-US" sz="4800" i="1" baseline="30000" dirty="0">
                <a:solidFill>
                  <a:srgbClr val="002060"/>
                </a:solidFill>
                <a:latin typeface="Helvetica" panose="020B0604020202020204" pitchFamily="34" charset="0"/>
              </a:rPr>
              <a:t>1,2,3</a:t>
            </a:r>
            <a:r>
              <a:rPr lang="en-US" altLang="en-US" sz="4800" i="1" dirty="0">
                <a:solidFill>
                  <a:srgbClr val="002060"/>
                </a:solidFill>
                <a:latin typeface="Helvetica" panose="020B0604020202020204" pitchFamily="34" charset="0"/>
              </a:rPr>
              <a:t> </a:t>
            </a:r>
            <a:br>
              <a:rPr lang="en-US" altLang="ja-JP" sz="4800" i="1" dirty="0">
                <a:solidFill>
                  <a:srgbClr val="002060"/>
                </a:solidFill>
                <a:latin typeface="Helvetica" panose="020B0604020202020204" pitchFamily="34" charset="0"/>
              </a:rPr>
            </a:br>
            <a:r>
              <a:rPr lang="en-US" altLang="ja-JP" sz="2800" i="1" baseline="30000" dirty="0">
                <a:solidFill>
                  <a:srgbClr val="404040"/>
                </a:solidFill>
                <a:latin typeface="Helvetica" panose="020B0604020202020204" pitchFamily="34" charset="0"/>
                <a:ea typeface="游ゴシック" panose="020B0400000000000000" pitchFamily="34" charset="-128"/>
              </a:rPr>
              <a:t>1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Helvetica" panose="020B0604020202020204" pitchFamily="34" charset="0"/>
                <a:ea typeface="游ゴシック" panose="020B0400000000000000" pitchFamily="34" charset="-128"/>
                <a:cs typeface="+mn-cs"/>
              </a:rPr>
              <a:t>Department of Electronic and System Engineering, Washington University in St. Louis, St. Louis, MO, USA</a:t>
            </a:r>
            <a:endParaRPr lang="en-US" altLang="ja-JP" sz="4800" i="1" dirty="0">
              <a:solidFill>
                <a:srgbClr val="002060"/>
              </a:solidFill>
              <a:latin typeface="Helvetica" panose="020B0604020202020204" pitchFamily="34" charset="0"/>
            </a:endParaRPr>
          </a:p>
          <a:p>
            <a:pPr algn="ctr" eaLnBrk="1" hangingPunct="1"/>
            <a:r>
              <a:rPr lang="en-US" altLang="ja-JP" sz="2800" i="1" baseline="30000" dirty="0">
                <a:solidFill>
                  <a:srgbClr val="404040"/>
                </a:solidFill>
                <a:latin typeface="Helvetica" panose="020B0604020202020204" pitchFamily="34" charset="0"/>
              </a:rPr>
              <a:t>2</a:t>
            </a:r>
            <a:r>
              <a:rPr lang="en-US" altLang="ja-JP" sz="2800" i="1" dirty="0">
                <a:solidFill>
                  <a:srgbClr val="404040"/>
                </a:solidFill>
                <a:latin typeface="Helvetica" panose="020B0604020202020204" pitchFamily="34" charset="0"/>
              </a:rPr>
              <a:t>Department of Biomedical Engineering, Washington University in St. Louis, St. Louis, MO, USA</a:t>
            </a:r>
          </a:p>
          <a:p>
            <a:pPr algn="ctr" eaLnBrk="1" hangingPunct="1"/>
            <a:r>
              <a:rPr lang="en-US" altLang="en-US" sz="2800" i="1" baseline="30000" dirty="0">
                <a:solidFill>
                  <a:srgbClr val="404040"/>
                </a:solidFill>
                <a:latin typeface="Helvetica" panose="020B0604020202020204" pitchFamily="34" charset="0"/>
              </a:rPr>
              <a:t>3</a:t>
            </a:r>
            <a:r>
              <a:rPr lang="en-US" altLang="en-US" sz="2800" i="1" dirty="0">
                <a:solidFill>
                  <a:srgbClr val="404040"/>
                </a:solidFill>
                <a:latin typeface="Helvetica" panose="020B0604020202020204" pitchFamily="34" charset="0"/>
              </a:rPr>
              <a:t>Mallinckrodt Institute of Radiology, Washington University in St. Louis, St. Louis, MO, USA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4729298"/>
            <a:ext cx="12573000" cy="93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>
            <a:spAutoFit/>
          </a:bodyPr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2060"/>
                </a:solidFill>
                <a:latin typeface="Helvetica" panose="020B0604020202020204" pitchFamily="34" charset="0"/>
              </a:rPr>
              <a:t>1. Introduction</a:t>
            </a: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1" y="38614351"/>
            <a:ext cx="40233600" cy="171052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85" tIns="95793" rIns="191585" bIns="95793"/>
          <a:lstStyle>
            <a:lvl1pPr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893427" y="5667728"/>
            <a:ext cx="11430000" cy="98425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>
              <a:solidFill>
                <a:srgbClr val="002060"/>
              </a:solidFill>
            </a:endParaRPr>
          </a:p>
        </p:txBody>
      </p:sp>
      <p:sp>
        <p:nvSpPr>
          <p:cNvPr id="12" name="Rectangle 44"/>
          <p:cNvSpPr>
            <a:spLocks noChangeArrowheads="1"/>
          </p:cNvSpPr>
          <p:nvPr/>
        </p:nvSpPr>
        <p:spPr bwMode="auto">
          <a:xfrm>
            <a:off x="1" y="4278313"/>
            <a:ext cx="40233600" cy="446088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85" tIns="95793" rIns="191585" bIns="95793"/>
          <a:lstStyle>
            <a:lvl1pPr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95813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95813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45559" y="5773803"/>
            <a:ext cx="12536483" cy="147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Important need for methods to process myocardial perfusion imaging (MPI) SPECT images at lower dose/acquisition time</a:t>
            </a:r>
            <a:r>
              <a:rPr lang="en-US" altLang="en-US" sz="3200" baseline="30000" dirty="0">
                <a:solidFill>
                  <a:schemeClr val="tx1"/>
                </a:solidFill>
                <a:latin typeface="Helvetica" panose="020B0604020202020204" pitchFamily="34" charset="0"/>
              </a:rPr>
              <a:t>1</a:t>
            </a: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. </a:t>
            </a:r>
          </a:p>
        </p:txBody>
      </p:sp>
      <p:cxnSp>
        <p:nvCxnSpPr>
          <p:cNvPr id="15" name="Straight Connector 59"/>
          <p:cNvCxnSpPr>
            <a:cxnSpLocks noChangeShapeType="1"/>
          </p:cNvCxnSpPr>
          <p:nvPr/>
        </p:nvCxnSpPr>
        <p:spPr bwMode="auto">
          <a:xfrm>
            <a:off x="13487400" y="4724401"/>
            <a:ext cx="36515" cy="9404588"/>
          </a:xfrm>
          <a:prstGeom prst="line">
            <a:avLst/>
          </a:prstGeom>
          <a:noFill/>
          <a:ln w="7620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" name="Picture 58" descr="A close up of a 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0" y="320289"/>
            <a:ext cx="705643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6"/>
          <p:cNvSpPr txBox="1">
            <a:spLocks noChangeArrowheads="1"/>
          </p:cNvSpPr>
          <p:nvPr/>
        </p:nvSpPr>
        <p:spPr bwMode="auto">
          <a:xfrm>
            <a:off x="118927" y="10448360"/>
            <a:ext cx="13342751" cy="443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Deep-learning-based methods have been developed for this goal, but they have shown limited efficacy on clinical task of defect detection</a:t>
            </a:r>
            <a:r>
              <a:rPr lang="en-US" altLang="en-US" sz="3200" baseline="30000" dirty="0">
                <a:solidFill>
                  <a:schemeClr val="tx1"/>
                </a:solidFill>
                <a:latin typeface="Helvetica" panose="020B0604020202020204" pitchFamily="34" charset="0"/>
              </a:rPr>
              <a:t>3</a:t>
            </a: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We recently developed DEMIST: A task-specific deep-learning-based denoising method to process low-count MPI-SPECT scans</a:t>
            </a:r>
            <a:r>
              <a:rPr lang="en-US" altLang="en-US" sz="3200" baseline="30000" dirty="0">
                <a:solidFill>
                  <a:schemeClr val="tx1"/>
                </a:solidFill>
                <a:latin typeface="Helvetica" panose="020B0604020202020204" pitchFamily="34" charset="0"/>
              </a:rPr>
              <a:t>4</a:t>
            </a: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. Here, we expand on the validation of that technique. </a:t>
            </a:r>
          </a:p>
          <a:p>
            <a:pPr algn="just">
              <a:lnSpc>
                <a:spcPct val="150000"/>
              </a:lnSpc>
            </a:pPr>
            <a:endParaRPr lang="en-US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99" name="TextBox 6"/>
          <p:cNvSpPr txBox="1">
            <a:spLocks noChangeArrowheads="1"/>
          </p:cNvSpPr>
          <p:nvPr/>
        </p:nvSpPr>
        <p:spPr bwMode="auto">
          <a:xfrm>
            <a:off x="13798286" y="6582648"/>
            <a:ext cx="12897303" cy="221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Human visual system process images through frequency selective channels</a:t>
            </a:r>
            <a:r>
              <a:rPr lang="en-US" altLang="en-US" sz="3200" baseline="30000" dirty="0">
                <a:solidFill>
                  <a:schemeClr val="tx1"/>
                </a:solidFill>
                <a:latin typeface="Helvetica" panose="020B0604020202020204" pitchFamily="34" charset="0"/>
              </a:rPr>
              <a:t>5</a:t>
            </a: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. </a:t>
            </a:r>
            <a:r>
              <a:rPr lang="en-US" altLang="en-US" sz="3200" b="1" dirty="0">
                <a:solidFill>
                  <a:schemeClr val="accent6"/>
                </a:solidFill>
                <a:latin typeface="Helvetica" panose="020B0604020202020204" pitchFamily="34" charset="0"/>
              </a:rPr>
              <a:t>Motivated by this fact, channelized Hotelling observers (CHOs) have been proposed. </a:t>
            </a:r>
          </a:p>
        </p:txBody>
      </p:sp>
      <p:sp>
        <p:nvSpPr>
          <p:cNvPr id="119" name="Text Box 5"/>
          <p:cNvSpPr txBox="1">
            <a:spLocks noChangeArrowheads="1"/>
          </p:cNvSpPr>
          <p:nvPr/>
        </p:nvSpPr>
        <p:spPr bwMode="auto">
          <a:xfrm>
            <a:off x="15040884" y="4743802"/>
            <a:ext cx="23780969" cy="93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91556" tIns="95778" rIns="191556" bIns="95778">
            <a:spAutoFit/>
          </a:bodyPr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2060"/>
                </a:solidFill>
                <a:latin typeface="Helvetica" panose="020B0604020202020204" pitchFamily="34" charset="0"/>
              </a:rPr>
              <a:t>2. Task-specific deep-learning-based denoising method (DEMIST)</a:t>
            </a:r>
          </a:p>
        </p:txBody>
      </p:sp>
      <p:sp>
        <p:nvSpPr>
          <p:cNvPr id="120" name="Rectangle 52"/>
          <p:cNvSpPr>
            <a:spLocks noChangeArrowheads="1"/>
          </p:cNvSpPr>
          <p:nvPr/>
        </p:nvSpPr>
        <p:spPr bwMode="auto">
          <a:xfrm flipV="1">
            <a:off x="15040884" y="5611973"/>
            <a:ext cx="23780969" cy="99101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>
              <a:solidFill>
                <a:srgbClr val="002060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7F229F-684A-FA6A-B35D-78CFC3A89F4C}"/>
              </a:ext>
            </a:extLst>
          </p:cNvPr>
          <p:cNvGrpSpPr/>
          <p:nvPr/>
        </p:nvGrpSpPr>
        <p:grpSpPr>
          <a:xfrm>
            <a:off x="14119838" y="8782733"/>
            <a:ext cx="12456919" cy="3604345"/>
            <a:chOff x="14125408" y="9602966"/>
            <a:chExt cx="12456919" cy="3604345"/>
          </a:xfrm>
        </p:grpSpPr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25408" y="9837507"/>
              <a:ext cx="2153069" cy="2171630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16365247" y="10199572"/>
              <a:ext cx="34102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Frequency selective </a:t>
              </a:r>
              <a:br>
                <a:rPr lang="en-US" sz="3200" b="1" dirty="0"/>
              </a:br>
              <a:r>
                <a:rPr lang="en-US" sz="3200" b="1" dirty="0"/>
                <a:t>channels</a:t>
              </a:r>
            </a:p>
          </p:txBody>
        </p:sp>
        <p:sp>
          <p:nvSpPr>
            <p:cNvPr id="108" name="Right Arrow 107"/>
            <p:cNvSpPr/>
            <p:nvPr/>
          </p:nvSpPr>
          <p:spPr>
            <a:xfrm>
              <a:off x="16372357" y="10588805"/>
              <a:ext cx="708838" cy="75151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62303" y="9706226"/>
                  <a:ext cx="1166665" cy="24945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2303" y="9706226"/>
                  <a:ext cx="1166665" cy="24945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9608418" y="12130093"/>
                  <a:ext cx="1674433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Channel </a:t>
                  </a:r>
                  <a:br>
                    <a:rPr lang="en-US" sz="3200" b="1" dirty="0"/>
                  </a:br>
                  <a:r>
                    <a:rPr lang="en-US" sz="3200" b="1" dirty="0"/>
                    <a:t>vector, </a:t>
                  </a:r>
                  <a14:m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8418" y="12130093"/>
                  <a:ext cx="1674433" cy="1077218"/>
                </a:xfrm>
                <a:prstGeom prst="rect">
                  <a:avLst/>
                </a:prstGeom>
                <a:blipFill>
                  <a:blip r:embed="rId9"/>
                  <a:stretch>
                    <a:fillRect l="-9124" t="-7345" r="-8394" b="-180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1624112" y="9602966"/>
                  <a:ext cx="2567369" cy="973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/>
                    <a:t>Apply Hotelling </a:t>
                  </a:r>
                  <a:br>
                    <a:rPr lang="en-US" sz="2800" dirty="0"/>
                  </a:br>
                  <a:r>
                    <a:rPr lang="en-US" sz="2800" dirty="0"/>
                    <a:t>template,</a:t>
                  </a:r>
                  <a:r>
                    <a:rPr lang="en-US" sz="2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𝐻𝑂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4112" y="9602966"/>
                  <a:ext cx="2567369" cy="973023"/>
                </a:xfrm>
                <a:prstGeom prst="rect">
                  <a:avLst/>
                </a:prstGeom>
                <a:blipFill>
                  <a:blip r:embed="rId10"/>
                  <a:stretch>
                    <a:fillRect l="-4265" t="-6289" r="-2607" b="-157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24191481" y="10074344"/>
                  <a:ext cx="2390846" cy="1630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200" dirty="0"/>
                    <a:t>Scalar </a:t>
                  </a:r>
                  <a:br>
                    <a:rPr lang="en-US" sz="3200" dirty="0"/>
                  </a:br>
                  <a:r>
                    <a:rPr lang="en-US" sz="3200" dirty="0"/>
                    <a:t>test statistic,</a:t>
                  </a:r>
                  <a:r>
                    <a:rPr lang="en-US" sz="3200" b="1" dirty="0"/>
                    <a:t> </a:t>
                  </a:r>
                  <a:endParaRPr lang="en-US" sz="3200" b="0" i="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3200" b="1" i="0" smtClean="0"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𝐻𝑂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1481" y="10074344"/>
                  <a:ext cx="2390846" cy="1630062"/>
                </a:xfrm>
                <a:prstGeom prst="rect">
                  <a:avLst/>
                </a:prstGeom>
                <a:blipFill>
                  <a:blip r:embed="rId11"/>
                  <a:stretch>
                    <a:fillRect l="-6122" t="-4869" r="-1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/>
            <p:cNvSpPr txBox="1"/>
            <p:nvPr/>
          </p:nvSpPr>
          <p:spPr>
            <a:xfrm>
              <a:off x="14570862" y="11941605"/>
              <a:ext cx="12254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Image</a:t>
              </a:r>
            </a:p>
          </p:txBody>
        </p:sp>
        <p:sp>
          <p:nvSpPr>
            <p:cNvPr id="118" name="Right Arrow 117"/>
            <p:cNvSpPr/>
            <p:nvPr/>
          </p:nvSpPr>
          <p:spPr>
            <a:xfrm>
              <a:off x="21665041" y="10575989"/>
              <a:ext cx="2464013" cy="75151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Arrow 99"/>
            <p:cNvSpPr/>
            <p:nvPr/>
          </p:nvSpPr>
          <p:spPr>
            <a:xfrm>
              <a:off x="19102021" y="10575989"/>
              <a:ext cx="708838" cy="75151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26483" y="39174315"/>
            <a:ext cx="3629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Financial support:</a:t>
            </a:r>
            <a:r>
              <a:rPr lang="en-US" sz="4400" dirty="0"/>
              <a:t> NIBIB R01-EB031051, R01-EB031962, NSF CAREER award   || </a:t>
            </a:r>
            <a:r>
              <a:rPr lang="en-US" sz="4400" b="1" dirty="0"/>
              <a:t>Contact information:</a:t>
            </a:r>
            <a:r>
              <a:rPr lang="en-US" sz="4400" dirty="0"/>
              <a:t> </a:t>
            </a:r>
            <a:r>
              <a:rPr lang="en-US" sz="4400" i="1" dirty="0">
                <a:hlinkClick r:id="rId12"/>
              </a:rPr>
              <a:t>y.zezhang@wustl.edu</a:t>
            </a:r>
            <a:r>
              <a:rPr lang="en-US" sz="4400" i="1" dirty="0"/>
              <a:t> </a:t>
            </a:r>
            <a:r>
              <a:rPr lang="en-US" sz="4400" dirty="0"/>
              <a:t>||</a:t>
            </a:r>
            <a:r>
              <a:rPr lang="en-US" sz="4400" i="1" dirty="0"/>
              <a:t> </a:t>
            </a:r>
            <a:r>
              <a:rPr lang="en-US" sz="4400" b="1" dirty="0"/>
              <a:t>Lab website</a:t>
            </a:r>
            <a:r>
              <a:rPr lang="en-US" sz="4400" i="1" dirty="0"/>
              <a:t>: </a:t>
            </a:r>
            <a:r>
              <a:rPr lang="en-US" sz="4400" i="1" dirty="0">
                <a:hlinkClick r:id="rId13"/>
              </a:rPr>
              <a:t>jhalab.wustl.edu</a:t>
            </a:r>
            <a:endParaRPr lang="en-US" sz="4400" i="1" dirty="0"/>
          </a:p>
        </p:txBody>
      </p:sp>
      <p:cxnSp>
        <p:nvCxnSpPr>
          <p:cNvPr id="142" name="Straight Connector 62"/>
          <p:cNvCxnSpPr>
            <a:cxnSpLocks noChangeShapeType="1"/>
          </p:cNvCxnSpPr>
          <p:nvPr/>
        </p:nvCxnSpPr>
        <p:spPr bwMode="auto">
          <a:xfrm>
            <a:off x="-44432" y="14128989"/>
            <a:ext cx="40278032" cy="0"/>
          </a:xfrm>
          <a:prstGeom prst="line">
            <a:avLst/>
          </a:prstGeom>
          <a:noFill/>
          <a:ln w="7620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5" name="TextBox 144"/>
          <p:cNvSpPr txBox="1"/>
          <p:nvPr/>
        </p:nvSpPr>
        <p:spPr>
          <a:xfrm>
            <a:off x="30414970" y="5992267"/>
            <a:ext cx="6170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Proposed denoising method</a:t>
            </a:r>
          </a:p>
        </p:txBody>
      </p:sp>
      <p:cxnSp>
        <p:nvCxnSpPr>
          <p:cNvPr id="164" name="Straight Connector 62"/>
          <p:cNvCxnSpPr>
            <a:cxnSpLocks noChangeShapeType="1"/>
          </p:cNvCxnSpPr>
          <p:nvPr/>
        </p:nvCxnSpPr>
        <p:spPr bwMode="auto">
          <a:xfrm>
            <a:off x="26706757" y="5675892"/>
            <a:ext cx="0" cy="8453097"/>
          </a:xfrm>
          <a:prstGeom prst="line">
            <a:avLst/>
          </a:prstGeom>
          <a:noFill/>
          <a:ln w="7620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TextBox 138"/>
          <p:cNvSpPr txBox="1"/>
          <p:nvPr/>
        </p:nvSpPr>
        <p:spPr>
          <a:xfrm>
            <a:off x="15428352" y="5961661"/>
            <a:ext cx="9806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Background: Channel mechanism of observer</a:t>
            </a:r>
          </a:p>
        </p:txBody>
      </p:sp>
      <p:sp>
        <p:nvSpPr>
          <p:cNvPr id="140" name="TextBox 6"/>
          <p:cNvSpPr txBox="1">
            <a:spLocks noChangeArrowheads="1"/>
          </p:cNvSpPr>
          <p:nvPr/>
        </p:nvSpPr>
        <p:spPr bwMode="auto">
          <a:xfrm>
            <a:off x="13753225" y="12461838"/>
            <a:ext cx="12892937" cy="147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CHO with rotationally symmetric square channels was shown to emulate human-observer performance</a:t>
            </a:r>
            <a:r>
              <a:rPr lang="en-US" altLang="en-US" sz="3200" baseline="30000" dirty="0">
                <a:solidFill>
                  <a:schemeClr val="tx1"/>
                </a:solidFill>
                <a:latin typeface="Helvetica" panose="020B0604020202020204" pitchFamily="34" charset="0"/>
              </a:rPr>
              <a:t>6</a:t>
            </a: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359E0D-F5C1-226C-0A29-79D4566F615E}"/>
              </a:ext>
            </a:extLst>
          </p:cNvPr>
          <p:cNvGrpSpPr/>
          <p:nvPr/>
        </p:nvGrpSpPr>
        <p:grpSpPr>
          <a:xfrm>
            <a:off x="8226315" y="14176249"/>
            <a:ext cx="23780969" cy="967272"/>
            <a:chOff x="8008925" y="17398335"/>
            <a:chExt cx="23780969" cy="967272"/>
          </a:xfrm>
        </p:grpSpPr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1BFA8D2C-428C-2547-5CB3-9C916E219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925" y="17398335"/>
              <a:ext cx="23780969" cy="93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91556" tIns="95778" rIns="191556" bIns="95778">
              <a:spAutoFit/>
            </a:bodyPr>
            <a:lstStyle>
              <a:lvl1pPr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4800" b="1" dirty="0">
                  <a:solidFill>
                    <a:srgbClr val="002060"/>
                  </a:solidFill>
                  <a:latin typeface="Helvetica" panose="020B0604020202020204" pitchFamily="34" charset="0"/>
                </a:rPr>
                <a:t>3. Evaluation of the DEMIST methodology</a:t>
              </a:r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530EBF6D-1149-DD23-E7D0-79EB45267A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008925" y="18266506"/>
              <a:ext cx="23780969" cy="99101"/>
            </a:xfrm>
            <a:prstGeom prst="rect">
              <a:avLst/>
            </a:prstGeom>
            <a:solidFill>
              <a:srgbClr val="216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2193925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2193925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0600">
                <a:solidFill>
                  <a:srgbClr val="002060"/>
                </a:solidFill>
              </a:endParaRPr>
            </a:p>
          </p:txBody>
        </p:sp>
      </p:grpSp>
      <p:cxnSp>
        <p:nvCxnSpPr>
          <p:cNvPr id="56" name="Straight Connector 59">
            <a:extLst>
              <a:ext uri="{FF2B5EF4-FFF2-40B4-BE49-F238E27FC236}">
                <a16:creationId xmlns:a16="http://schemas.microsoft.com/office/drawing/2014/main" id="{A6CBDF5B-FD46-7DEE-AA21-FA2A6EB940B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457393" y="15108339"/>
            <a:ext cx="30007" cy="23591538"/>
          </a:xfrm>
          <a:prstGeom prst="line">
            <a:avLst/>
          </a:prstGeom>
          <a:noFill/>
          <a:ln w="7620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59">
            <a:extLst>
              <a:ext uri="{FF2B5EF4-FFF2-40B4-BE49-F238E27FC236}">
                <a16:creationId xmlns:a16="http://schemas.microsoft.com/office/drawing/2014/main" id="{857D2D6C-FF9F-69BB-71BC-6318D78459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877758" y="27827467"/>
            <a:ext cx="0" cy="10786884"/>
          </a:xfrm>
          <a:prstGeom prst="line">
            <a:avLst/>
          </a:prstGeom>
          <a:noFill/>
          <a:ln w="7620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Text Box 5">
            <a:extLst>
              <a:ext uri="{FF2B5EF4-FFF2-40B4-BE49-F238E27FC236}">
                <a16:creationId xmlns:a16="http://schemas.microsoft.com/office/drawing/2014/main" id="{8BEA8C9F-B607-99D0-4F67-B9299ACA5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7993" y="25974276"/>
            <a:ext cx="12573000" cy="93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>
            <a:spAutoFit/>
          </a:bodyPr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2060"/>
                </a:solidFill>
                <a:latin typeface="Helvetica" panose="020B0604020202020204" pitchFamily="34" charset="0"/>
              </a:rPr>
              <a:t>4. Conclusion</a:t>
            </a:r>
          </a:p>
        </p:txBody>
      </p:sp>
      <p:sp>
        <p:nvSpPr>
          <p:cNvPr id="97" name="TextBox 6">
            <a:extLst>
              <a:ext uri="{FF2B5EF4-FFF2-40B4-BE49-F238E27FC236}">
                <a16:creationId xmlns:a16="http://schemas.microsoft.com/office/drawing/2014/main" id="{28A5501A-1660-A502-5287-0475BA3A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2381" y="27114534"/>
            <a:ext cx="13088796" cy="582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Helvetica" panose="020B0604020202020204" pitchFamily="34" charset="0"/>
              </a:rPr>
              <a:t>As per RELAINCE guidelines</a:t>
            </a:r>
            <a:r>
              <a:rPr lang="en-US" altLang="en-US" sz="2800" baseline="30000" dirty="0">
                <a:solidFill>
                  <a:schemeClr val="tx1"/>
                </a:solidFill>
                <a:latin typeface="Helvetica" panose="020B0604020202020204" pitchFamily="34" charset="0"/>
              </a:rPr>
              <a:t>7</a:t>
            </a:r>
            <a:r>
              <a:rPr lang="en-US" altLang="en-US" sz="2800" dirty="0">
                <a:solidFill>
                  <a:schemeClr val="tx1"/>
                </a:solidFill>
                <a:latin typeface="Helvetica" panose="020B0604020202020204" pitchFamily="34" charset="0"/>
              </a:rPr>
              <a:t>, the following claim is derived for DEMIST: </a:t>
            </a:r>
            <a:br>
              <a:rPr lang="en-US" altLang="en-US" sz="2800" dirty="0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lang="en-US" altLang="en-US" sz="2800" i="1" dirty="0">
                <a:solidFill>
                  <a:schemeClr val="tx1"/>
                </a:solidFill>
                <a:latin typeface="Helvetica" panose="020B0604020202020204" pitchFamily="34" charset="0"/>
              </a:rPr>
              <a:t>DEMIST, a deep-learning-based denoising method for myocardial perfusion SPECT yielded statistically significant improved performance compared to the low-dose images on the task of detecting perfusion defects as evaluated using a retrospective clinical study with single-center data and with an anthropomorphic model observer.</a:t>
            </a:r>
          </a:p>
          <a:p>
            <a:pPr algn="ctr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  <a:latin typeface="Helvetica" panose="020B0604020202020204" pitchFamily="34" charset="0"/>
              </a:rPr>
              <a:t>Further, we observe in qualitative evaluations that DEMIST also has improved sensitivity and specificity compared to low-dose images</a:t>
            </a:r>
            <a:br>
              <a:rPr lang="en-US" altLang="en-US" sz="2800" i="1" dirty="0">
                <a:solidFill>
                  <a:schemeClr val="tx1"/>
                </a:solidFill>
                <a:latin typeface="Helvetica" panose="020B0604020202020204" pitchFamily="34" charset="0"/>
              </a:rPr>
            </a:br>
            <a:r>
              <a:rPr lang="en-US" altLang="en-US" sz="2800" dirty="0">
                <a:solidFill>
                  <a:schemeClr val="tx1"/>
                </a:solidFill>
                <a:latin typeface="Helvetica" panose="020B0604020202020204" pitchFamily="34" charset="0"/>
              </a:rPr>
              <a:t>The results motivate further evaluation of the method.</a:t>
            </a:r>
          </a:p>
        </p:txBody>
      </p:sp>
      <p:sp>
        <p:nvSpPr>
          <p:cNvPr id="98" name="Rectangle 52">
            <a:extLst>
              <a:ext uri="{FF2B5EF4-FFF2-40B4-BE49-F238E27FC236}">
                <a16:creationId xmlns:a16="http://schemas.microsoft.com/office/drawing/2014/main" id="{EDBAB14C-C89D-DA18-FB25-71A399E1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1311" y="26897367"/>
            <a:ext cx="11430000" cy="98425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>
              <a:solidFill>
                <a:srgbClr val="002060"/>
              </a:solidFill>
            </a:endParaRPr>
          </a:p>
        </p:txBody>
      </p:sp>
      <p:cxnSp>
        <p:nvCxnSpPr>
          <p:cNvPr id="102" name="Straight Connector 59">
            <a:extLst>
              <a:ext uri="{FF2B5EF4-FFF2-40B4-BE49-F238E27FC236}">
                <a16:creationId xmlns:a16="http://schemas.microsoft.com/office/drawing/2014/main" id="{696781B8-7AE6-8290-16EE-D32769E7E2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877758" y="25836089"/>
            <a:ext cx="13440445" cy="0"/>
          </a:xfrm>
          <a:prstGeom prst="line">
            <a:avLst/>
          </a:prstGeom>
          <a:noFill/>
          <a:ln w="7620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Text Box 5">
            <a:extLst>
              <a:ext uri="{FF2B5EF4-FFF2-40B4-BE49-F238E27FC236}">
                <a16:creationId xmlns:a16="http://schemas.microsoft.com/office/drawing/2014/main" id="{FB9FB568-8AD4-0D37-CE73-EB73A322B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4979" y="32785062"/>
            <a:ext cx="12573000" cy="93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556" tIns="95778" rIns="191556" bIns="95778">
            <a:spAutoFit/>
          </a:bodyPr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 b="1" dirty="0">
                <a:solidFill>
                  <a:srgbClr val="002060"/>
                </a:solidFill>
                <a:latin typeface="Helvetica" panose="020B0604020202020204" pitchFamily="34" charset="0"/>
              </a:rPr>
              <a:t>5. References</a:t>
            </a:r>
          </a:p>
        </p:txBody>
      </p:sp>
      <p:sp>
        <p:nvSpPr>
          <p:cNvPr id="144" name="Rectangle 52">
            <a:extLst>
              <a:ext uri="{FF2B5EF4-FFF2-40B4-BE49-F238E27FC236}">
                <a16:creationId xmlns:a16="http://schemas.microsoft.com/office/drawing/2014/main" id="{5225E273-FC46-57C9-5C2D-C2714E4B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2809" y="33697757"/>
            <a:ext cx="11430000" cy="98425"/>
          </a:xfrm>
          <a:prstGeom prst="rect">
            <a:avLst/>
          </a:prstGeom>
          <a:solidFill>
            <a:srgbClr val="2163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93925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0600">
              <a:solidFill>
                <a:srgbClr val="002060"/>
              </a:solidFill>
            </a:endParaRPr>
          </a:p>
        </p:txBody>
      </p:sp>
      <p:pic>
        <p:nvPicPr>
          <p:cNvPr id="151" name="Picture 150" descr="Text&#10;&#10;Description automatically generated">
            <a:extLst>
              <a:ext uri="{FF2B5EF4-FFF2-40B4-BE49-F238E27FC236}">
                <a16:creationId xmlns:a16="http://schemas.microsoft.com/office/drawing/2014/main" id="{2766889E-BF9A-48CC-911D-2E3EC3CB72C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557" y="-5706"/>
            <a:ext cx="4619790" cy="423480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5623A30-4523-C00F-0345-0AA2B1E7429F}"/>
              </a:ext>
            </a:extLst>
          </p:cNvPr>
          <p:cNvSpPr txBox="1"/>
          <p:nvPr/>
        </p:nvSpPr>
        <p:spPr>
          <a:xfrm>
            <a:off x="935966" y="25049945"/>
            <a:ext cx="11841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Study design: Data collection and curation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E5158CB-3A5E-E631-15F1-B9C6DE664851}"/>
              </a:ext>
            </a:extLst>
          </p:cNvPr>
          <p:cNvSpPr txBox="1"/>
          <p:nvPr/>
        </p:nvSpPr>
        <p:spPr>
          <a:xfrm>
            <a:off x="16743944" y="21654249"/>
            <a:ext cx="7722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6.25% and 12.5% denote the low-dose levels.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6D749C-1BCA-2D6B-ACF5-CE780B62B3BD}"/>
              </a:ext>
            </a:extLst>
          </p:cNvPr>
          <p:cNvGrpSpPr/>
          <p:nvPr/>
        </p:nvGrpSpPr>
        <p:grpSpPr>
          <a:xfrm>
            <a:off x="0" y="15281035"/>
            <a:ext cx="13324088" cy="6830558"/>
            <a:chOff x="48346" y="18945079"/>
            <a:chExt cx="13324088" cy="683055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25B27C-9B40-40A2-56C9-C25F1468E08C}"/>
                </a:ext>
              </a:extLst>
            </p:cNvPr>
            <p:cNvSpPr txBox="1"/>
            <p:nvPr/>
          </p:nvSpPr>
          <p:spPr>
            <a:xfrm>
              <a:off x="48346" y="19924087"/>
              <a:ext cx="3106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Normal-dose image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4A9EEE2-A033-02F1-072D-91020F80B27C}"/>
                </a:ext>
              </a:extLst>
            </p:cNvPr>
            <p:cNvSpPr txBox="1"/>
            <p:nvPr/>
          </p:nvSpPr>
          <p:spPr>
            <a:xfrm>
              <a:off x="204922" y="23016505"/>
              <a:ext cx="2702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Low-dose image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C4BCC64-9DBF-8325-0D7B-DAC597BD5714}"/>
                </a:ext>
              </a:extLst>
            </p:cNvPr>
            <p:cNvGrpSpPr/>
            <p:nvPr/>
          </p:nvGrpSpPr>
          <p:grpSpPr>
            <a:xfrm>
              <a:off x="628164" y="18945079"/>
              <a:ext cx="12744270" cy="6830558"/>
              <a:chOff x="628164" y="18945079"/>
              <a:chExt cx="12744270" cy="68305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D9A9286-802A-BA32-9B48-383A0B942E61}"/>
                  </a:ext>
                </a:extLst>
              </p:cNvPr>
              <p:cNvSpPr/>
              <p:nvPr/>
            </p:nvSpPr>
            <p:spPr>
              <a:xfrm>
                <a:off x="3487313" y="22453819"/>
                <a:ext cx="2186324" cy="14385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Proposed task-specific DL denoising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9AB771-9703-6F90-7EEF-CCF3106D5FE6}"/>
                  </a:ext>
                </a:extLst>
              </p:cNvPr>
              <p:cNvSpPr/>
              <p:nvPr/>
            </p:nvSpPr>
            <p:spPr>
              <a:xfrm>
                <a:off x="8703927" y="20427118"/>
                <a:ext cx="1866757" cy="53485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CHO-based model-observer evaluation on defect-detection task</a:t>
                </a:r>
              </a:p>
            </p:txBody>
          </p:sp>
          <p:sp>
            <p:nvSpPr>
              <p:cNvPr id="38" name="Right Arrow 37">
                <a:extLst>
                  <a:ext uri="{FF2B5EF4-FFF2-40B4-BE49-F238E27FC236}">
                    <a16:creationId xmlns:a16="http://schemas.microsoft.com/office/drawing/2014/main" id="{A581184B-DCE6-4AB3-F1A2-31BA96C72636}"/>
                  </a:ext>
                </a:extLst>
              </p:cNvPr>
              <p:cNvSpPr/>
              <p:nvPr/>
            </p:nvSpPr>
            <p:spPr>
              <a:xfrm>
                <a:off x="2892330" y="21117854"/>
                <a:ext cx="5794253" cy="589249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57943A-B33E-DFFD-6E14-72EC563596AE}"/>
                  </a:ext>
                </a:extLst>
              </p:cNvPr>
              <p:cNvSpPr txBox="1"/>
              <p:nvPr/>
            </p:nvSpPr>
            <p:spPr>
              <a:xfrm>
                <a:off x="4158360" y="18945079"/>
                <a:ext cx="53400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accent2">
                        <a:lumMod val="75000"/>
                      </a:schemeClr>
                    </a:solidFill>
                  </a:rPr>
                  <a:t>Evaluation framework</a:t>
                </a:r>
              </a:p>
            </p:txBody>
          </p:sp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A1132AAC-B310-914B-2214-7DB3A3659F72}"/>
                  </a:ext>
                </a:extLst>
              </p:cNvPr>
              <p:cNvSpPr/>
              <p:nvPr/>
            </p:nvSpPr>
            <p:spPr>
              <a:xfrm>
                <a:off x="8041797" y="22911200"/>
                <a:ext cx="644787" cy="589249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AE18BDB0-FF1D-4A6C-79BB-BD66A1F079C1}"/>
                  </a:ext>
                </a:extLst>
              </p:cNvPr>
              <p:cNvSpPr/>
              <p:nvPr/>
            </p:nvSpPr>
            <p:spPr>
              <a:xfrm rot="19753877">
                <a:off x="2621083" y="23479466"/>
                <a:ext cx="921375" cy="589249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C610CD8-A9EE-153F-0555-A0AEEA904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8164" y="23526379"/>
                <a:ext cx="1946664" cy="193733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80583E3-990F-4B1A-BF23-104BA8D95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8164" y="20503142"/>
                <a:ext cx="1946664" cy="1934304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F6CB01D-B9A6-843E-13C7-D80BCF05E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71183" y="22396063"/>
                <a:ext cx="1557119" cy="1547232"/>
              </a:xfrm>
              <a:prstGeom prst="rect">
                <a:avLst/>
              </a:prstGeom>
            </p:spPr>
          </p:pic>
          <p:sp>
            <p:nvSpPr>
              <p:cNvPr id="92" name="Right Arrow 91">
                <a:extLst>
                  <a:ext uri="{FF2B5EF4-FFF2-40B4-BE49-F238E27FC236}">
                    <a16:creationId xmlns:a16="http://schemas.microsoft.com/office/drawing/2014/main" id="{0086A44A-8C9D-5822-5454-A9D3C013FD34}"/>
                  </a:ext>
                </a:extLst>
              </p:cNvPr>
              <p:cNvSpPr/>
              <p:nvPr/>
            </p:nvSpPr>
            <p:spPr>
              <a:xfrm>
                <a:off x="5701468" y="22911200"/>
                <a:ext cx="692017" cy="589249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7E5867B-8313-8472-884C-19167649A58E}"/>
                  </a:ext>
                </a:extLst>
              </p:cNvPr>
              <p:cNvSpPr txBox="1"/>
              <p:nvPr/>
            </p:nvSpPr>
            <p:spPr>
              <a:xfrm>
                <a:off x="11293815" y="23478116"/>
                <a:ext cx="2078619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ROC analysis to determine AUC</a:t>
                </a:r>
              </a:p>
            </p:txBody>
          </p: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4552C78A-EE2D-A1B9-AF05-B2FD6C641A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994"/>
              <a:stretch/>
            </p:blipFill>
            <p:spPr>
              <a:xfrm>
                <a:off x="11058552" y="21355888"/>
                <a:ext cx="2277444" cy="1855777"/>
              </a:xfrm>
              <a:prstGeom prst="rect">
                <a:avLst/>
              </a:prstGeom>
            </p:spPr>
          </p:pic>
          <p:sp>
            <p:nvSpPr>
              <p:cNvPr id="104" name="Right Arrow 103">
                <a:extLst>
                  <a:ext uri="{FF2B5EF4-FFF2-40B4-BE49-F238E27FC236}">
                    <a16:creationId xmlns:a16="http://schemas.microsoft.com/office/drawing/2014/main" id="{1BFA7242-B29E-9918-5637-9569311F04CE}"/>
                  </a:ext>
                </a:extLst>
              </p:cNvPr>
              <p:cNvSpPr/>
              <p:nvPr/>
            </p:nvSpPr>
            <p:spPr>
              <a:xfrm>
                <a:off x="10658817" y="23876576"/>
                <a:ext cx="644787" cy="589249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A483A42-82ED-54C2-ADBF-7A7F5472A13F}"/>
                  </a:ext>
                </a:extLst>
              </p:cNvPr>
              <p:cNvSpPr txBox="1"/>
              <p:nvPr/>
            </p:nvSpPr>
            <p:spPr>
              <a:xfrm>
                <a:off x="5868810" y="21924598"/>
                <a:ext cx="27021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Denoised image</a:t>
                </a:r>
              </a:p>
            </p:txBody>
          </p:sp>
          <p:sp>
            <p:nvSpPr>
              <p:cNvPr id="110" name="Right Arrow 109">
                <a:extLst>
                  <a:ext uri="{FF2B5EF4-FFF2-40B4-BE49-F238E27FC236}">
                    <a16:creationId xmlns:a16="http://schemas.microsoft.com/office/drawing/2014/main" id="{A581184B-DCE6-4AB3-F1A2-31BA96C72636}"/>
                  </a:ext>
                </a:extLst>
              </p:cNvPr>
              <p:cNvSpPr/>
              <p:nvPr/>
            </p:nvSpPr>
            <p:spPr>
              <a:xfrm>
                <a:off x="2832551" y="24544637"/>
                <a:ext cx="5794253" cy="589249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5623A30-4523-C00F-0345-0AA2B1E7429F}"/>
              </a:ext>
            </a:extLst>
          </p:cNvPr>
          <p:cNvSpPr txBox="1"/>
          <p:nvPr/>
        </p:nvSpPr>
        <p:spPr>
          <a:xfrm>
            <a:off x="17674497" y="15200494"/>
            <a:ext cx="4329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Evaluation results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8E667D-6697-1227-49A1-761BD8515983}"/>
              </a:ext>
            </a:extLst>
          </p:cNvPr>
          <p:cNvGrpSpPr/>
          <p:nvPr/>
        </p:nvGrpSpPr>
        <p:grpSpPr>
          <a:xfrm>
            <a:off x="13798286" y="22465240"/>
            <a:ext cx="13039300" cy="7166051"/>
            <a:chOff x="13432541" y="17074547"/>
            <a:chExt cx="13039300" cy="7166051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66" r="9306"/>
            <a:stretch/>
          </p:blipFill>
          <p:spPr>
            <a:xfrm>
              <a:off x="13475356" y="18061082"/>
              <a:ext cx="6661880" cy="320494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" t="6636" r="8972" b="85228"/>
            <a:stretch/>
          </p:blipFill>
          <p:spPr>
            <a:xfrm>
              <a:off x="14491375" y="17074547"/>
              <a:ext cx="10987314" cy="555456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2778349-A0D8-F62F-7711-A84DA1EAC949}"/>
                </a:ext>
              </a:extLst>
            </p:cNvPr>
            <p:cNvSpPr txBox="1"/>
            <p:nvPr/>
          </p:nvSpPr>
          <p:spPr>
            <a:xfrm>
              <a:off x="13432541" y="21686053"/>
              <a:ext cx="12657863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The DEMIST method significantly improved performance on defect-detection task compared to low-dose images for defects located in anterior and inferior walls of left ventricle (a) over entire population and (b) for all severities considered at 6.25% dose level and (c) for all defect extent.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9" t="19866" r="9505"/>
            <a:stretch/>
          </p:blipFill>
          <p:spPr>
            <a:xfrm>
              <a:off x="20261541" y="18183079"/>
              <a:ext cx="6210300" cy="3204942"/>
            </a:xfrm>
            <a:prstGeom prst="rect">
              <a:avLst/>
            </a:prstGeom>
          </p:spPr>
        </p:pic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63DB7FE-1DC3-CABB-636D-A8E27F09B40C}"/>
              </a:ext>
            </a:extLst>
          </p:cNvPr>
          <p:cNvGrpSpPr/>
          <p:nvPr/>
        </p:nvGrpSpPr>
        <p:grpSpPr>
          <a:xfrm>
            <a:off x="13977638" y="30019663"/>
            <a:ext cx="12257859" cy="8292480"/>
            <a:chOff x="13859281" y="22266803"/>
            <a:chExt cx="12257859" cy="829248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96E4BF-BA5F-528C-3B62-234429F14611}"/>
                </a:ext>
              </a:extLst>
            </p:cNvPr>
            <p:cNvSpPr txBox="1"/>
            <p:nvPr/>
          </p:nvSpPr>
          <p:spPr>
            <a:xfrm>
              <a:off x="14574452" y="22266803"/>
              <a:ext cx="108035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>
                      <a:lumMod val="75000"/>
                    </a:schemeClr>
                  </a:solidFill>
                </a:rPr>
                <a:t>Qualitative evaluation: Sensitivity of DEMIST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00074C-6440-32AD-859A-CB26D0726DDB}"/>
                </a:ext>
              </a:extLst>
            </p:cNvPr>
            <p:cNvSpPr txBox="1"/>
            <p:nvPr/>
          </p:nvSpPr>
          <p:spPr>
            <a:xfrm>
              <a:off x="13859281" y="29482065"/>
              <a:ext cx="12257859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DEMIST denoising method tend to wash out the defect. The DEMIST method was able to preserve the defect contrast.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3"/>
            <a:stretch/>
          </p:blipFill>
          <p:spPr>
            <a:xfrm>
              <a:off x="14969605" y="26407886"/>
              <a:ext cx="9621500" cy="257048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0E5BFAC-6E0C-1DEC-36BA-B1718A2C4718}"/>
                </a:ext>
              </a:extLst>
            </p:cNvPr>
            <p:cNvSpPr txBox="1"/>
            <p:nvPr/>
          </p:nvSpPr>
          <p:spPr>
            <a:xfrm>
              <a:off x="15202928" y="23277438"/>
              <a:ext cx="18165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Normal dose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71D6AF-2F4D-7E12-3A8E-C325EFCBCEA7}"/>
                </a:ext>
              </a:extLst>
            </p:cNvPr>
            <p:cNvSpPr txBox="1"/>
            <p:nvPr/>
          </p:nvSpPr>
          <p:spPr>
            <a:xfrm>
              <a:off x="17762135" y="23277438"/>
              <a:ext cx="1386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Low dose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1257F18-5FE8-FA6C-1BA2-E0EEBFBA50DA}"/>
                </a:ext>
              </a:extLst>
            </p:cNvPr>
            <p:cNvSpPr txBox="1"/>
            <p:nvPr/>
          </p:nvSpPr>
          <p:spPr>
            <a:xfrm>
              <a:off x="20015063" y="23049155"/>
              <a:ext cx="19597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Task-agnostic </a:t>
              </a:r>
              <a:br>
                <a:rPr lang="en-US" sz="2400" b="1" dirty="0"/>
              </a:br>
              <a:r>
                <a:rPr lang="en-US" sz="2400" b="1" dirty="0"/>
                <a:t>DL denoising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924203F-D62F-DE23-6932-864D0D1EEC06}"/>
                </a:ext>
              </a:extLst>
            </p:cNvPr>
            <p:cNvSpPr txBox="1"/>
            <p:nvPr/>
          </p:nvSpPr>
          <p:spPr>
            <a:xfrm>
              <a:off x="22892039" y="23233820"/>
              <a:ext cx="1175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DEMIST</a:t>
              </a:r>
            </a:p>
          </p:txBody>
        </p:sp>
        <p:sp>
          <p:nvSpPr>
            <p:cNvPr id="130" name="Down Arrow 129">
              <a:extLst>
                <a:ext uri="{FF2B5EF4-FFF2-40B4-BE49-F238E27FC236}">
                  <a16:creationId xmlns:a16="http://schemas.microsoft.com/office/drawing/2014/main" id="{3F831A1A-6FA0-346F-6E83-7B9074D83534}"/>
                </a:ext>
              </a:extLst>
            </p:cNvPr>
            <p:cNvSpPr/>
            <p:nvPr/>
          </p:nvSpPr>
          <p:spPr>
            <a:xfrm rot="2908624">
              <a:off x="16416738" y="26961714"/>
              <a:ext cx="417698" cy="38825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Down Arrow 130">
              <a:extLst>
                <a:ext uri="{FF2B5EF4-FFF2-40B4-BE49-F238E27FC236}">
                  <a16:creationId xmlns:a16="http://schemas.microsoft.com/office/drawing/2014/main" id="{3F831A1A-6FA0-346F-6E83-7B9074D83534}"/>
                </a:ext>
              </a:extLst>
            </p:cNvPr>
            <p:cNvSpPr/>
            <p:nvPr/>
          </p:nvSpPr>
          <p:spPr>
            <a:xfrm rot="2908624">
              <a:off x="18859548" y="26961714"/>
              <a:ext cx="417698" cy="38825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Down Arrow 131">
              <a:extLst>
                <a:ext uri="{FF2B5EF4-FFF2-40B4-BE49-F238E27FC236}">
                  <a16:creationId xmlns:a16="http://schemas.microsoft.com/office/drawing/2014/main" id="{3F831A1A-6FA0-346F-6E83-7B9074D83534}"/>
                </a:ext>
              </a:extLst>
            </p:cNvPr>
            <p:cNvSpPr/>
            <p:nvPr/>
          </p:nvSpPr>
          <p:spPr>
            <a:xfrm rot="2908624">
              <a:off x="21302357" y="26962284"/>
              <a:ext cx="417698" cy="38825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Down Arrow 132">
              <a:extLst>
                <a:ext uri="{FF2B5EF4-FFF2-40B4-BE49-F238E27FC236}">
                  <a16:creationId xmlns:a16="http://schemas.microsoft.com/office/drawing/2014/main" id="{3F831A1A-6FA0-346F-6E83-7B9074D83534}"/>
                </a:ext>
              </a:extLst>
            </p:cNvPr>
            <p:cNvSpPr/>
            <p:nvPr/>
          </p:nvSpPr>
          <p:spPr>
            <a:xfrm rot="2908624">
              <a:off x="23745165" y="26961713"/>
              <a:ext cx="417698" cy="38825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25" t="5697"/>
            <a:stretch/>
          </p:blipFill>
          <p:spPr>
            <a:xfrm>
              <a:off x="14974665" y="24139807"/>
              <a:ext cx="9616440" cy="2424033"/>
            </a:xfrm>
            <a:prstGeom prst="rect">
              <a:avLst/>
            </a:prstGeom>
          </p:spPr>
        </p:pic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3F831A1A-6FA0-346F-6E83-7B9074D83534}"/>
                </a:ext>
              </a:extLst>
            </p:cNvPr>
            <p:cNvSpPr/>
            <p:nvPr/>
          </p:nvSpPr>
          <p:spPr>
            <a:xfrm rot="8676946">
              <a:off x="16267601" y="25730785"/>
              <a:ext cx="417698" cy="38825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Down Arrow 149">
              <a:extLst>
                <a:ext uri="{FF2B5EF4-FFF2-40B4-BE49-F238E27FC236}">
                  <a16:creationId xmlns:a16="http://schemas.microsoft.com/office/drawing/2014/main" id="{3F831A1A-6FA0-346F-6E83-7B9074D83534}"/>
                </a:ext>
              </a:extLst>
            </p:cNvPr>
            <p:cNvSpPr/>
            <p:nvPr/>
          </p:nvSpPr>
          <p:spPr>
            <a:xfrm rot="8676946">
              <a:off x="18710411" y="25730785"/>
              <a:ext cx="417698" cy="38825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Down Arrow 154">
              <a:extLst>
                <a:ext uri="{FF2B5EF4-FFF2-40B4-BE49-F238E27FC236}">
                  <a16:creationId xmlns:a16="http://schemas.microsoft.com/office/drawing/2014/main" id="{3F831A1A-6FA0-346F-6E83-7B9074D83534}"/>
                </a:ext>
              </a:extLst>
            </p:cNvPr>
            <p:cNvSpPr/>
            <p:nvPr/>
          </p:nvSpPr>
          <p:spPr>
            <a:xfrm rot="8676946">
              <a:off x="21153220" y="25731355"/>
              <a:ext cx="417698" cy="38825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3F831A1A-6FA0-346F-6E83-7B9074D83534}"/>
                </a:ext>
              </a:extLst>
            </p:cNvPr>
            <p:cNvSpPr/>
            <p:nvPr/>
          </p:nvSpPr>
          <p:spPr>
            <a:xfrm rot="8676946">
              <a:off x="23596028" y="25730784"/>
              <a:ext cx="417698" cy="388256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35" t="6620" r="15468" b="17805"/>
            <a:stretch/>
          </p:blipFill>
          <p:spPr>
            <a:xfrm>
              <a:off x="24793951" y="24182965"/>
              <a:ext cx="845648" cy="4296993"/>
            </a:xfrm>
            <a:prstGeom prst="rect">
              <a:avLst/>
            </a:prstGeom>
          </p:spPr>
        </p:pic>
      </p:grpSp>
      <p:cxnSp>
        <p:nvCxnSpPr>
          <p:cNvPr id="51" name="Straight Connector 62">
            <a:extLst>
              <a:ext uri="{FF2B5EF4-FFF2-40B4-BE49-F238E27FC236}">
                <a16:creationId xmlns:a16="http://schemas.microsoft.com/office/drawing/2014/main" id="{18CE9E7C-0D0D-0216-7189-EF7452420B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06757" y="15115662"/>
            <a:ext cx="171001" cy="12711805"/>
          </a:xfrm>
          <a:prstGeom prst="line">
            <a:avLst/>
          </a:prstGeom>
          <a:noFill/>
          <a:ln w="76200">
            <a:solidFill>
              <a:srgbClr val="B6C7D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5DFF2E2C-1D72-4985-E8D5-89AFA7AA25B9}"/>
              </a:ext>
            </a:extLst>
          </p:cNvPr>
          <p:cNvSpPr txBox="1"/>
          <p:nvPr/>
        </p:nvSpPr>
        <p:spPr>
          <a:xfrm>
            <a:off x="27793301" y="15417536"/>
            <a:ext cx="1129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Qualitative evaluation: Specificity of DEMIST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BA0CE83-C245-B04F-3FB7-9E1AD93B8F0E}"/>
              </a:ext>
            </a:extLst>
          </p:cNvPr>
          <p:cNvGrpSpPr/>
          <p:nvPr/>
        </p:nvGrpSpPr>
        <p:grpSpPr>
          <a:xfrm>
            <a:off x="26901356" y="16482292"/>
            <a:ext cx="13207741" cy="7092487"/>
            <a:chOff x="26714331" y="18235702"/>
            <a:chExt cx="13207741" cy="7092487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C56F193-E148-506B-FD08-CEB66F0EF7C2}"/>
                </a:ext>
              </a:extLst>
            </p:cNvPr>
            <p:cNvSpPr txBox="1"/>
            <p:nvPr/>
          </p:nvSpPr>
          <p:spPr>
            <a:xfrm>
              <a:off x="26714331" y="19202559"/>
              <a:ext cx="23631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Normal dose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BABB174-6007-0A9F-4262-E949579DEB17}"/>
                </a:ext>
              </a:extLst>
            </p:cNvPr>
            <p:cNvSpPr txBox="1"/>
            <p:nvPr/>
          </p:nvSpPr>
          <p:spPr>
            <a:xfrm>
              <a:off x="27024534" y="21558297"/>
              <a:ext cx="1788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Low dose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D571BF4-066D-6195-32DD-0AFDFC0D9C26}"/>
                </a:ext>
              </a:extLst>
            </p:cNvPr>
            <p:cNvSpPr txBox="1"/>
            <p:nvPr/>
          </p:nvSpPr>
          <p:spPr>
            <a:xfrm>
              <a:off x="27143552" y="23822436"/>
              <a:ext cx="15047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DEMIST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8E88E65-4623-1EA6-0608-3C061D7DA97B}"/>
                </a:ext>
              </a:extLst>
            </p:cNvPr>
            <p:cNvGrpSpPr/>
            <p:nvPr/>
          </p:nvGrpSpPr>
          <p:grpSpPr>
            <a:xfrm>
              <a:off x="28981802" y="18235702"/>
              <a:ext cx="10940270" cy="7092487"/>
              <a:chOff x="28965990" y="16472876"/>
              <a:chExt cx="10940270" cy="7092487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4AA4DB0A-DBF6-D527-D72E-D9CB7EB6EFA2}"/>
                  </a:ext>
                </a:extLst>
              </p:cNvPr>
              <p:cNvGrpSpPr/>
              <p:nvPr/>
            </p:nvGrpSpPr>
            <p:grpSpPr>
              <a:xfrm>
                <a:off x="28965990" y="16472876"/>
                <a:ext cx="10940270" cy="7092487"/>
                <a:chOff x="14989021" y="31894880"/>
                <a:chExt cx="10940270" cy="7092487"/>
              </a:xfrm>
            </p:grpSpPr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41BEEBED-7837-5531-BB9D-3DBECBE1D0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335" t="6620" r="15468" b="17805"/>
                <a:stretch/>
              </p:blipFill>
              <p:spPr>
                <a:xfrm>
                  <a:off x="25083643" y="33250018"/>
                  <a:ext cx="845648" cy="4296993"/>
                </a:xfrm>
                <a:prstGeom prst="rect">
                  <a:avLst/>
                </a:prstGeom>
              </p:spPr>
            </p:pic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0EEABBB8-FA8D-ED4E-A7E7-8B13DF8875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030523" y="34311431"/>
                  <a:ext cx="2135474" cy="2253178"/>
                </a:xfrm>
                <a:prstGeom prst="rect">
                  <a:avLst/>
                </a:prstGeom>
              </p:spPr>
            </p:pic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0F7CFC38-EC75-8E5D-3DD2-287A4AD3E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38738" y="34283924"/>
                  <a:ext cx="2135474" cy="2229182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3273EC1E-5C92-2EA5-ED31-3785874B8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311231" y="34349591"/>
                  <a:ext cx="2135474" cy="2163515"/>
                </a:xfrm>
                <a:prstGeom prst="rect">
                  <a:avLst/>
                </a:prstGeom>
              </p:spPr>
            </p:pic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D484642B-928B-B0F8-5A95-E831CEF62B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08377" y="36787121"/>
                  <a:ext cx="2191031" cy="2200246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7F6767CA-A0D5-1823-9D4C-8D4525D5F8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810859" y="36736049"/>
                  <a:ext cx="2263351" cy="2251318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748F0E31-1185-395D-0105-F7D57E1DCA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989021" y="31896590"/>
                  <a:ext cx="2208405" cy="2227927"/>
                </a:xfrm>
                <a:prstGeom prst="rect">
                  <a:avLst/>
                </a:prstGeom>
              </p:spPr>
            </p:pic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F6396FF9-1BE8-13D5-EE6A-20FEAAF910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030524" y="36775136"/>
                  <a:ext cx="2246306" cy="2203999"/>
                </a:xfrm>
                <a:prstGeom prst="rect">
                  <a:avLst/>
                </a:prstGeom>
              </p:spPr>
            </p:pic>
            <p:pic>
              <p:nvPicPr>
                <p:cNvPr id="184" name="Picture 183">
                  <a:extLst>
                    <a:ext uri="{FF2B5EF4-FFF2-40B4-BE49-F238E27FC236}">
                      <a16:creationId xmlns:a16="http://schemas.microsoft.com/office/drawing/2014/main" id="{E8A8DC96-BAA6-A3CD-F1CD-1A9D8CD655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855622" y="31896590"/>
                  <a:ext cx="2208404" cy="2259532"/>
                </a:xfrm>
                <a:prstGeom prst="rect">
                  <a:avLst/>
                </a:prstGeom>
              </p:spPr>
            </p:pic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C6092248-E13E-FE24-6C5B-E1022BCC0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311231" y="31894880"/>
                  <a:ext cx="2197079" cy="2259532"/>
                </a:xfrm>
                <a:prstGeom prst="rect">
                  <a:avLst/>
                </a:prstGeom>
              </p:spPr>
            </p:pic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3961B2FE-763A-3199-C195-EDA80B448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25117" y="34321993"/>
                  <a:ext cx="2135474" cy="2191113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17AB397B-C754-C9F6-A0F2-45E900FACF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458966" y="31960030"/>
                  <a:ext cx="2149451" cy="2149451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9E93756B-047F-930C-46D4-2027436CF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25117" y="36787121"/>
                  <a:ext cx="2183301" cy="2200246"/>
                </a:xfrm>
                <a:prstGeom prst="rect">
                  <a:avLst/>
                </a:prstGeom>
              </p:spPr>
            </p:pic>
          </p:grpSp>
          <p:sp>
            <p:nvSpPr>
              <p:cNvPr id="171" name="Down Arrow 136">
                <a:extLst>
                  <a:ext uri="{FF2B5EF4-FFF2-40B4-BE49-F238E27FC236}">
                    <a16:creationId xmlns:a16="http://schemas.microsoft.com/office/drawing/2014/main" id="{39F30F95-E631-D268-0A35-A38AC6951CDF}"/>
                  </a:ext>
                </a:extLst>
              </p:cNvPr>
              <p:cNvSpPr/>
              <p:nvPr/>
            </p:nvSpPr>
            <p:spPr>
              <a:xfrm rot="19318792">
                <a:off x="29488192" y="18929926"/>
                <a:ext cx="417698" cy="38825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own Arrow 136">
                <a:extLst>
                  <a:ext uri="{FF2B5EF4-FFF2-40B4-BE49-F238E27FC236}">
                    <a16:creationId xmlns:a16="http://schemas.microsoft.com/office/drawing/2014/main" id="{C4C94C28-1C2D-D018-108E-3B47D6786468}"/>
                  </a:ext>
                </a:extLst>
              </p:cNvPr>
              <p:cNvSpPr/>
              <p:nvPr/>
            </p:nvSpPr>
            <p:spPr>
              <a:xfrm rot="1231084">
                <a:off x="30321965" y="19048711"/>
                <a:ext cx="417698" cy="38825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own Arrow 136">
                <a:extLst>
                  <a:ext uri="{FF2B5EF4-FFF2-40B4-BE49-F238E27FC236}">
                    <a16:creationId xmlns:a16="http://schemas.microsoft.com/office/drawing/2014/main" id="{B0D1F52B-D446-AD65-38EC-7DEC72DD5C79}"/>
                  </a:ext>
                </a:extLst>
              </p:cNvPr>
              <p:cNvSpPr/>
              <p:nvPr/>
            </p:nvSpPr>
            <p:spPr>
              <a:xfrm rot="13080078">
                <a:off x="29202396" y="20378832"/>
                <a:ext cx="417698" cy="38825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Down Arrow 136">
                <a:extLst>
                  <a:ext uri="{FF2B5EF4-FFF2-40B4-BE49-F238E27FC236}">
                    <a16:creationId xmlns:a16="http://schemas.microsoft.com/office/drawing/2014/main" id="{41C2FB7D-F788-FBAC-D588-EF93146274CB}"/>
                  </a:ext>
                </a:extLst>
              </p:cNvPr>
              <p:cNvSpPr/>
              <p:nvPr/>
            </p:nvSpPr>
            <p:spPr>
              <a:xfrm rot="15725321">
                <a:off x="31509450" y="19782382"/>
                <a:ext cx="417698" cy="38825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Down Arrow 136">
                <a:extLst>
                  <a:ext uri="{FF2B5EF4-FFF2-40B4-BE49-F238E27FC236}">
                    <a16:creationId xmlns:a16="http://schemas.microsoft.com/office/drawing/2014/main" id="{54FAA0D4-6F41-1073-286B-851718173BE8}"/>
                  </a:ext>
                </a:extLst>
              </p:cNvPr>
              <p:cNvSpPr/>
              <p:nvPr/>
            </p:nvSpPr>
            <p:spPr>
              <a:xfrm rot="21247118">
                <a:off x="34875369" y="19060646"/>
                <a:ext cx="417698" cy="38825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Down Arrow 136">
                <a:extLst>
                  <a:ext uri="{FF2B5EF4-FFF2-40B4-BE49-F238E27FC236}">
                    <a16:creationId xmlns:a16="http://schemas.microsoft.com/office/drawing/2014/main" id="{F4625987-96FD-9AD6-343A-C8E2CDB20972}"/>
                  </a:ext>
                </a:extLst>
              </p:cNvPr>
              <p:cNvSpPr/>
              <p:nvPr/>
            </p:nvSpPr>
            <p:spPr>
              <a:xfrm rot="13080078">
                <a:off x="36598297" y="20397148"/>
                <a:ext cx="417698" cy="38825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Down Arrow 136">
                <a:extLst>
                  <a:ext uri="{FF2B5EF4-FFF2-40B4-BE49-F238E27FC236}">
                    <a16:creationId xmlns:a16="http://schemas.microsoft.com/office/drawing/2014/main" id="{224123DE-1051-813A-87B6-61881924F15D}"/>
                  </a:ext>
                </a:extLst>
              </p:cNvPr>
              <p:cNvSpPr/>
              <p:nvPr/>
            </p:nvSpPr>
            <p:spPr>
              <a:xfrm rot="18527556">
                <a:off x="36457170" y="19352331"/>
                <a:ext cx="417698" cy="38825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Down Arrow 136">
                <a:extLst>
                  <a:ext uri="{FF2B5EF4-FFF2-40B4-BE49-F238E27FC236}">
                    <a16:creationId xmlns:a16="http://schemas.microsoft.com/office/drawing/2014/main" id="{5DED1DE7-E4F7-38C9-C019-41DF54663373}"/>
                  </a:ext>
                </a:extLst>
              </p:cNvPr>
              <p:cNvSpPr/>
              <p:nvPr/>
            </p:nvSpPr>
            <p:spPr>
              <a:xfrm>
                <a:off x="34774595" y="21367523"/>
                <a:ext cx="417698" cy="38825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Down Arrow 136">
                <a:extLst>
                  <a:ext uri="{FF2B5EF4-FFF2-40B4-BE49-F238E27FC236}">
                    <a16:creationId xmlns:a16="http://schemas.microsoft.com/office/drawing/2014/main" id="{489718CD-AE3F-52FA-19E1-6AC4D732DCB4}"/>
                  </a:ext>
                </a:extLst>
              </p:cNvPr>
              <p:cNvSpPr/>
              <p:nvPr/>
            </p:nvSpPr>
            <p:spPr>
              <a:xfrm rot="13918168">
                <a:off x="36595784" y="22783609"/>
                <a:ext cx="417698" cy="388256"/>
              </a:xfrm>
              <a:prstGeom prst="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79">
            <a:extLst>
              <a:ext uri="{FF2B5EF4-FFF2-40B4-BE49-F238E27FC236}">
                <a16:creationId xmlns:a16="http://schemas.microsoft.com/office/drawing/2014/main" id="{C3EF14FC-863B-DEDB-743B-95680D7F9EF1}"/>
              </a:ext>
            </a:extLst>
          </p:cNvPr>
          <p:cNvSpPr txBox="1"/>
          <p:nvPr/>
        </p:nvSpPr>
        <p:spPr>
          <a:xfrm>
            <a:off x="27385564" y="24147506"/>
            <a:ext cx="1225785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 observe that multiple false defects are visible in the low-dose scans. DEMIST either removes or mitigates these false defects, resulting in improved specificity compared to low-dose images. </a:t>
            </a:r>
          </a:p>
        </p:txBody>
      </p:sp>
      <p:pic>
        <p:nvPicPr>
          <p:cNvPr id="31" name="Picture 3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A83D83-E6A4-9013-E3B8-41011D794A44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775" y="6594595"/>
            <a:ext cx="9292783" cy="4318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A61C61-B154-078D-742C-FCDBC8E48110}"/>
                  </a:ext>
                </a:extLst>
              </p:cNvPr>
              <p:cNvSpPr txBox="1"/>
              <p:nvPr/>
            </p:nvSpPr>
            <p:spPr>
              <a:xfrm>
                <a:off x="28022576" y="10545135"/>
                <a:ext cx="110704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Loss function,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fidelity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loss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observer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loss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A61C61-B154-078D-742C-FCDBC8E48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2576" y="10545135"/>
                <a:ext cx="11070466" cy="707886"/>
              </a:xfrm>
              <a:prstGeom prst="rect">
                <a:avLst/>
              </a:prstGeom>
              <a:blipFill>
                <a:blip r:embed="rId39"/>
                <a:stretch>
                  <a:fillRect l="-1487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8E7AADE-061B-803A-95E8-994321709FF0}"/>
              </a:ext>
            </a:extLst>
          </p:cNvPr>
          <p:cNvSpPr txBox="1"/>
          <p:nvPr/>
        </p:nvSpPr>
        <p:spPr>
          <a:xfrm>
            <a:off x="27451566" y="12125629"/>
            <a:ext cx="4938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Minimizes the mean square error between true normal-dose and predicted normal-dose image</a:t>
            </a:r>
          </a:p>
        </p:txBody>
      </p:sp>
      <p:sp>
        <p:nvSpPr>
          <p:cNvPr id="35" name="Right Arrow 126">
            <a:extLst>
              <a:ext uri="{FF2B5EF4-FFF2-40B4-BE49-F238E27FC236}">
                <a16:creationId xmlns:a16="http://schemas.microsoft.com/office/drawing/2014/main" id="{F5863481-9820-9054-E324-D7658E8D6653}"/>
              </a:ext>
            </a:extLst>
          </p:cNvPr>
          <p:cNvSpPr/>
          <p:nvPr/>
        </p:nvSpPr>
        <p:spPr>
          <a:xfrm rot="18737763">
            <a:off x="31934187" y="11340362"/>
            <a:ext cx="842566" cy="8671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127">
            <a:extLst>
              <a:ext uri="{FF2B5EF4-FFF2-40B4-BE49-F238E27FC236}">
                <a16:creationId xmlns:a16="http://schemas.microsoft.com/office/drawing/2014/main" id="{4F1B79B6-028D-269A-55CC-5B70E58E98B8}"/>
              </a:ext>
            </a:extLst>
          </p:cNvPr>
          <p:cNvSpPr/>
          <p:nvPr/>
        </p:nvSpPr>
        <p:spPr>
          <a:xfrm rot="13500000">
            <a:off x="36871569" y="11062689"/>
            <a:ext cx="842566" cy="8671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576C6D-BE67-123E-7A64-5F7A012FE970}"/>
              </a:ext>
            </a:extLst>
          </p:cNvPr>
          <p:cNvSpPr txBox="1"/>
          <p:nvPr/>
        </p:nvSpPr>
        <p:spPr>
          <a:xfrm>
            <a:off x="33481479" y="11997936"/>
            <a:ext cx="6627618" cy="20621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Minimizes the mean square error of </a:t>
            </a:r>
            <a:r>
              <a:rPr lang="en-US" sz="3200" b="1" dirty="0">
                <a:solidFill>
                  <a:schemeClr val="accent6"/>
                </a:solidFill>
              </a:rPr>
              <a:t>channel vectors </a:t>
            </a:r>
            <a:br>
              <a:rPr lang="en-US" sz="3200" b="1" dirty="0"/>
            </a:br>
            <a:r>
              <a:rPr lang="en-US" sz="3200" b="1" dirty="0"/>
              <a:t>between true normal-dose </a:t>
            </a:r>
            <a:br>
              <a:rPr lang="en-US" sz="3200" b="1" dirty="0"/>
            </a:br>
            <a:r>
              <a:rPr lang="en-US" sz="3200" b="1" dirty="0"/>
              <a:t>and predicted normal-dose image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8F484F-348C-D0FD-A0C2-EAC90C3E993D}"/>
              </a:ext>
            </a:extLst>
          </p:cNvPr>
          <p:cNvSpPr txBox="1"/>
          <p:nvPr/>
        </p:nvSpPr>
        <p:spPr>
          <a:xfrm>
            <a:off x="57119" y="22725266"/>
            <a:ext cx="12879403" cy="2217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ROC analysis was performed on the test statistics derived with the CHO. The area under the empirical ROC curve (AUC) was used as the figure of merit.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33414A6-EC7F-E697-CF5F-49FBEA876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9126" y="33800024"/>
            <a:ext cx="6488854" cy="738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en-US" altLang="en-US" sz="3200" dirty="0" err="1">
                <a:solidFill>
                  <a:schemeClr val="tx1"/>
                </a:solidFill>
                <a:latin typeface="Helvetica" panose="020B0604020202020204" pitchFamily="34" charset="0"/>
              </a:rPr>
              <a:t>Beller</a:t>
            </a: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 et al, J. </a:t>
            </a:r>
            <a:r>
              <a:rPr lang="en-US" altLang="en-US" sz="3200" dirty="0" err="1">
                <a:solidFill>
                  <a:schemeClr val="tx1"/>
                </a:solidFill>
                <a:latin typeface="Helvetica" panose="020B0604020202020204" pitchFamily="34" charset="0"/>
              </a:rPr>
              <a:t>Nuc</a:t>
            </a: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. Card. 2010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“Heart SPECT Imaging” by Patrick J. Lynch, licensed under CC BY 2.5, adapted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Li et al., Med. Phys. 2023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da-DK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Rahman et al., ArXiv. 2023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3"/>
          <a:stretch/>
        </p:blipFill>
        <p:spPr>
          <a:xfrm>
            <a:off x="15260236" y="16087374"/>
            <a:ext cx="9063974" cy="5608673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A617F33-3A32-108A-B071-85588BCB819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822902" y="7259871"/>
            <a:ext cx="9643672" cy="3276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CCD4DF-85E8-4D4C-0AE3-8661393E715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4" y="26810756"/>
            <a:ext cx="12565916" cy="929475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C9B275DF-FDB8-1EB7-FFEE-A2F2A8B8D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5370" y="33697757"/>
            <a:ext cx="6488854" cy="738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5. Barrett &amp; Myers, Found. of Image Science 2013</a:t>
            </a:r>
          </a:p>
          <a:p>
            <a:pPr algn="just">
              <a:lnSpc>
                <a:spcPct val="150000"/>
              </a:lnSpc>
            </a:pPr>
            <a:r>
              <a:rPr lang="da-DK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6. Sankaran et al., J. Nucl. Med. 2002</a:t>
            </a:r>
          </a:p>
          <a:p>
            <a:pPr algn="just">
              <a:lnSpc>
                <a:spcPct val="150000"/>
              </a:lnSpc>
            </a:pPr>
            <a:r>
              <a:rPr lang="da-DK" altLang="en-US" sz="3200" dirty="0">
                <a:solidFill>
                  <a:schemeClr val="tx1"/>
                </a:solidFill>
                <a:latin typeface="Helvetica" panose="020B0604020202020204" pitchFamily="34" charset="0"/>
              </a:rPr>
              <a:t>7. Jha et al., J. Nucl. Med. 2022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da-DK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en-US" sz="32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68F9EA-C51F-7243-35DF-63575F225CAA}"/>
              </a:ext>
            </a:extLst>
          </p:cNvPr>
          <p:cNvSpPr/>
          <p:nvPr/>
        </p:nvSpPr>
        <p:spPr>
          <a:xfrm>
            <a:off x="20110527" y="22063781"/>
            <a:ext cx="6848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</a:rPr>
              <a:t>(a)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57DF3A-4D4F-0751-19B9-EFF9FD71A8EC}"/>
              </a:ext>
            </a:extLst>
          </p:cNvPr>
          <p:cNvSpPr/>
          <p:nvPr/>
        </p:nvSpPr>
        <p:spPr>
          <a:xfrm>
            <a:off x="17204464" y="26570843"/>
            <a:ext cx="6848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</a:rPr>
              <a:t>(b)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362603-05CF-9A73-7EA2-66A6478A0384}"/>
              </a:ext>
            </a:extLst>
          </p:cNvPr>
          <p:cNvSpPr/>
          <p:nvPr/>
        </p:nvSpPr>
        <p:spPr>
          <a:xfrm>
            <a:off x="23646372" y="26645986"/>
            <a:ext cx="6623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</a:rPr>
              <a:t>(c)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6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18DFE69D23CA498FE8574F69332F5A" ma:contentTypeVersion="15" ma:contentTypeDescription="Create a new document." ma:contentTypeScope="" ma:versionID="1c253f69f484a7fb7c45df1259b1091b">
  <xsd:schema xmlns:xsd="http://www.w3.org/2001/XMLSchema" xmlns:xs="http://www.w3.org/2001/XMLSchema" xmlns:p="http://schemas.microsoft.com/office/2006/metadata/properties" xmlns:ns3="10f9cd9a-7ad2-47ce-9abb-80d6fe5fd300" xmlns:ns4="02c24ce4-27ff-4895-9c06-09d03fb19f4c" targetNamespace="http://schemas.microsoft.com/office/2006/metadata/properties" ma:root="true" ma:fieldsID="773219e3ee5b4ca9765ccd8bd8642ce3" ns3:_="" ns4:_="">
    <xsd:import namespace="10f9cd9a-7ad2-47ce-9abb-80d6fe5fd300"/>
    <xsd:import namespace="02c24ce4-27ff-4895-9c06-09d03fb19f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9cd9a-7ad2-47ce-9abb-80d6fe5fd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24ce4-27ff-4895-9c06-09d03fb19f4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f9cd9a-7ad2-47ce-9abb-80d6fe5fd30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C35579-1A66-4314-8387-24B16D9568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f9cd9a-7ad2-47ce-9abb-80d6fe5fd300"/>
    <ds:schemaRef ds:uri="02c24ce4-27ff-4895-9c06-09d03fb19f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C25C80-1831-423B-BBBF-29533D5ED2C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02c24ce4-27ff-4895-9c06-09d03fb19f4c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0f9cd9a-7ad2-47ce-9abb-80d6fe5fd30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EEB6B13-987B-43A0-89E7-221E3192D5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8555</TotalTime>
  <Words>714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Washington University in St. Louis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Md Ashequr</dc:creator>
  <cp:lastModifiedBy>Yang, ZeZhang</cp:lastModifiedBy>
  <cp:revision>173</cp:revision>
  <dcterms:created xsi:type="dcterms:W3CDTF">2023-01-20T19:23:56Z</dcterms:created>
  <dcterms:modified xsi:type="dcterms:W3CDTF">2024-05-17T19:24:10Z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0x0101000918DFE69D23CA498FE8574F69332F5A</vt:lpwstr>
  </property>
</Properties>
</file>