
<file path=[Content_Types].xml><?xml version="1.0" encoding="utf-8"?>
<Types xmlns="http://schemas.openxmlformats.org/package/2006/content-types">
  <Default Extension="emf" ContentType="image/x-emf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0233600" cy="34747200"/>
  <p:notesSz cx="6858000" cy="9144000"/>
  <p:defaultTextStyle>
    <a:defPPr>
      <a:defRPr lang="en-US"/>
    </a:defPPr>
    <a:lvl1pPr marL="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1pPr>
    <a:lvl2pPr marL="1953158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2pPr>
    <a:lvl3pPr marL="390631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3pPr>
    <a:lvl4pPr marL="5859475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4pPr>
    <a:lvl5pPr marL="7812634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5pPr>
    <a:lvl6pPr marL="9765792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6pPr>
    <a:lvl7pPr marL="11718950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7pPr>
    <a:lvl8pPr marL="13672109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8pPr>
    <a:lvl9pPr marL="15625267" algn="l" defTabSz="3906317" rtl="0" eaLnBrk="1" latinLnBrk="0" hangingPunct="1">
      <a:defRPr sz="769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3" autoAdjust="0"/>
    <p:restoredTop sz="95094" autoAdjust="0"/>
  </p:normalViewPr>
  <p:slideViewPr>
    <p:cSldViewPr snapToGrid="0">
      <p:cViewPr varScale="1">
        <p:scale>
          <a:sx n="22" d="100"/>
          <a:sy n="22" d="100"/>
        </p:scale>
        <p:origin x="2502" y="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5686639"/>
            <a:ext cx="34198560" cy="1209717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18250326"/>
            <a:ext cx="30175200" cy="838919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3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1849967"/>
            <a:ext cx="8675370" cy="294466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1849967"/>
            <a:ext cx="25523190" cy="294466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7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8662680"/>
            <a:ext cx="34701480" cy="1445386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3253287"/>
            <a:ext cx="34701480" cy="760094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7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9249833"/>
            <a:ext cx="1709928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9249833"/>
            <a:ext cx="17099280" cy="22046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5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1849974"/>
            <a:ext cx="34701480" cy="67161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8517893"/>
            <a:ext cx="17020696" cy="417448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2692380"/>
            <a:ext cx="17020696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8517893"/>
            <a:ext cx="17104520" cy="417448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2692380"/>
            <a:ext cx="17104520" cy="18668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3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6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7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316480"/>
            <a:ext cx="12976383" cy="81076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002961"/>
            <a:ext cx="20368260" cy="246930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0424160"/>
            <a:ext cx="12976383" cy="1931204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316480"/>
            <a:ext cx="12976383" cy="810768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002961"/>
            <a:ext cx="20368260" cy="246930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0424160"/>
            <a:ext cx="12976383" cy="1931204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1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1849974"/>
            <a:ext cx="34701480" cy="67161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9249833"/>
            <a:ext cx="34701480" cy="22046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2205514"/>
            <a:ext cx="90525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E22A-9F0B-4C84-B6E2-1AA5E6B59236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2205514"/>
            <a:ext cx="1357884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2205514"/>
            <a:ext cx="9052560" cy="1849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3FB15-48B4-43BC-BF88-F4FE3D6531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68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jp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emf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jp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7009404" y="4463476"/>
            <a:ext cx="12687579" cy="301794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6" name="Picture 335">
            <a:extLst>
              <a:ext uri="{FF2B5EF4-FFF2-40B4-BE49-F238E27FC236}">
                <a16:creationId xmlns:a16="http://schemas.microsoft.com/office/drawing/2014/main" id="{EFFD6F4E-127E-0A19-18D5-27FC00C26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542" y="19027581"/>
            <a:ext cx="15260127" cy="7653907"/>
          </a:xfrm>
          <a:prstGeom prst="rect">
            <a:avLst/>
          </a:prstGeom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0" y="0"/>
            <a:ext cx="40233600" cy="40156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lIns="227785" tIns="113897" rIns="227785" bIns="113897">
            <a:spAutoFit/>
          </a:bodyPr>
          <a:lstStyle>
            <a:lvl1pPr eaLnBrk="0" hangingPunct="0">
              <a:defRPr sz="8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8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86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6263" eaLnBrk="0" fontAlgn="base" hangingPunct="0">
              <a:spcBef>
                <a:spcPct val="0"/>
              </a:spcBef>
              <a:spcAft>
                <a:spcPct val="0"/>
              </a:spcAft>
              <a:defRPr sz="8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x-none" sz="6000" b="1" dirty="0">
                <a:solidFill>
                  <a:schemeClr val="accent2"/>
                </a:solidFill>
                <a:ea typeface="Arial" charset="0"/>
                <a:cs typeface="Arial" charset="0"/>
              </a:rPr>
              <a:t>Auto-DEMIST: A task-specific denoising approach for myocardial perfusion SPECT</a:t>
            </a:r>
          </a:p>
          <a:p>
            <a:pPr algn="ctr" eaLnBrk="1" hangingPunct="1"/>
            <a:r>
              <a:rPr lang="en-US" altLang="x-none" sz="5400" b="1" dirty="0" err="1">
                <a:solidFill>
                  <a:srgbClr val="002060"/>
                </a:solidFill>
                <a:latin typeface="Calibri" charset="0"/>
              </a:rPr>
              <a:t>Zezhang</a:t>
            </a:r>
            <a:r>
              <a:rPr lang="en-US" altLang="x-none" sz="5400" b="1" dirty="0">
                <a:solidFill>
                  <a:srgbClr val="002060"/>
                </a:solidFill>
                <a:latin typeface="Calibri" charset="0"/>
              </a:rPr>
              <a:t> Yang</a:t>
            </a:r>
            <a:r>
              <a:rPr lang="en-US" altLang="x-none" sz="5400" b="1" baseline="30000" dirty="0">
                <a:solidFill>
                  <a:srgbClr val="002060"/>
                </a:solidFill>
                <a:latin typeface="Calibri" charset="0"/>
              </a:rPr>
              <a:t>1</a:t>
            </a:r>
            <a:r>
              <a:rPr lang="en-US" altLang="x-none" sz="5400" b="1" dirty="0">
                <a:solidFill>
                  <a:srgbClr val="002060"/>
                </a:solidFill>
                <a:latin typeface="Calibri" charset="0"/>
              </a:rPr>
              <a:t>, Author 2</a:t>
            </a:r>
            <a:r>
              <a:rPr lang="en-US" altLang="x-none" sz="5400" b="1" baseline="30000" dirty="0">
                <a:solidFill>
                  <a:srgbClr val="002060"/>
                </a:solidFill>
                <a:latin typeface="Calibri" charset="0"/>
              </a:rPr>
              <a:t>1</a:t>
            </a:r>
            <a:r>
              <a:rPr lang="en-US" altLang="x-none" sz="5400" b="1" dirty="0">
                <a:solidFill>
                  <a:srgbClr val="002060"/>
                </a:solidFill>
                <a:latin typeface="Calibri" charset="0"/>
              </a:rPr>
              <a:t>, Author N</a:t>
            </a:r>
            <a:r>
              <a:rPr lang="en-US" altLang="x-none" sz="5400" b="1" baseline="30000" dirty="0">
                <a:solidFill>
                  <a:srgbClr val="002060"/>
                </a:solidFill>
                <a:latin typeface="Calibri" charset="0"/>
              </a:rPr>
              <a:t>1,2</a:t>
            </a:r>
          </a:p>
          <a:p>
            <a:pPr algn="ctr" eaLnBrk="1" hangingPunct="1"/>
            <a:r>
              <a:rPr lang="en-US" altLang="x-none" sz="4400" b="1" dirty="0">
                <a:solidFill>
                  <a:srgbClr val="002060"/>
                </a:solidFill>
                <a:latin typeface="Calibri" charset="0"/>
              </a:rPr>
              <a:t>Computational Medical Imaging Group </a:t>
            </a:r>
          </a:p>
          <a:p>
            <a:pPr algn="ctr" eaLnBrk="1" hangingPunct="1"/>
            <a:r>
              <a:rPr lang="en-US" altLang="x-none" sz="4400" b="1" dirty="0">
                <a:solidFill>
                  <a:srgbClr val="002060"/>
                </a:solidFill>
                <a:latin typeface="Calibri" charset="0"/>
              </a:rPr>
              <a:t>Department of Electronic and System Engineering</a:t>
            </a:r>
            <a:r>
              <a:rPr lang="en-US" altLang="x-none" sz="4400" b="1" baseline="30000" dirty="0">
                <a:solidFill>
                  <a:srgbClr val="002060"/>
                </a:solidFill>
                <a:latin typeface="Calibri" charset="0"/>
              </a:rPr>
              <a:t>1</a:t>
            </a:r>
            <a:r>
              <a:rPr lang="en-US" altLang="x-none" sz="4400" b="1" dirty="0">
                <a:solidFill>
                  <a:srgbClr val="002060"/>
                </a:solidFill>
                <a:latin typeface="Calibri" charset="0"/>
              </a:rPr>
              <a:t>,Mallinckrodt Institute of Radiology</a:t>
            </a:r>
            <a:r>
              <a:rPr lang="en-US" altLang="x-none" sz="4400" b="1" baseline="30000" dirty="0">
                <a:solidFill>
                  <a:srgbClr val="002060"/>
                </a:solidFill>
                <a:latin typeface="Calibri" charset="0"/>
              </a:rPr>
              <a:t>2</a:t>
            </a:r>
          </a:p>
          <a:p>
            <a:pPr algn="ctr" eaLnBrk="1" hangingPunct="1"/>
            <a:r>
              <a:rPr lang="en-US" altLang="x-none" sz="4400" b="1" dirty="0">
                <a:solidFill>
                  <a:srgbClr val="002060"/>
                </a:solidFill>
                <a:latin typeface="Calibri" charset="0"/>
              </a:rPr>
              <a:t>Email: y.zezhang@wustl.edu    Website: jhalab.wustl.edu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2" y="868496"/>
            <a:ext cx="3855882" cy="29311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71280" y="2129457"/>
            <a:ext cx="8525703" cy="13025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 flipV="1">
            <a:off x="7403" y="4214132"/>
            <a:ext cx="40233600" cy="249344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lIns="227785" tIns="113897" rIns="227785" bIns="113897" anchor="ctr"/>
          <a:lstStyle/>
          <a:p>
            <a:pPr algn="ctr" defTabSz="2277952">
              <a:defRPr/>
            </a:pPr>
            <a:endParaRPr lang="en-US" sz="4466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1013" y="5388680"/>
            <a:ext cx="12687579" cy="29260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750208" y="4463476"/>
            <a:ext cx="12687579" cy="301628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/>
              <a:t>Key Results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Technique yielded reliable performance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Outperformed commonly used semi-automated segmentation techniques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Generalizable across five scanners</a:t>
            </a:r>
          </a:p>
          <a:p>
            <a:pPr algn="ctr"/>
            <a:r>
              <a:rPr lang="en-US" sz="8000" dirty="0"/>
              <a:t>Did not require substantial training data (even data from 25 patients yielded accurate results)</a:t>
            </a:r>
            <a:r>
              <a:rPr lang="en-US" sz="8000" b="1" dirty="0"/>
              <a:t> Key Results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Technique yielded reliable performance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Outperformed commonly used semi-automated segmentation techniques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Generalizable across five scanners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8000" dirty="0"/>
              <a:t>Did not require substantial training data (even data from 25 patients yielded accurate results)</a:t>
            </a:r>
          </a:p>
          <a:p>
            <a:pPr marL="342900" indent="-342900">
              <a:buFont typeface="Arial" charset="0"/>
              <a:buChar char="•"/>
            </a:pPr>
            <a:endParaRPr lang="en-US" sz="8000" dirty="0"/>
          </a:p>
        </p:txBody>
      </p:sp>
      <p:sp>
        <p:nvSpPr>
          <p:cNvPr id="22" name="Rectangle 21"/>
          <p:cNvSpPr/>
          <p:nvPr/>
        </p:nvSpPr>
        <p:spPr>
          <a:xfrm>
            <a:off x="454758" y="4485478"/>
            <a:ext cx="12769086" cy="122259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5400" b="1" kern="0" dirty="0">
                <a:solidFill>
                  <a:prstClr val="white"/>
                </a:solidFill>
                <a:latin typeface="Calibri"/>
              </a:rPr>
              <a:t>Introduction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06115" y="16704334"/>
            <a:ext cx="12687579" cy="100309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</a:rPr>
              <a:t>Auto DEMIST for denoising low dose images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03159" y="5714669"/>
            <a:ext cx="12723213" cy="371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A task-specific deep-learning-based method (DEMIST) was proposed for low images denoising. To further explore the potential of DEMIST method, we conduct further experiments using clinic images. </a:t>
            </a:r>
          </a:p>
          <a:p>
            <a:pPr marL="2410358" lvl="1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3600" dirty="0"/>
          </a:p>
          <a:p>
            <a:pPr algn="just"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61" name="Rectangle 60"/>
          <p:cNvSpPr/>
          <p:nvPr/>
        </p:nvSpPr>
        <p:spPr>
          <a:xfrm>
            <a:off x="26964151" y="31689101"/>
            <a:ext cx="12732832" cy="875025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  <a:latin typeface="Calibri"/>
              </a:rPr>
              <a:t>Acknowledgements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068106" y="32425574"/>
            <a:ext cx="74722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Financial support: NIBIB R21 EB024647 (Trailblazer award) </a:t>
            </a:r>
          </a:p>
          <a:p>
            <a:r>
              <a:rPr lang="en-US" sz="2800" dirty="0"/>
              <a:t>Computational support: NVIDIA GPU grant, CHPC</a:t>
            </a:r>
          </a:p>
          <a:p>
            <a:r>
              <a:rPr lang="en-US" sz="2800" dirty="0"/>
              <a:t>Thanks to our collaborators for the many exciting discussions and contributions!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800728" y="32566997"/>
            <a:ext cx="607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Scan here for some references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5162" y="33057786"/>
            <a:ext cx="1568493" cy="1568493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3207" y="33055756"/>
            <a:ext cx="1570524" cy="1570524"/>
          </a:xfrm>
          <a:prstGeom prst="rect">
            <a:avLst/>
          </a:prstGeom>
        </p:spPr>
      </p:pic>
      <p:sp>
        <p:nvSpPr>
          <p:cNvPr id="75" name="Rectangle 74"/>
          <p:cNvSpPr/>
          <p:nvPr/>
        </p:nvSpPr>
        <p:spPr>
          <a:xfrm>
            <a:off x="13758283" y="22415695"/>
            <a:ext cx="12687579" cy="119132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  <a:latin typeface="Calibri"/>
              </a:rPr>
              <a:t>Results</a:t>
            </a:r>
          </a:p>
        </p:txBody>
      </p:sp>
      <p:sp>
        <p:nvSpPr>
          <p:cNvPr id="76" name="Rectangle 75"/>
          <p:cNvSpPr/>
          <p:nvPr/>
        </p:nvSpPr>
        <p:spPr>
          <a:xfrm>
            <a:off x="27009404" y="27669938"/>
            <a:ext cx="12687579" cy="119132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  <a:latin typeface="Calibri"/>
              </a:rPr>
              <a:t>Conclusions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A3F581-B516-463E-F283-2B805D5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936" y="8241265"/>
            <a:ext cx="12687579" cy="3412802"/>
          </a:xfrm>
          <a:prstGeom prst="rect">
            <a:avLst/>
          </a:prstGeom>
        </p:spPr>
      </p:pic>
      <p:grpSp>
        <p:nvGrpSpPr>
          <p:cNvPr id="3" name="组合 4">
            <a:extLst>
              <a:ext uri="{FF2B5EF4-FFF2-40B4-BE49-F238E27FC236}">
                <a16:creationId xmlns:a16="http://schemas.microsoft.com/office/drawing/2014/main" id="{9179A569-699F-C7B4-1EA8-A6F52A581541}"/>
              </a:ext>
            </a:extLst>
          </p:cNvPr>
          <p:cNvGrpSpPr/>
          <p:nvPr/>
        </p:nvGrpSpPr>
        <p:grpSpPr>
          <a:xfrm>
            <a:off x="775973" y="17842754"/>
            <a:ext cx="12113504" cy="5542483"/>
            <a:chOff x="448589" y="62053"/>
            <a:chExt cx="11735770" cy="6750430"/>
          </a:xfrm>
        </p:grpSpPr>
        <p:sp>
          <p:nvSpPr>
            <p:cNvPr id="8" name="TextBox 20">
              <a:extLst>
                <a:ext uri="{FF2B5EF4-FFF2-40B4-BE49-F238E27FC236}">
                  <a16:creationId xmlns:a16="http://schemas.microsoft.com/office/drawing/2014/main" id="{24769D04-44E6-359C-AC92-43FEEABEE03D}"/>
                </a:ext>
              </a:extLst>
            </p:cNvPr>
            <p:cNvSpPr txBox="1"/>
            <p:nvPr/>
          </p:nvSpPr>
          <p:spPr>
            <a:xfrm>
              <a:off x="448589" y="6443151"/>
              <a:ext cx="1836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Low dose images</a:t>
              </a:r>
            </a:p>
          </p:txBody>
        </p:sp>
        <p:sp>
          <p:nvSpPr>
            <p:cNvPr id="9" name="TextBox 20">
              <a:extLst>
                <a:ext uri="{FF2B5EF4-FFF2-40B4-BE49-F238E27FC236}">
                  <a16:creationId xmlns:a16="http://schemas.microsoft.com/office/drawing/2014/main" id="{5D94B472-0254-4D18-211E-7E8A1040336D}"/>
                </a:ext>
              </a:extLst>
            </p:cNvPr>
            <p:cNvSpPr txBox="1"/>
            <p:nvPr/>
          </p:nvSpPr>
          <p:spPr>
            <a:xfrm>
              <a:off x="8373030" y="6356755"/>
              <a:ext cx="3019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Predicted normal dose images</a:t>
              </a:r>
            </a:p>
          </p:txBody>
        </p:sp>
        <p:grpSp>
          <p:nvGrpSpPr>
            <p:cNvPr id="11" name="组合 3">
              <a:extLst>
                <a:ext uri="{FF2B5EF4-FFF2-40B4-BE49-F238E27FC236}">
                  <a16:creationId xmlns:a16="http://schemas.microsoft.com/office/drawing/2014/main" id="{C61EBD91-1C9A-35C9-038F-C50ED972E135}"/>
                </a:ext>
              </a:extLst>
            </p:cNvPr>
            <p:cNvGrpSpPr/>
            <p:nvPr/>
          </p:nvGrpSpPr>
          <p:grpSpPr>
            <a:xfrm>
              <a:off x="698500" y="62053"/>
              <a:ext cx="11485859" cy="6569962"/>
              <a:chOff x="698500" y="62053"/>
              <a:chExt cx="11485859" cy="656996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DB098BE-D093-EEF7-993A-4A0C2B04AB30}"/>
                  </a:ext>
                </a:extLst>
              </p:cNvPr>
              <p:cNvSpPr txBox="1"/>
              <p:nvPr/>
            </p:nvSpPr>
            <p:spPr>
              <a:xfrm>
                <a:off x="5747532" y="6220075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DEMIST</a:t>
                </a:r>
              </a:p>
            </p:txBody>
          </p:sp>
          <p:sp>
            <p:nvSpPr>
              <p:cNvPr id="13" name="TextBox 20">
                <a:extLst>
                  <a:ext uri="{FF2B5EF4-FFF2-40B4-BE49-F238E27FC236}">
                    <a16:creationId xmlns:a16="http://schemas.microsoft.com/office/drawing/2014/main" id="{6C8A63C0-E829-658F-EBF8-F56704700A9F}"/>
                  </a:ext>
                </a:extLst>
              </p:cNvPr>
              <p:cNvSpPr txBox="1"/>
              <p:nvPr/>
            </p:nvSpPr>
            <p:spPr>
              <a:xfrm>
                <a:off x="1873813" y="1465799"/>
                <a:ext cx="21512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Normal dose images</a:t>
                </a:r>
              </a:p>
            </p:txBody>
          </p:sp>
          <p:pic>
            <p:nvPicPr>
              <p:cNvPr id="14" name="图片 9">
                <a:extLst>
                  <a:ext uri="{FF2B5EF4-FFF2-40B4-BE49-F238E27FC236}">
                    <a16:creationId xmlns:a16="http://schemas.microsoft.com/office/drawing/2014/main" id="{26997903-8B03-2891-40B4-82CE5A189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11232" y="4484635"/>
                <a:ext cx="4004863" cy="2147380"/>
              </a:xfrm>
              <a:prstGeom prst="rect">
                <a:avLst/>
              </a:prstGeom>
            </p:spPr>
          </p:pic>
          <p:sp>
            <p:nvSpPr>
              <p:cNvPr id="15" name="箭头: 右 15">
                <a:extLst>
                  <a:ext uri="{FF2B5EF4-FFF2-40B4-BE49-F238E27FC236}">
                    <a16:creationId xmlns:a16="http://schemas.microsoft.com/office/drawing/2014/main" id="{CC315718-906A-1885-DB2E-AB59268E4D89}"/>
                  </a:ext>
                </a:extLst>
              </p:cNvPr>
              <p:cNvSpPr/>
              <p:nvPr/>
            </p:nvSpPr>
            <p:spPr>
              <a:xfrm>
                <a:off x="2452207" y="5409052"/>
                <a:ext cx="994445" cy="445168"/>
              </a:xfrm>
              <a:prstGeom prst="rightArrow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箭头: 右 17">
                <a:extLst>
                  <a:ext uri="{FF2B5EF4-FFF2-40B4-BE49-F238E27FC236}">
                    <a16:creationId xmlns:a16="http://schemas.microsoft.com/office/drawing/2014/main" id="{777978DF-1DDC-19A6-F2AA-F1A50029BE31}"/>
                  </a:ext>
                </a:extLst>
              </p:cNvPr>
              <p:cNvSpPr/>
              <p:nvPr/>
            </p:nvSpPr>
            <p:spPr>
              <a:xfrm rot="5400000">
                <a:off x="2724950" y="1939730"/>
                <a:ext cx="448956" cy="261987"/>
              </a:xfrm>
              <a:prstGeom prst="rightArrow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TextBox 20">
                <a:extLst>
                  <a:ext uri="{FF2B5EF4-FFF2-40B4-BE49-F238E27FC236}">
                    <a16:creationId xmlns:a16="http://schemas.microsoft.com/office/drawing/2014/main" id="{ADAF884E-FBAE-7C2E-22C4-A7A4BB29180B}"/>
                  </a:ext>
                </a:extLst>
              </p:cNvPr>
              <p:cNvSpPr txBox="1"/>
              <p:nvPr/>
            </p:nvSpPr>
            <p:spPr>
              <a:xfrm>
                <a:off x="1271743" y="4165879"/>
                <a:ext cx="29763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Segmentation neural network</a:t>
                </a:r>
              </a:p>
            </p:txBody>
          </p:sp>
          <p:sp>
            <p:nvSpPr>
              <p:cNvPr id="24" name="箭头: 右 15">
                <a:extLst>
                  <a:ext uri="{FF2B5EF4-FFF2-40B4-BE49-F238E27FC236}">
                    <a16:creationId xmlns:a16="http://schemas.microsoft.com/office/drawing/2014/main" id="{1E464185-629C-DB59-2510-D9917A6F39BA}"/>
                  </a:ext>
                </a:extLst>
              </p:cNvPr>
              <p:cNvSpPr/>
              <p:nvPr/>
            </p:nvSpPr>
            <p:spPr>
              <a:xfrm>
                <a:off x="7767717" y="5335741"/>
                <a:ext cx="994445" cy="445168"/>
              </a:xfrm>
              <a:prstGeom prst="rightArrow">
                <a:avLst/>
              </a:prstGeom>
              <a:solidFill>
                <a:srgbClr val="5B9BD5">
                  <a:lumMod val="5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" name="组合 21">
                <a:extLst>
                  <a:ext uri="{FF2B5EF4-FFF2-40B4-BE49-F238E27FC236}">
                    <a16:creationId xmlns:a16="http://schemas.microsoft.com/office/drawing/2014/main" id="{C3B14DC5-48FF-D55D-FDED-BEE94A52B2F0}"/>
                  </a:ext>
                </a:extLst>
              </p:cNvPr>
              <p:cNvGrpSpPr/>
              <p:nvPr/>
            </p:nvGrpSpPr>
            <p:grpSpPr>
              <a:xfrm rot="10800000" flipH="1">
                <a:off x="2192130" y="81444"/>
                <a:ext cx="1514595" cy="1502847"/>
                <a:chOff x="2179772" y="13390"/>
                <a:chExt cx="1460385" cy="1502847"/>
              </a:xfrm>
            </p:grpSpPr>
            <p:pic>
              <p:nvPicPr>
                <p:cNvPr id="93" name="图片 11">
                  <a:extLst>
                    <a:ext uri="{FF2B5EF4-FFF2-40B4-BE49-F238E27FC236}">
                      <a16:creationId xmlns:a16="http://schemas.microsoft.com/office/drawing/2014/main" id="{86EE3E84-BF88-BF20-E7A7-B130ECD7A8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0800000" flipH="1">
                  <a:off x="2179772" y="13390"/>
                  <a:ext cx="1460385" cy="1502847"/>
                </a:xfrm>
                <a:prstGeom prst="rect">
                  <a:avLst/>
                </a:prstGeom>
              </p:spPr>
            </p:pic>
            <p:pic>
              <p:nvPicPr>
                <p:cNvPr id="94" name="图片 7">
                  <a:extLst>
                    <a:ext uri="{FF2B5EF4-FFF2-40B4-BE49-F238E27FC236}">
                      <a16:creationId xmlns:a16="http://schemas.microsoft.com/office/drawing/2014/main" id="{0CA1B66B-7465-3114-5232-F82739C274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2421626" y="45943"/>
                  <a:ext cx="1188857" cy="1343863"/>
                </a:xfrm>
                <a:prstGeom prst="rect">
                  <a:avLst/>
                </a:prstGeom>
              </p:spPr>
            </p:pic>
          </p:grpSp>
          <p:grpSp>
            <p:nvGrpSpPr>
              <p:cNvPr id="26" name="组合 22">
                <a:extLst>
                  <a:ext uri="{FF2B5EF4-FFF2-40B4-BE49-F238E27FC236}">
                    <a16:creationId xmlns:a16="http://schemas.microsoft.com/office/drawing/2014/main" id="{47CA72E9-09B8-1BD9-F6A3-30F3636C70D4}"/>
                  </a:ext>
                </a:extLst>
              </p:cNvPr>
              <p:cNvGrpSpPr/>
              <p:nvPr/>
            </p:nvGrpSpPr>
            <p:grpSpPr>
              <a:xfrm rot="10800000" flipH="1">
                <a:off x="6869369" y="62053"/>
                <a:ext cx="1598094" cy="1489685"/>
                <a:chOff x="6828449" y="17464"/>
                <a:chExt cx="1460385" cy="1502847"/>
              </a:xfrm>
            </p:grpSpPr>
            <p:pic>
              <p:nvPicPr>
                <p:cNvPr id="91" name="图片 11">
                  <a:extLst>
                    <a:ext uri="{FF2B5EF4-FFF2-40B4-BE49-F238E27FC236}">
                      <a16:creationId xmlns:a16="http://schemas.microsoft.com/office/drawing/2014/main" id="{AAD07B12-2CC5-C1B7-FC40-03CCA6B59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 rot="10800000" flipH="1">
                  <a:off x="6828449" y="17464"/>
                  <a:ext cx="1460385" cy="1502847"/>
                </a:xfrm>
                <a:prstGeom prst="rect">
                  <a:avLst/>
                </a:prstGeom>
              </p:spPr>
            </p:pic>
            <p:pic>
              <p:nvPicPr>
                <p:cNvPr id="92" name="图片 5">
                  <a:extLst>
                    <a:ext uri="{FF2B5EF4-FFF2-40B4-BE49-F238E27FC236}">
                      <a16:creationId xmlns:a16="http://schemas.microsoft.com/office/drawing/2014/main" id="{DACC5FE5-5D63-21FC-E69A-D0D1D667F0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 flipH="1">
                  <a:off x="7071890" y="53864"/>
                  <a:ext cx="1193049" cy="1328019"/>
                </a:xfrm>
                <a:prstGeom prst="rect">
                  <a:avLst/>
                </a:prstGeom>
              </p:spPr>
            </p:pic>
          </p:grpSp>
          <p:grpSp>
            <p:nvGrpSpPr>
              <p:cNvPr id="27" name="组合 23">
                <a:extLst>
                  <a:ext uri="{FF2B5EF4-FFF2-40B4-BE49-F238E27FC236}">
                    <a16:creationId xmlns:a16="http://schemas.microsoft.com/office/drawing/2014/main" id="{25F59E83-CC39-FFF0-A1F4-B72B462168AA}"/>
                  </a:ext>
                </a:extLst>
              </p:cNvPr>
              <p:cNvGrpSpPr/>
              <p:nvPr/>
            </p:nvGrpSpPr>
            <p:grpSpPr>
              <a:xfrm rot="10800000" flipH="1">
                <a:off x="698500" y="4775301"/>
                <a:ext cx="1525156" cy="1546210"/>
                <a:chOff x="615400" y="4858531"/>
                <a:chExt cx="1502522" cy="1546210"/>
              </a:xfrm>
            </p:grpSpPr>
            <p:pic>
              <p:nvPicPr>
                <p:cNvPr id="86" name="图片 7">
                  <a:extLst>
                    <a:ext uri="{FF2B5EF4-FFF2-40B4-BE49-F238E27FC236}">
                      <a16:creationId xmlns:a16="http://schemas.microsoft.com/office/drawing/2014/main" id="{D244DD56-AC17-0D90-2698-7F769E1A59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0800000" flipH="1">
                  <a:off x="615400" y="4858531"/>
                  <a:ext cx="1502522" cy="1546210"/>
                </a:xfrm>
                <a:prstGeom prst="rect">
                  <a:avLst/>
                </a:prstGeom>
              </p:spPr>
            </p:pic>
            <p:pic>
              <p:nvPicPr>
                <p:cNvPr id="87" name="图片 14">
                  <a:extLst>
                    <a:ext uri="{FF2B5EF4-FFF2-40B4-BE49-F238E27FC236}">
                      <a16:creationId xmlns:a16="http://schemas.microsoft.com/office/drawing/2014/main" id="{B9E9A666-EE7F-24B1-6B8A-2527E8FD9F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857561" y="4896941"/>
                  <a:ext cx="1260361" cy="1322544"/>
                </a:xfrm>
                <a:prstGeom prst="rect">
                  <a:avLst/>
                </a:prstGeom>
              </p:spPr>
            </p:pic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466764DA-4FCC-D11F-AB7B-AC11D980A487}"/>
                  </a:ext>
                </a:extLst>
              </p:cNvPr>
              <p:cNvGrpSpPr/>
              <p:nvPr/>
            </p:nvGrpSpPr>
            <p:grpSpPr>
              <a:xfrm rot="10800000" flipH="1">
                <a:off x="9083662" y="4759600"/>
                <a:ext cx="1598094" cy="1448612"/>
                <a:chOff x="8975345" y="4955084"/>
                <a:chExt cx="1425946" cy="1448612"/>
              </a:xfrm>
            </p:grpSpPr>
            <p:pic>
              <p:nvPicPr>
                <p:cNvPr id="84" name="图片 6">
                  <a:extLst>
                    <a:ext uri="{FF2B5EF4-FFF2-40B4-BE49-F238E27FC236}">
                      <a16:creationId xmlns:a16="http://schemas.microsoft.com/office/drawing/2014/main" id="{CB81BC41-0347-4235-3D1E-FC2B05E444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10800000" flipH="1">
                  <a:off x="8975345" y="4955084"/>
                  <a:ext cx="1425946" cy="1448612"/>
                </a:xfrm>
                <a:prstGeom prst="rect">
                  <a:avLst/>
                </a:prstGeom>
              </p:spPr>
            </p:pic>
            <p:pic>
              <p:nvPicPr>
                <p:cNvPr id="85" name="图片 16">
                  <a:extLst>
                    <a:ext uri="{FF2B5EF4-FFF2-40B4-BE49-F238E27FC236}">
                      <a16:creationId xmlns:a16="http://schemas.microsoft.com/office/drawing/2014/main" id="{6BC2729F-93A0-31C4-2C98-721E868636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flipH="1">
                  <a:off x="9164409" y="4955084"/>
                  <a:ext cx="1188857" cy="1343863"/>
                </a:xfrm>
                <a:prstGeom prst="rect">
                  <a:avLst/>
                </a:prstGeom>
              </p:spPr>
            </p:pic>
          </p:grpSp>
          <p:cxnSp>
            <p:nvCxnSpPr>
              <p:cNvPr id="29" name="连接符: 肘形 31">
                <a:extLst>
                  <a:ext uri="{FF2B5EF4-FFF2-40B4-BE49-F238E27FC236}">
                    <a16:creationId xmlns:a16="http://schemas.microsoft.com/office/drawing/2014/main" id="{D89B298F-DEF9-4685-CDE7-6E73DA202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8487" y="3124169"/>
                <a:ext cx="117184" cy="1360466"/>
              </a:xfrm>
              <a:prstGeom prst="bentConnector2">
                <a:avLst/>
              </a:prstGeom>
              <a:noFill/>
              <a:ln w="571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0" name="连接符: 肘形 32">
                <a:extLst>
                  <a:ext uri="{FF2B5EF4-FFF2-40B4-BE49-F238E27FC236}">
                    <a16:creationId xmlns:a16="http://schemas.microsoft.com/office/drawing/2014/main" id="{3696BCD1-78F7-8FB4-F2F0-88098436E763}"/>
                  </a:ext>
                </a:extLst>
              </p:cNvPr>
              <p:cNvCxnSpPr>
                <a:cxnSpLocks/>
                <a:stCxn id="31" idx="2"/>
                <a:endCxn id="14" idx="0"/>
              </p:cNvCxnSpPr>
              <p:nvPr/>
            </p:nvCxnSpPr>
            <p:spPr>
              <a:xfrm rot="5400000">
                <a:off x="5364189" y="2015647"/>
                <a:ext cx="2618463" cy="2319514"/>
              </a:xfrm>
              <a:prstGeom prst="bentConnector3">
                <a:avLst>
                  <a:gd name="adj1" fmla="val 50000"/>
                </a:avLst>
              </a:prstGeom>
              <a:noFill/>
              <a:ln w="571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31" name="TextBox 20">
                <a:extLst>
                  <a:ext uri="{FF2B5EF4-FFF2-40B4-BE49-F238E27FC236}">
                    <a16:creationId xmlns:a16="http://schemas.microsoft.com/office/drawing/2014/main" id="{F0AB93EC-4DF8-96DC-F62B-BBD6F51CFE80}"/>
                  </a:ext>
                </a:extLst>
              </p:cNvPr>
              <p:cNvSpPr txBox="1"/>
              <p:nvPr/>
            </p:nvSpPr>
            <p:spPr>
              <a:xfrm>
                <a:off x="6052945" y="1496840"/>
                <a:ext cx="3560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Normal dose images with no defect</a:t>
                </a:r>
              </a:p>
            </p:txBody>
          </p:sp>
          <p:sp>
            <p:nvSpPr>
              <p:cNvPr id="32" name="矩形 39">
                <a:extLst>
                  <a:ext uri="{FF2B5EF4-FFF2-40B4-BE49-F238E27FC236}">
                    <a16:creationId xmlns:a16="http://schemas.microsoft.com/office/drawing/2014/main" id="{ED068852-194E-E0F2-178B-24709A678B12}"/>
                  </a:ext>
                </a:extLst>
              </p:cNvPr>
              <p:cNvSpPr/>
              <p:nvPr/>
            </p:nvSpPr>
            <p:spPr>
              <a:xfrm>
                <a:off x="6109128" y="2346122"/>
                <a:ext cx="3227812" cy="614752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Randomly choose a coordinate from possible positions</a:t>
                </a:r>
              </a:p>
            </p:txBody>
          </p:sp>
          <p:pic>
            <p:nvPicPr>
              <p:cNvPr id="33" name="图片 41" descr="图示, 示意图&#10;&#10;描述已自动生成">
                <a:extLst>
                  <a:ext uri="{FF2B5EF4-FFF2-40B4-BE49-F238E27FC236}">
                    <a16:creationId xmlns:a16="http://schemas.microsoft.com/office/drawing/2014/main" id="{D419EDBC-A713-BD1E-0FC7-7FC064F36F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372163" y="1892792"/>
                <a:ext cx="1352686" cy="1337349"/>
              </a:xfrm>
              <a:prstGeom prst="rect">
                <a:avLst/>
              </a:prstGeom>
            </p:spPr>
          </p:pic>
          <p:sp>
            <p:nvSpPr>
              <p:cNvPr id="34" name="矩形 39">
                <a:extLst>
                  <a:ext uri="{FF2B5EF4-FFF2-40B4-BE49-F238E27FC236}">
                    <a16:creationId xmlns:a16="http://schemas.microsoft.com/office/drawing/2014/main" id="{EAD5EDA6-3A00-E899-171B-6120E7714E5E}"/>
                  </a:ext>
                </a:extLst>
              </p:cNvPr>
              <p:cNvSpPr/>
              <p:nvPr/>
            </p:nvSpPr>
            <p:spPr>
              <a:xfrm>
                <a:off x="10726886" y="1872773"/>
                <a:ext cx="1457473" cy="1337639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Using LV-mask of related patient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A0B6662-71B7-C7A3-26CA-F79E3A2FC862}"/>
                  </a:ext>
                </a:extLst>
              </p:cNvPr>
              <p:cNvGrpSpPr/>
              <p:nvPr/>
            </p:nvGrpSpPr>
            <p:grpSpPr>
              <a:xfrm>
                <a:off x="1242408" y="2420720"/>
                <a:ext cx="3553328" cy="1673040"/>
                <a:chOff x="308903" y="626917"/>
                <a:chExt cx="11889835" cy="5838972"/>
              </a:xfrm>
            </p:grpSpPr>
            <p:grpSp>
              <p:nvGrpSpPr>
                <p:cNvPr id="36" name="组合 9">
                  <a:extLst>
                    <a:ext uri="{FF2B5EF4-FFF2-40B4-BE49-F238E27FC236}">
                      <a16:creationId xmlns:a16="http://schemas.microsoft.com/office/drawing/2014/main" id="{58F0D799-56ED-0C60-4569-344040827515}"/>
                    </a:ext>
                  </a:extLst>
                </p:cNvPr>
                <p:cNvGrpSpPr/>
                <p:nvPr/>
              </p:nvGrpSpPr>
              <p:grpSpPr>
                <a:xfrm>
                  <a:off x="308903" y="626917"/>
                  <a:ext cx="11408175" cy="5838972"/>
                  <a:chOff x="5671078" y="997589"/>
                  <a:chExt cx="5942209" cy="2922923"/>
                </a:xfrm>
              </p:grpSpPr>
              <p:sp>
                <p:nvSpPr>
                  <p:cNvPr id="38" name="Cube 18">
                    <a:extLst>
                      <a:ext uri="{FF2B5EF4-FFF2-40B4-BE49-F238E27FC236}">
                        <a16:creationId xmlns:a16="http://schemas.microsoft.com/office/drawing/2014/main" id="{505BB459-BE12-48B5-8FDF-FECEB45F0FA1}"/>
                      </a:ext>
                    </a:extLst>
                  </p:cNvPr>
                  <p:cNvSpPr/>
                  <p:nvPr/>
                </p:nvSpPr>
                <p:spPr>
                  <a:xfrm>
                    <a:off x="8884711" y="2322745"/>
                    <a:ext cx="550800" cy="896556"/>
                  </a:xfrm>
                  <a:prstGeom prst="cube">
                    <a:avLst>
                      <a:gd name="adj" fmla="val 64952"/>
                    </a:avLst>
                  </a:prstGeom>
                  <a:solidFill>
                    <a:srgbClr val="FFFF00"/>
                  </a:solidFill>
                  <a:ln w="12700">
                    <a:solidFill>
                      <a:sysClr val="windowText" lastClr="000000">
                        <a:lumMod val="85000"/>
                        <a:lumOff val="15000"/>
                        <a:alpha val="78000"/>
                      </a:sysClr>
                    </a:solidFill>
                    <a:prstDash val="solid"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13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9" name="组合 8">
                    <a:extLst>
                      <a:ext uri="{FF2B5EF4-FFF2-40B4-BE49-F238E27FC236}">
                        <a16:creationId xmlns:a16="http://schemas.microsoft.com/office/drawing/2014/main" id="{61C0CDA5-801C-8C80-E77D-2FC2EC3378DF}"/>
                      </a:ext>
                    </a:extLst>
                  </p:cNvPr>
                  <p:cNvGrpSpPr/>
                  <p:nvPr/>
                </p:nvGrpSpPr>
                <p:grpSpPr>
                  <a:xfrm>
                    <a:off x="5671078" y="997589"/>
                    <a:ext cx="5942209" cy="2922923"/>
                    <a:chOff x="5671078" y="997589"/>
                    <a:chExt cx="5942209" cy="2922923"/>
                  </a:xfrm>
                </p:grpSpPr>
                <p:sp>
                  <p:nvSpPr>
                    <p:cNvPr id="40" name="Cube 15">
                      <a:extLst>
                        <a:ext uri="{FF2B5EF4-FFF2-40B4-BE49-F238E27FC236}">
                          <a16:creationId xmlns:a16="http://schemas.microsoft.com/office/drawing/2014/main" id="{CC4646A6-8DDC-C9BB-AC3F-D135254E50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8613" y="1865175"/>
                      <a:ext cx="461794" cy="1658824"/>
                    </a:xfrm>
                    <a:prstGeom prst="cube">
                      <a:avLst>
                        <a:gd name="adj" fmla="val 87696"/>
                      </a:avLst>
                    </a:prstGeom>
                    <a:solidFill>
                      <a:srgbClr val="FFFF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41" name="Group 9">
                      <a:extLst>
                        <a:ext uri="{FF2B5EF4-FFF2-40B4-BE49-F238E27FC236}">
                          <a16:creationId xmlns:a16="http://schemas.microsoft.com/office/drawing/2014/main" id="{C4986228-271A-5659-4878-E4EE8862ABC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71078" y="997589"/>
                      <a:ext cx="5942209" cy="2922197"/>
                      <a:chOff x="36921" y="296318"/>
                      <a:chExt cx="11737065" cy="4637523"/>
                    </a:xfrm>
                  </p:grpSpPr>
                  <p:sp>
                    <p:nvSpPr>
                      <p:cNvPr id="46" name="Cube 12">
                        <a:extLst>
                          <a:ext uri="{FF2B5EF4-FFF2-40B4-BE49-F238E27FC236}">
                            <a16:creationId xmlns:a16="http://schemas.microsoft.com/office/drawing/2014/main" id="{BF382BE6-2852-E2EB-6A16-DAD88A09C2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921" y="1058527"/>
                        <a:ext cx="1262743" cy="3875314"/>
                      </a:xfrm>
                      <a:prstGeom prst="cube">
                        <a:avLst>
                          <a:gd name="adj" fmla="val 98481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" name="Cube 13">
                        <a:extLst>
                          <a:ext uri="{FF2B5EF4-FFF2-40B4-BE49-F238E27FC236}">
                            <a16:creationId xmlns:a16="http://schemas.microsoft.com/office/drawing/2014/main" id="{36E0EE8E-A660-0E2A-AAAB-D728D57874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339" y="1076218"/>
                        <a:ext cx="1228823" cy="3852487"/>
                      </a:xfrm>
                      <a:prstGeom prst="cube">
                        <a:avLst>
                          <a:gd name="adj" fmla="val 96884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" name="Cube 14">
                        <a:extLst>
                          <a:ext uri="{FF2B5EF4-FFF2-40B4-BE49-F238E27FC236}">
                            <a16:creationId xmlns:a16="http://schemas.microsoft.com/office/drawing/2014/main" id="{D2370DA5-4A53-44DA-0E09-F56CF21C2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7019" y="1667256"/>
                        <a:ext cx="945751" cy="2657856"/>
                      </a:xfrm>
                      <a:prstGeom prst="cube">
                        <a:avLst>
                          <a:gd name="adj" fmla="val 89643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" name="Cube 15">
                        <a:extLst>
                          <a:ext uri="{FF2B5EF4-FFF2-40B4-BE49-F238E27FC236}">
                            <a16:creationId xmlns:a16="http://schemas.microsoft.com/office/drawing/2014/main" id="{CB7624CE-703A-EDFF-E29F-378F7FC8C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0040" y="1685159"/>
                        <a:ext cx="912137" cy="2632552"/>
                      </a:xfrm>
                      <a:prstGeom prst="cube">
                        <a:avLst>
                          <a:gd name="adj" fmla="val 87696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" name="Cube 16">
                        <a:extLst>
                          <a:ext uri="{FF2B5EF4-FFF2-40B4-BE49-F238E27FC236}">
                            <a16:creationId xmlns:a16="http://schemas.microsoft.com/office/drawing/2014/main" id="{6ABFC89B-1781-92B0-7722-93F1F34AA1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347" y="2001666"/>
                        <a:ext cx="1085528" cy="1954422"/>
                      </a:xfrm>
                      <a:prstGeom prst="cube">
                        <a:avLst>
                          <a:gd name="adj" fmla="val 70507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" name="Cube 17">
                        <a:extLst>
                          <a:ext uri="{FF2B5EF4-FFF2-40B4-BE49-F238E27FC236}">
                            <a16:creationId xmlns:a16="http://schemas.microsoft.com/office/drawing/2014/main" id="{1130C0C4-BE14-142C-3C65-E2642FE8F0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1703" y="1996536"/>
                        <a:ext cx="1058487" cy="1954422"/>
                      </a:xfrm>
                      <a:prstGeom prst="cube">
                        <a:avLst>
                          <a:gd name="adj" fmla="val 72352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" name="Cube 19">
                        <a:extLst>
                          <a:ext uri="{FF2B5EF4-FFF2-40B4-BE49-F238E27FC236}">
                            <a16:creationId xmlns:a16="http://schemas.microsoft.com/office/drawing/2014/main" id="{E8415DE6-07A0-CB4B-9CF5-7FBD290ADC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3381" y="2421616"/>
                        <a:ext cx="1085528" cy="1395546"/>
                      </a:xfrm>
                      <a:prstGeom prst="cube">
                        <a:avLst>
                          <a:gd name="adj" fmla="val 59393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" name="Cube 52">
                        <a:extLst>
                          <a:ext uri="{FF2B5EF4-FFF2-40B4-BE49-F238E27FC236}">
                            <a16:creationId xmlns:a16="http://schemas.microsoft.com/office/drawing/2014/main" id="{F080DA85-B60A-3EE6-A9A7-8F793F1677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5300" y="2421614"/>
                        <a:ext cx="1087941" cy="1395551"/>
                      </a:xfrm>
                      <a:prstGeom prst="cube">
                        <a:avLst>
                          <a:gd name="adj" fmla="val 62317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" name="Cube 20">
                        <a:extLst>
                          <a:ext uri="{FF2B5EF4-FFF2-40B4-BE49-F238E27FC236}">
                            <a16:creationId xmlns:a16="http://schemas.microsoft.com/office/drawing/2014/main" id="{E62EDB86-9140-5817-2988-B1F62F3C6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4006" y="2758912"/>
                        <a:ext cx="782354" cy="731956"/>
                      </a:xfrm>
                      <a:prstGeom prst="cube">
                        <a:avLst>
                          <a:gd name="adj" fmla="val 13470"/>
                        </a:avLst>
                      </a:prstGeom>
                      <a:solidFill>
                        <a:srgbClr val="44546A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" name="Cube 21">
                        <a:extLst>
                          <a:ext uri="{FF2B5EF4-FFF2-40B4-BE49-F238E27FC236}">
                            <a16:creationId xmlns:a16="http://schemas.microsoft.com/office/drawing/2014/main" id="{B54C50E1-618C-5104-300E-669681AACF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8357" y="2758910"/>
                        <a:ext cx="782354" cy="731956"/>
                      </a:xfrm>
                      <a:prstGeom prst="cube">
                        <a:avLst>
                          <a:gd name="adj" fmla="val 13470"/>
                        </a:avLst>
                      </a:prstGeom>
                      <a:solidFill>
                        <a:srgbClr val="44546A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" name="Cube 26">
                        <a:extLst>
                          <a:ext uri="{FF2B5EF4-FFF2-40B4-BE49-F238E27FC236}">
                            <a16:creationId xmlns:a16="http://schemas.microsoft.com/office/drawing/2014/main" id="{BB035F30-F126-9B65-10C9-4201DF2010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6055" y="1652452"/>
                        <a:ext cx="982425" cy="2650454"/>
                      </a:xfrm>
                      <a:prstGeom prst="cube">
                        <a:avLst>
                          <a:gd name="adj" fmla="val 87088"/>
                        </a:avLst>
                      </a:prstGeom>
                      <a:solidFill>
                        <a:srgbClr val="FF0000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" name="Cube 29">
                        <a:extLst>
                          <a:ext uri="{FF2B5EF4-FFF2-40B4-BE49-F238E27FC236}">
                            <a16:creationId xmlns:a16="http://schemas.microsoft.com/office/drawing/2014/main" id="{ED278861-2C1D-0C3F-7108-A14B6416F8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66146" y="2421614"/>
                        <a:ext cx="1090859" cy="1395549"/>
                      </a:xfrm>
                      <a:prstGeom prst="cube">
                        <a:avLst>
                          <a:gd name="adj" fmla="val 68265"/>
                        </a:avLst>
                      </a:prstGeom>
                      <a:solidFill>
                        <a:srgbClr val="FF0000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" name="Or 78">
                        <a:extLst>
                          <a:ext uri="{FF2B5EF4-FFF2-40B4-BE49-F238E27FC236}">
                            <a16:creationId xmlns:a16="http://schemas.microsoft.com/office/drawing/2014/main" id="{0E97707D-F770-1E13-C233-BF454716E5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86068" y="296318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59" name="Straight Connector 48">
                        <a:extLst>
                          <a:ext uri="{FF2B5EF4-FFF2-40B4-BE49-F238E27FC236}">
                            <a16:creationId xmlns:a16="http://schemas.microsoft.com/office/drawing/2014/main" id="{0CC1DE8D-8D3C-C1B2-32F3-1572D9AAC1DB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874224" y="500973"/>
                        <a:ext cx="0" cy="1172203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0" name="Straight Connector 49">
                        <a:extLst>
                          <a:ext uri="{FF2B5EF4-FFF2-40B4-BE49-F238E27FC236}">
                            <a16:creationId xmlns:a16="http://schemas.microsoft.com/office/drawing/2014/main" id="{386F3FC5-D339-5457-F4E6-F3CCCE830E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874224" y="494321"/>
                        <a:ext cx="4690187" cy="6652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2" name="Straight Connector 50">
                        <a:extLst>
                          <a:ext uri="{FF2B5EF4-FFF2-40B4-BE49-F238E27FC236}">
                            <a16:creationId xmlns:a16="http://schemas.microsoft.com/office/drawing/2014/main" id="{3B30AA29-73C2-3539-11EE-D41A13E3939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200804" y="494321"/>
                        <a:ext cx="5152790" cy="6652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3" name="Straight Connector 52">
                        <a:extLst>
                          <a:ext uri="{FF2B5EF4-FFF2-40B4-BE49-F238E27FC236}">
                            <a16:creationId xmlns:a16="http://schemas.microsoft.com/office/drawing/2014/main" id="{D8FF68D2-D2AB-62E6-BEFD-942DC9ACF5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98347" y="1093146"/>
                        <a:ext cx="1" cy="90339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4" name="Straight Connector 53">
                        <a:extLst>
                          <a:ext uri="{FF2B5EF4-FFF2-40B4-BE49-F238E27FC236}">
                            <a16:creationId xmlns:a16="http://schemas.microsoft.com/office/drawing/2014/main" id="{5D997E1E-CFCE-8AE2-1F75-5205D0F3D7D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98348" y="1093146"/>
                        <a:ext cx="3766063" cy="1608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65" name="Or 91">
                        <a:extLst>
                          <a:ext uri="{FF2B5EF4-FFF2-40B4-BE49-F238E27FC236}">
                            <a16:creationId xmlns:a16="http://schemas.microsoft.com/office/drawing/2014/main" id="{CF39ABF2-815E-715A-9283-872776F2A2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0532" y="941715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66" name="Straight Connector 55">
                        <a:extLst>
                          <a:ext uri="{FF2B5EF4-FFF2-40B4-BE49-F238E27FC236}">
                            <a16:creationId xmlns:a16="http://schemas.microsoft.com/office/drawing/2014/main" id="{AD2A480D-B97D-0B1C-571F-C436C3F985F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200803" y="1130453"/>
                        <a:ext cx="3771420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7" name="Straight Connector 56">
                        <a:extLst>
                          <a:ext uri="{FF2B5EF4-FFF2-40B4-BE49-F238E27FC236}">
                            <a16:creationId xmlns:a16="http://schemas.microsoft.com/office/drawing/2014/main" id="{77D857EC-378D-C53C-100C-E48D1E1710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72223" y="1136788"/>
                        <a:ext cx="0" cy="581446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8" name="Straight Connector 57">
                        <a:extLst>
                          <a:ext uri="{FF2B5EF4-FFF2-40B4-BE49-F238E27FC236}">
                            <a16:creationId xmlns:a16="http://schemas.microsoft.com/office/drawing/2014/main" id="{6F4C45A8-AE5D-FECD-6917-1981D7977A5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83875" y="1706042"/>
                        <a:ext cx="0" cy="53253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69" name="Straight Connector 58">
                        <a:extLst>
                          <a:ext uri="{FF2B5EF4-FFF2-40B4-BE49-F238E27FC236}">
                            <a16:creationId xmlns:a16="http://schemas.microsoft.com/office/drawing/2014/main" id="{2923B903-B20E-4B6B-447D-8E22DF0701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83875" y="1718234"/>
                        <a:ext cx="2680536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70" name="Or 100">
                        <a:extLst>
                          <a:ext uri="{FF2B5EF4-FFF2-40B4-BE49-F238E27FC236}">
                            <a16:creationId xmlns:a16="http://schemas.microsoft.com/office/drawing/2014/main" id="{FB99E578-E875-5DC6-3EC5-E24A638B4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4331" y="1560104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72" name="Straight Connector 60">
                        <a:extLst>
                          <a:ext uri="{FF2B5EF4-FFF2-40B4-BE49-F238E27FC236}">
                            <a16:creationId xmlns:a16="http://schemas.microsoft.com/office/drawing/2014/main" id="{AC04935C-FD29-1EF1-53E0-EDC24600017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96757" y="1706042"/>
                        <a:ext cx="2322644" cy="36942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74" name="Straight Connector 61">
                        <a:extLst>
                          <a:ext uri="{FF2B5EF4-FFF2-40B4-BE49-F238E27FC236}">
                            <a16:creationId xmlns:a16="http://schemas.microsoft.com/office/drawing/2014/main" id="{0C0B7C08-8CEC-0BF4-7C06-4A6CCEC1D0F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519401" y="1706042"/>
                        <a:ext cx="0" cy="376909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77" name="Straight Connector 62">
                        <a:extLst>
                          <a:ext uri="{FF2B5EF4-FFF2-40B4-BE49-F238E27FC236}">
                            <a16:creationId xmlns:a16="http://schemas.microsoft.com/office/drawing/2014/main" id="{FA0D8BFC-4CA4-F3D5-B920-102601A198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058909" y="2238574"/>
                        <a:ext cx="1" cy="37690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78" name="Straight Connector 63">
                        <a:extLst>
                          <a:ext uri="{FF2B5EF4-FFF2-40B4-BE49-F238E27FC236}">
                            <a16:creationId xmlns:a16="http://schemas.microsoft.com/office/drawing/2014/main" id="{5F5ED092-2F11-AF45-47E6-83A73AE14E8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058910" y="2238573"/>
                        <a:ext cx="1505500" cy="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79" name="Or 110">
                        <a:extLst>
                          <a:ext uri="{FF2B5EF4-FFF2-40B4-BE49-F238E27FC236}">
                            <a16:creationId xmlns:a16="http://schemas.microsoft.com/office/drawing/2014/main" id="{7D905A61-8E9B-FE6C-98F0-BC90CDCF2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8990" y="2065697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0" name="Straight Connector 65">
                        <a:extLst>
                          <a:ext uri="{FF2B5EF4-FFF2-40B4-BE49-F238E27FC236}">
                            <a16:creationId xmlns:a16="http://schemas.microsoft.com/office/drawing/2014/main" id="{AEDB87F6-E49F-EB65-5BB7-105240B993A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196758" y="2238573"/>
                        <a:ext cx="1024631" cy="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81" name="Straight Connector 66">
                        <a:extLst>
                          <a:ext uri="{FF2B5EF4-FFF2-40B4-BE49-F238E27FC236}">
                            <a16:creationId xmlns:a16="http://schemas.microsoft.com/office/drawing/2014/main" id="{FE2D6DC6-E307-90E7-8AA8-26644742F7D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1388" y="2233160"/>
                        <a:ext cx="0" cy="376909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82" name="Cube 28">
                        <a:extLst>
                          <a:ext uri="{FF2B5EF4-FFF2-40B4-BE49-F238E27FC236}">
                            <a16:creationId xmlns:a16="http://schemas.microsoft.com/office/drawing/2014/main" id="{3F09ED59-FE18-4F1D-CD28-7D308EB971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511243" y="1058527"/>
                        <a:ext cx="1262743" cy="3875314"/>
                      </a:xfrm>
                      <a:prstGeom prst="cube">
                        <a:avLst>
                          <a:gd name="adj" fmla="val 98481"/>
                        </a:avLst>
                      </a:prstGeom>
                      <a:gradFill flip="none" rotWithShape="1">
                        <a:gsLst>
                          <a:gs pos="0">
                            <a:srgbClr val="945200">
                              <a:lumMod val="89000"/>
                              <a:alpha val="47000"/>
                            </a:srgbClr>
                          </a:gs>
                          <a:gs pos="16000">
                            <a:srgbClr val="945200">
                              <a:lumMod val="89000"/>
                              <a:alpha val="57000"/>
                            </a:srgbClr>
                          </a:gs>
                          <a:gs pos="24000">
                            <a:srgbClr val="945200">
                              <a:lumMod val="75000"/>
                              <a:alpha val="48000"/>
                            </a:srgbClr>
                          </a:gs>
                          <a:gs pos="98000">
                            <a:srgbClr val="945200">
                              <a:lumMod val="50000"/>
                            </a:srgbClr>
                          </a:gs>
                        </a:gsLst>
                        <a:lin ang="13200000" scaled="0"/>
                        <a:tileRect/>
                      </a:gra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83" name="Straight Connector 51">
                        <a:extLst>
                          <a:ext uri="{FF2B5EF4-FFF2-40B4-BE49-F238E27FC236}">
                            <a16:creationId xmlns:a16="http://schemas.microsoft.com/office/drawing/2014/main" id="{E868B76E-3D08-7B91-B6C5-705F8758BC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1353594" y="505528"/>
                        <a:ext cx="0" cy="1050517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42" name="Cube 17">
                      <a:extLst>
                        <a:ext uri="{FF2B5EF4-FFF2-40B4-BE49-F238E27FC236}">
                          <a16:creationId xmlns:a16="http://schemas.microsoft.com/office/drawing/2014/main" id="{AAF2525E-7174-EEFD-1004-0864B0D64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9894" y="2062302"/>
                      <a:ext cx="535888" cy="1231521"/>
                    </a:xfrm>
                    <a:prstGeom prst="cube">
                      <a:avLst>
                        <a:gd name="adj" fmla="val 72352"/>
                      </a:avLst>
                    </a:prstGeom>
                    <a:solidFill>
                      <a:srgbClr val="FFFF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Cube 24">
                      <a:extLst>
                        <a:ext uri="{FF2B5EF4-FFF2-40B4-BE49-F238E27FC236}">
                          <a16:creationId xmlns:a16="http://schemas.microsoft.com/office/drawing/2014/main" id="{125B1A1C-C49B-E3F4-AACC-CC261DFD4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3658" y="2072699"/>
                      <a:ext cx="549579" cy="1227268"/>
                    </a:xfrm>
                    <a:prstGeom prst="cube">
                      <a:avLst>
                        <a:gd name="adj" fmla="val 71160"/>
                      </a:avLst>
                    </a:prstGeom>
                    <a:solidFill>
                      <a:srgbClr val="FF00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4" name="Cube 13">
                      <a:extLst>
                        <a:ext uri="{FF2B5EF4-FFF2-40B4-BE49-F238E27FC236}">
                          <a16:creationId xmlns:a16="http://schemas.microsoft.com/office/drawing/2014/main" id="{D0CC515E-68F0-5BE7-7F53-207A3B98C9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49253" y="1492982"/>
                      <a:ext cx="622125" cy="2427530"/>
                    </a:xfrm>
                    <a:prstGeom prst="cube">
                      <a:avLst>
                        <a:gd name="adj" fmla="val 96884"/>
                      </a:avLst>
                    </a:prstGeom>
                    <a:solidFill>
                      <a:srgbClr val="FFFF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" name="Cube 28">
                      <a:extLst>
                        <a:ext uri="{FF2B5EF4-FFF2-40B4-BE49-F238E27FC236}">
                          <a16:creationId xmlns:a16="http://schemas.microsoft.com/office/drawing/2014/main" id="{94022A72-ADD9-4928-5D28-0E7AFF97B8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964349" y="1477117"/>
                      <a:ext cx="639298" cy="2441914"/>
                    </a:xfrm>
                    <a:prstGeom prst="cube">
                      <a:avLst>
                        <a:gd name="adj" fmla="val 98481"/>
                      </a:avLst>
                    </a:prstGeom>
                    <a:solidFill>
                      <a:srgbClr val="FF00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sp>
              <p:nvSpPr>
                <p:cNvPr id="37" name="Cube 28">
                  <a:extLst>
                    <a:ext uri="{FF2B5EF4-FFF2-40B4-BE49-F238E27FC236}">
                      <a16:creationId xmlns:a16="http://schemas.microsoft.com/office/drawing/2014/main" id="{260CC714-E57F-0CC5-3278-8A7DA20D034B}"/>
                    </a:ext>
                  </a:extLst>
                </p:cNvPr>
                <p:cNvSpPr/>
                <p:nvPr/>
              </p:nvSpPr>
              <p:spPr>
                <a:xfrm>
                  <a:off x="10971379" y="1564568"/>
                  <a:ext cx="1227359" cy="4878085"/>
                </a:xfrm>
                <a:prstGeom prst="cube">
                  <a:avLst>
                    <a:gd name="adj" fmla="val 98481"/>
                  </a:avLst>
                </a:prstGeom>
                <a:solidFill>
                  <a:srgbClr val="7030A0"/>
                </a:solidFill>
                <a:ln w="12700">
                  <a:solidFill>
                    <a:sysClr val="windowText" lastClr="000000">
                      <a:lumMod val="85000"/>
                      <a:lumOff val="15000"/>
                      <a:alpha val="78000"/>
                    </a:sysClr>
                  </a:solidFill>
                  <a:prstDash val="solid"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013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24AFC9C6-7011-5AAD-E020-A87B72DC9C2E}"/>
              </a:ext>
            </a:extLst>
          </p:cNvPr>
          <p:cNvSpPr/>
          <p:nvPr/>
        </p:nvSpPr>
        <p:spPr>
          <a:xfrm>
            <a:off x="465361" y="23468214"/>
            <a:ext cx="12769086" cy="100309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</a:rPr>
              <a:t>Results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37E8EE0-ECC4-0B8D-ACBE-19CA2CD335C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0692" y="11670233"/>
            <a:ext cx="8968145" cy="4996696"/>
          </a:xfrm>
          <a:prstGeom prst="rect">
            <a:avLst/>
          </a:prstGeom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06A8E07-8C7E-95B7-AE18-06CADFF049A5}"/>
              </a:ext>
            </a:extLst>
          </p:cNvPr>
          <p:cNvGrpSpPr/>
          <p:nvPr/>
        </p:nvGrpSpPr>
        <p:grpSpPr>
          <a:xfrm>
            <a:off x="2103632" y="24529624"/>
            <a:ext cx="9522751" cy="7509352"/>
            <a:chOff x="177087" y="1690692"/>
            <a:chExt cx="5753813" cy="5137729"/>
          </a:xfrm>
        </p:grpSpPr>
        <p:pic>
          <p:nvPicPr>
            <p:cNvPr id="103" name="Picture 9">
              <a:extLst>
                <a:ext uri="{FF2B5EF4-FFF2-40B4-BE49-F238E27FC236}">
                  <a16:creationId xmlns:a16="http://schemas.microsoft.com/office/drawing/2014/main" id="{0DD6766B-F7F5-484B-6F38-E6A06C093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587639" y="2675730"/>
              <a:ext cx="1331526" cy="1325564"/>
            </a:xfrm>
            <a:prstGeom prst="rect">
              <a:avLst/>
            </a:prstGeom>
          </p:spPr>
        </p:pic>
        <p:pic>
          <p:nvPicPr>
            <p:cNvPr id="104" name="Picture 11">
              <a:extLst>
                <a:ext uri="{FF2B5EF4-FFF2-40B4-BE49-F238E27FC236}">
                  <a16:creationId xmlns:a16="http://schemas.microsoft.com/office/drawing/2014/main" id="{D59B3BC6-0FCF-2C1F-6699-70D6ED46E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897385" y="1690692"/>
              <a:ext cx="1331527" cy="1340500"/>
            </a:xfrm>
            <a:prstGeom prst="rect">
              <a:avLst/>
            </a:prstGeom>
          </p:spPr>
        </p:pic>
        <p:pic>
          <p:nvPicPr>
            <p:cNvPr id="105" name="Picture 12">
              <a:extLst>
                <a:ext uri="{FF2B5EF4-FFF2-40B4-BE49-F238E27FC236}">
                  <a16:creationId xmlns:a16="http://schemas.microsoft.com/office/drawing/2014/main" id="{C37ED02B-82EE-6DF6-79F4-2A264BDD9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 flipH="1">
              <a:off x="2897385" y="3676043"/>
              <a:ext cx="1313225" cy="1325562"/>
            </a:xfrm>
            <a:prstGeom prst="rect">
              <a:avLst/>
            </a:prstGeom>
          </p:spPr>
        </p:pic>
        <p:pic>
          <p:nvPicPr>
            <p:cNvPr id="106" name="Picture 10">
              <a:extLst>
                <a:ext uri="{FF2B5EF4-FFF2-40B4-BE49-F238E27FC236}">
                  <a16:creationId xmlns:a16="http://schemas.microsoft.com/office/drawing/2014/main" id="{038B1865-3A04-DA5F-AC66-7B2CB6E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05608" y="5167308"/>
              <a:ext cx="1331527" cy="1295355"/>
            </a:xfrm>
            <a:prstGeom prst="rect">
              <a:avLst/>
            </a:prstGeom>
          </p:spPr>
        </p:pic>
        <p:cxnSp>
          <p:nvCxnSpPr>
            <p:cNvPr id="107" name="连接符: 肘形 13">
              <a:extLst>
                <a:ext uri="{FF2B5EF4-FFF2-40B4-BE49-F238E27FC236}">
                  <a16:creationId xmlns:a16="http://schemas.microsoft.com/office/drawing/2014/main" id="{5B92BEEB-325A-80BA-A1E1-EC4383BBFFB9}"/>
                </a:ext>
              </a:extLst>
            </p:cNvPr>
            <p:cNvCxnSpPr>
              <a:cxnSpLocks/>
              <a:stCxn id="103" idx="3"/>
              <a:endCxn id="105" idx="1"/>
            </p:cNvCxnSpPr>
            <p:nvPr/>
          </p:nvCxnSpPr>
          <p:spPr>
            <a:xfrm>
              <a:off x="1919165" y="3338512"/>
              <a:ext cx="978220" cy="1000312"/>
            </a:xfrm>
            <a:prstGeom prst="bentConnector3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8" name="连接符: 肘形 14">
              <a:extLst>
                <a:ext uri="{FF2B5EF4-FFF2-40B4-BE49-F238E27FC236}">
                  <a16:creationId xmlns:a16="http://schemas.microsoft.com/office/drawing/2014/main" id="{7E0E63B1-0B6D-2D1A-BDD3-0D85CC93C0F8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 flipV="1">
              <a:off x="1919165" y="2360942"/>
              <a:ext cx="978220" cy="977570"/>
            </a:xfrm>
            <a:prstGeom prst="bentConnector3">
              <a:avLst/>
            </a:prstGeom>
            <a:noFill/>
            <a:ln w="571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9" name="矩形 20">
              <a:extLst>
                <a:ext uri="{FF2B5EF4-FFF2-40B4-BE49-F238E27FC236}">
                  <a16:creationId xmlns:a16="http://schemas.microsoft.com/office/drawing/2014/main" id="{E8D5EBB7-B464-44FF-DD92-FE8D281DFF08}"/>
                </a:ext>
              </a:extLst>
            </p:cNvPr>
            <p:cNvSpPr/>
            <p:nvPr/>
          </p:nvSpPr>
          <p:spPr>
            <a:xfrm>
              <a:off x="4617674" y="1690692"/>
              <a:ext cx="1313226" cy="4802179"/>
            </a:xfrm>
            <a:prstGeom prst="rect">
              <a:avLst/>
            </a:prstGeom>
            <a:gradFill>
              <a:gsLst>
                <a:gs pos="0">
                  <a:srgbClr val="4472C4">
                    <a:lumMod val="5000"/>
                    <a:lumOff val="95000"/>
                  </a:srgbClr>
                </a:gs>
                <a:gs pos="74000">
                  <a:srgbClr val="4472C4">
                    <a:lumMod val="45000"/>
                    <a:lumOff val="55000"/>
                  </a:srgbClr>
                </a:gs>
                <a:gs pos="83000">
                  <a:srgbClr val="4472C4">
                    <a:lumMod val="45000"/>
                    <a:lumOff val="55000"/>
                  </a:srgbClr>
                </a:gs>
                <a:gs pos="100000">
                  <a:srgbClr val="4472C4">
                    <a:lumMod val="30000"/>
                    <a:lumOff val="70000"/>
                  </a:srgbClr>
                </a:gs>
              </a:gsLst>
              <a:lin ang="5400000" scaled="1"/>
            </a:gra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Generate test statistic using CHO</a:t>
              </a:r>
            </a:p>
          </p:txBody>
        </p:sp>
        <p:cxnSp>
          <p:nvCxnSpPr>
            <p:cNvPr id="110" name="直接箭头连接符 22">
              <a:extLst>
                <a:ext uri="{FF2B5EF4-FFF2-40B4-BE49-F238E27FC236}">
                  <a16:creationId xmlns:a16="http://schemas.microsoft.com/office/drawing/2014/main" id="{90E9D944-A878-F1F6-6C2D-A637137A405E}"/>
                </a:ext>
              </a:extLst>
            </p:cNvPr>
            <p:cNvCxnSpPr>
              <a:stCxn id="104" idx="3"/>
            </p:cNvCxnSpPr>
            <p:nvPr/>
          </p:nvCxnSpPr>
          <p:spPr>
            <a:xfrm>
              <a:off x="4228912" y="2360942"/>
              <a:ext cx="388762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1" name="直接箭头连接符 23">
              <a:extLst>
                <a:ext uri="{FF2B5EF4-FFF2-40B4-BE49-F238E27FC236}">
                  <a16:creationId xmlns:a16="http://schemas.microsoft.com/office/drawing/2014/main" id="{37CB13F7-7B11-0F68-B7EC-EF3690EF7BFF}"/>
                </a:ext>
              </a:extLst>
            </p:cNvPr>
            <p:cNvCxnSpPr>
              <a:cxnSpLocks/>
              <a:stCxn id="105" idx="3"/>
            </p:cNvCxnSpPr>
            <p:nvPr/>
          </p:nvCxnSpPr>
          <p:spPr>
            <a:xfrm>
              <a:off x="4210610" y="4338824"/>
              <a:ext cx="407064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直接箭头连接符 26">
              <a:extLst>
                <a:ext uri="{FF2B5EF4-FFF2-40B4-BE49-F238E27FC236}">
                  <a16:creationId xmlns:a16="http://schemas.microsoft.com/office/drawing/2014/main" id="{FF480D69-BCAA-89D4-94E8-A79E15F6C6DD}"/>
                </a:ext>
              </a:extLst>
            </p:cNvPr>
            <p:cNvCxnSpPr>
              <a:cxnSpLocks/>
              <a:stCxn id="106" idx="3"/>
            </p:cNvCxnSpPr>
            <p:nvPr/>
          </p:nvCxnSpPr>
          <p:spPr>
            <a:xfrm>
              <a:off x="1937135" y="5814985"/>
              <a:ext cx="2680539" cy="0"/>
            </a:xfrm>
            <a:prstGeom prst="straightConnector1">
              <a:avLst/>
            </a:prstGeom>
            <a:noFill/>
            <a:ln w="7620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13" name="矩形 29">
              <a:extLst>
                <a:ext uri="{FF2B5EF4-FFF2-40B4-BE49-F238E27FC236}">
                  <a16:creationId xmlns:a16="http://schemas.microsoft.com/office/drawing/2014/main" id="{AC10F55A-E482-05C4-AEED-D64D3550DC70}"/>
                </a:ext>
              </a:extLst>
            </p:cNvPr>
            <p:cNvSpPr/>
            <p:nvPr/>
          </p:nvSpPr>
          <p:spPr>
            <a:xfrm>
              <a:off x="289658" y="3971596"/>
              <a:ext cx="187750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等线" panose="02010600030101010101" pitchFamily="2" charset="-122"/>
                </a:rPr>
                <a:t>Low-dose image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114" name="矩形 30">
              <a:extLst>
                <a:ext uri="{FF2B5EF4-FFF2-40B4-BE49-F238E27FC236}">
                  <a16:creationId xmlns:a16="http://schemas.microsoft.com/office/drawing/2014/main" id="{CB675EBE-6BC7-ED03-57BC-B9534DFCB1FF}"/>
                </a:ext>
              </a:extLst>
            </p:cNvPr>
            <p:cNvSpPr/>
            <p:nvPr/>
          </p:nvSpPr>
          <p:spPr>
            <a:xfrm>
              <a:off x="177087" y="6428311"/>
              <a:ext cx="2231188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等线" panose="02010600030101010101" pitchFamily="2" charset="-122"/>
                </a:rPr>
                <a:t>Normal-dose image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115" name="矩形 31">
              <a:extLst>
                <a:ext uri="{FF2B5EF4-FFF2-40B4-BE49-F238E27FC236}">
                  <a16:creationId xmlns:a16="http://schemas.microsoft.com/office/drawing/2014/main" id="{F3C3C464-3A6E-ECF1-216D-9C25D91E0783}"/>
                </a:ext>
              </a:extLst>
            </p:cNvPr>
            <p:cNvSpPr/>
            <p:nvPr/>
          </p:nvSpPr>
          <p:spPr>
            <a:xfrm>
              <a:off x="3091913" y="3020220"/>
              <a:ext cx="99245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等线" panose="02010600030101010101" pitchFamily="2" charset="-122"/>
                </a:rPr>
                <a:t>DEMIST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等线" panose="02010600030101010101" pitchFamily="2" charset="-122"/>
              </a:endParaRPr>
            </a:p>
          </p:txBody>
        </p:sp>
        <p:sp>
          <p:nvSpPr>
            <p:cNvPr id="116" name="矩形 32">
              <a:extLst>
                <a:ext uri="{FF2B5EF4-FFF2-40B4-BE49-F238E27FC236}">
                  <a16:creationId xmlns:a16="http://schemas.microsoft.com/office/drawing/2014/main" id="{DF334B9B-6F42-3C34-7ACE-000F5EFB9A31}"/>
                </a:ext>
              </a:extLst>
            </p:cNvPr>
            <p:cNvSpPr/>
            <p:nvPr/>
          </p:nvSpPr>
          <p:spPr>
            <a:xfrm>
              <a:off x="2806547" y="5001605"/>
              <a:ext cx="1494897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 err="1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ea typeface="等线" panose="02010600030101010101" pitchFamily="2" charset="-122"/>
                </a:rPr>
                <a:t>AutoDEMIST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ea typeface="等线" panose="02010600030101010101" pitchFamily="2" charset="-122"/>
              </a:endParaRPr>
            </a:p>
          </p:txBody>
        </p: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317B3F6-36B0-E71A-9659-0A828184DB2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308390" y="4051094"/>
            <a:ext cx="15567062" cy="7807853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2054BF18-CAB1-A3D5-7E68-67046329ABED}"/>
              </a:ext>
            </a:extLst>
          </p:cNvPr>
          <p:cNvSpPr txBox="1"/>
          <p:nvPr/>
        </p:nvSpPr>
        <p:spPr>
          <a:xfrm>
            <a:off x="530093" y="32055142"/>
            <a:ext cx="12618416" cy="310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CHO with rotationally symmetric square frequency channels can emulate human observer performance. ROC analysis was performed on the obtained test statistics using the Metz-ROC software.</a:t>
            </a:r>
          </a:p>
          <a:p>
            <a:pPr algn="just"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95DCC23-4B21-234C-F679-6FA98285E2DE}"/>
              </a:ext>
            </a:extLst>
          </p:cNvPr>
          <p:cNvSpPr txBox="1"/>
          <p:nvPr/>
        </p:nvSpPr>
        <p:spPr>
          <a:xfrm>
            <a:off x="13748131" y="11584536"/>
            <a:ext cx="12734909" cy="189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Higher AUC means better performance. Although, AUC of auto-DEMIST is higher than the low-dose, it is hard to have higher AUC value than normal-dose.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F545C9E-D39F-E792-6C50-D521A5C19D9C}"/>
              </a:ext>
            </a:extLst>
          </p:cNvPr>
          <p:cNvSpPr/>
          <p:nvPr/>
        </p:nvSpPr>
        <p:spPr>
          <a:xfrm>
            <a:off x="13746054" y="13474605"/>
            <a:ext cx="12687579" cy="1003090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2418159">
              <a:defRPr/>
            </a:pPr>
            <a:r>
              <a:rPr lang="en-US" sz="4800" b="1" kern="0" dirty="0">
                <a:solidFill>
                  <a:prstClr val="white"/>
                </a:solidFill>
              </a:rPr>
              <a:t>Auto DEMIST for denoising normal dose images</a:t>
            </a:r>
          </a:p>
        </p:txBody>
      </p:sp>
      <p:pic>
        <p:nvPicPr>
          <p:cNvPr id="130" name="Picture 4">
            <a:extLst>
              <a:ext uri="{FF2B5EF4-FFF2-40B4-BE49-F238E27FC236}">
                <a16:creationId xmlns:a16="http://schemas.microsoft.com/office/drawing/2014/main" id="{250FBBBE-3E18-DB2E-16E6-EC812E816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6403" y="14477695"/>
            <a:ext cx="11653892" cy="662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91865E6D-174A-88F5-AD58-C0FE72EF04E6}"/>
              </a:ext>
            </a:extLst>
          </p:cNvPr>
          <p:cNvSpPr txBox="1"/>
          <p:nvPr/>
        </p:nvSpPr>
        <p:spPr>
          <a:xfrm>
            <a:off x="13735107" y="21103765"/>
            <a:ext cx="12732886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The autoencoder is a type of artificial neural network used to learn efficient coding of unlabeled data (unsupervised learning).</a:t>
            </a:r>
          </a:p>
        </p:txBody>
      </p:sp>
      <p:grpSp>
        <p:nvGrpSpPr>
          <p:cNvPr id="196" name="组合 96">
            <a:extLst>
              <a:ext uri="{FF2B5EF4-FFF2-40B4-BE49-F238E27FC236}">
                <a16:creationId xmlns:a16="http://schemas.microsoft.com/office/drawing/2014/main" id="{FF8A19BA-8581-DC73-BFEE-11768C7B406D}"/>
              </a:ext>
            </a:extLst>
          </p:cNvPr>
          <p:cNvGrpSpPr/>
          <p:nvPr/>
        </p:nvGrpSpPr>
        <p:grpSpPr>
          <a:xfrm>
            <a:off x="15119477" y="26415275"/>
            <a:ext cx="9702158" cy="5394848"/>
            <a:chOff x="1056418" y="1189625"/>
            <a:chExt cx="8906288" cy="4390105"/>
          </a:xfrm>
        </p:grpSpPr>
        <p:pic>
          <p:nvPicPr>
            <p:cNvPr id="197" name="Content Placeholder 12">
              <a:extLst>
                <a:ext uri="{FF2B5EF4-FFF2-40B4-BE49-F238E27FC236}">
                  <a16:creationId xmlns:a16="http://schemas.microsoft.com/office/drawing/2014/main" id="{3D74382C-5778-297F-07FC-14A61796D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18" y="1197441"/>
              <a:ext cx="2142915" cy="2142915"/>
            </a:xfrm>
            <a:prstGeom prst="rect">
              <a:avLst/>
            </a:prstGeom>
          </p:spPr>
        </p:pic>
        <p:pic>
          <p:nvPicPr>
            <p:cNvPr id="198" name="Picture 14">
              <a:extLst>
                <a:ext uri="{FF2B5EF4-FFF2-40B4-BE49-F238E27FC236}">
                  <a16:creationId xmlns:a16="http://schemas.microsoft.com/office/drawing/2014/main" id="{0D924D1B-AD87-2138-DD85-B71C872F26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0455" y="1189625"/>
              <a:ext cx="2150731" cy="2150731"/>
            </a:xfrm>
            <a:prstGeom prst="rect">
              <a:avLst/>
            </a:prstGeom>
          </p:spPr>
        </p:pic>
        <p:pic>
          <p:nvPicPr>
            <p:cNvPr id="199" name="Picture 16">
              <a:extLst>
                <a:ext uri="{FF2B5EF4-FFF2-40B4-BE49-F238E27FC236}">
                  <a16:creationId xmlns:a16="http://schemas.microsoft.com/office/drawing/2014/main" id="{6D666636-ACAA-A98A-6D28-C87C41DBE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308" y="1197441"/>
              <a:ext cx="2150730" cy="2150730"/>
            </a:xfrm>
            <a:prstGeom prst="rect">
              <a:avLst/>
            </a:prstGeom>
          </p:spPr>
        </p:pic>
        <p:pic>
          <p:nvPicPr>
            <p:cNvPr id="200" name="Picture 18">
              <a:extLst>
                <a:ext uri="{FF2B5EF4-FFF2-40B4-BE49-F238E27FC236}">
                  <a16:creationId xmlns:a16="http://schemas.microsoft.com/office/drawing/2014/main" id="{588B89D4-2A6D-88EA-4A54-0E48DB5CD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9792" y="1205257"/>
              <a:ext cx="2142914" cy="2142914"/>
            </a:xfrm>
            <a:prstGeom prst="rect">
              <a:avLst/>
            </a:prstGeom>
          </p:spPr>
        </p:pic>
        <p:pic>
          <p:nvPicPr>
            <p:cNvPr id="201" name="Picture 20">
              <a:extLst>
                <a:ext uri="{FF2B5EF4-FFF2-40B4-BE49-F238E27FC236}">
                  <a16:creationId xmlns:a16="http://schemas.microsoft.com/office/drawing/2014/main" id="{8D29B744-C0AB-417F-07B3-5D08736BA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6418" y="3428999"/>
              <a:ext cx="2142915" cy="2142915"/>
            </a:xfrm>
            <a:prstGeom prst="rect">
              <a:avLst/>
            </a:prstGeom>
          </p:spPr>
        </p:pic>
        <p:pic>
          <p:nvPicPr>
            <p:cNvPr id="202" name="Picture 22">
              <a:extLst>
                <a:ext uri="{FF2B5EF4-FFF2-40B4-BE49-F238E27FC236}">
                  <a16:creationId xmlns:a16="http://schemas.microsoft.com/office/drawing/2014/main" id="{A3614FA8-9261-53A6-3ED8-50DCF86A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639" y="3428999"/>
              <a:ext cx="2150731" cy="2150731"/>
            </a:xfrm>
            <a:prstGeom prst="rect">
              <a:avLst/>
            </a:prstGeom>
          </p:spPr>
        </p:pic>
        <p:pic>
          <p:nvPicPr>
            <p:cNvPr id="203" name="Picture 24">
              <a:extLst>
                <a:ext uri="{FF2B5EF4-FFF2-40B4-BE49-F238E27FC236}">
                  <a16:creationId xmlns:a16="http://schemas.microsoft.com/office/drawing/2014/main" id="{AE9FEEE7-61EE-EDE9-B112-0E989BCF0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308" y="3429000"/>
              <a:ext cx="2150730" cy="2150730"/>
            </a:xfrm>
            <a:prstGeom prst="rect">
              <a:avLst/>
            </a:prstGeom>
          </p:spPr>
        </p:pic>
        <p:pic>
          <p:nvPicPr>
            <p:cNvPr id="204" name="Picture 26">
              <a:extLst>
                <a:ext uri="{FF2B5EF4-FFF2-40B4-BE49-F238E27FC236}">
                  <a16:creationId xmlns:a16="http://schemas.microsoft.com/office/drawing/2014/main" id="{61D72E70-5454-D05D-AEAC-A67C91BEC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1976" y="3429000"/>
              <a:ext cx="2150730" cy="2150730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6C98FF6-FBE4-B7C2-2663-0767075F4A66}"/>
              </a:ext>
            </a:extLst>
          </p:cNvPr>
          <p:cNvGrpSpPr/>
          <p:nvPr/>
        </p:nvGrpSpPr>
        <p:grpSpPr>
          <a:xfrm>
            <a:off x="14061235" y="24059916"/>
            <a:ext cx="12001230" cy="1658791"/>
            <a:chOff x="115003" y="2310117"/>
            <a:chExt cx="12001230" cy="1658791"/>
          </a:xfrm>
        </p:grpSpPr>
        <p:sp>
          <p:nvSpPr>
            <p:cNvPr id="206" name="Rectangle: Rounded Corners 4">
              <a:extLst>
                <a:ext uri="{FF2B5EF4-FFF2-40B4-BE49-F238E27FC236}">
                  <a16:creationId xmlns:a16="http://schemas.microsoft.com/office/drawing/2014/main" id="{BC393B33-1E39-10DD-AF5F-24A648E3AEC3}"/>
                </a:ext>
              </a:extLst>
            </p:cNvPr>
            <p:cNvSpPr/>
            <p:nvPr/>
          </p:nvSpPr>
          <p:spPr>
            <a:xfrm>
              <a:off x="115003" y="3139717"/>
              <a:ext cx="1677880" cy="818304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Normal-dose images</a:t>
              </a:r>
            </a:p>
          </p:txBody>
        </p: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8FBFA892-621F-9F26-0A42-52384DE92A0F}"/>
                </a:ext>
              </a:extLst>
            </p:cNvPr>
            <p:cNvGrpSpPr/>
            <p:nvPr/>
          </p:nvGrpSpPr>
          <p:grpSpPr>
            <a:xfrm>
              <a:off x="1811455" y="2310117"/>
              <a:ext cx="10304778" cy="1658791"/>
              <a:chOff x="1811455" y="2310117"/>
              <a:chExt cx="10304778" cy="1658791"/>
            </a:xfrm>
          </p:grpSpPr>
          <p:sp>
            <p:nvSpPr>
              <p:cNvPr id="208" name="Rectangle: Rounded Corners 19">
                <a:extLst>
                  <a:ext uri="{FF2B5EF4-FFF2-40B4-BE49-F238E27FC236}">
                    <a16:creationId xmlns:a16="http://schemas.microsoft.com/office/drawing/2014/main" id="{F157228F-BF20-AA88-BB3E-C60FEA49197B}"/>
                  </a:ext>
                </a:extLst>
              </p:cNvPr>
              <p:cNvSpPr/>
              <p:nvPr/>
            </p:nvSpPr>
            <p:spPr>
              <a:xfrm>
                <a:off x="10438353" y="2777103"/>
                <a:ext cx="1677880" cy="852257"/>
              </a:xfrm>
              <a:prstGeom prst="round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Processed normal-dose images</a:t>
                </a:r>
              </a:p>
            </p:txBody>
          </p:sp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8F3EEDBB-F526-3A36-2624-44B7D87CB87D}"/>
                  </a:ext>
                </a:extLst>
              </p:cNvPr>
              <p:cNvGrpSpPr/>
              <p:nvPr/>
            </p:nvGrpSpPr>
            <p:grpSpPr>
              <a:xfrm>
                <a:off x="1811455" y="2310117"/>
                <a:ext cx="6637416" cy="1658791"/>
                <a:chOff x="1811455" y="2310117"/>
                <a:chExt cx="6637416" cy="1658791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41E50AE9-5F16-F55E-308D-F8331F76F267}"/>
                    </a:ext>
                  </a:extLst>
                </p:cNvPr>
                <p:cNvGrpSpPr/>
                <p:nvPr/>
              </p:nvGrpSpPr>
              <p:grpSpPr>
                <a:xfrm>
                  <a:off x="3265418" y="2310117"/>
                  <a:ext cx="5183453" cy="1658791"/>
                  <a:chOff x="3265418" y="2310117"/>
                  <a:chExt cx="5183453" cy="1658791"/>
                </a:xfrm>
              </p:grpSpPr>
              <p:sp>
                <p:nvSpPr>
                  <p:cNvPr id="213" name="Cube 18">
                    <a:extLst>
                      <a:ext uri="{FF2B5EF4-FFF2-40B4-BE49-F238E27FC236}">
                        <a16:creationId xmlns:a16="http://schemas.microsoft.com/office/drawing/2014/main" id="{1C8D6DD1-7748-6955-FBBD-76E6B61D5D44}"/>
                      </a:ext>
                    </a:extLst>
                  </p:cNvPr>
                  <p:cNvSpPr/>
                  <p:nvPr/>
                </p:nvSpPr>
                <p:spPr>
                  <a:xfrm>
                    <a:off x="6205085" y="3024752"/>
                    <a:ext cx="599194" cy="697578"/>
                  </a:xfrm>
                  <a:prstGeom prst="cube">
                    <a:avLst>
                      <a:gd name="adj" fmla="val 64952"/>
                    </a:avLst>
                  </a:prstGeom>
                  <a:solidFill>
                    <a:srgbClr val="FFFF00"/>
                  </a:solidFill>
                  <a:ln w="12700">
                    <a:solidFill>
                      <a:sysClr val="windowText" lastClr="000000">
                        <a:lumMod val="85000"/>
                        <a:lumOff val="15000"/>
                        <a:alpha val="78000"/>
                      </a:sysClr>
                    </a:solidFill>
                    <a:prstDash val="solid"/>
                  </a:ln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013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214" name="组合 8">
                    <a:extLst>
                      <a:ext uri="{FF2B5EF4-FFF2-40B4-BE49-F238E27FC236}">
                        <a16:creationId xmlns:a16="http://schemas.microsoft.com/office/drawing/2014/main" id="{3DBF7EDF-437D-45B1-0616-86016C9D2A9B}"/>
                      </a:ext>
                    </a:extLst>
                  </p:cNvPr>
                  <p:cNvGrpSpPr/>
                  <p:nvPr/>
                </p:nvGrpSpPr>
                <p:grpSpPr>
                  <a:xfrm>
                    <a:off x="3265418" y="2310117"/>
                    <a:ext cx="5183453" cy="1658791"/>
                    <a:chOff x="6182468" y="1404267"/>
                    <a:chExt cx="4764808" cy="2131947"/>
                  </a:xfrm>
                </p:grpSpPr>
                <p:sp>
                  <p:nvSpPr>
                    <p:cNvPr id="215" name="Cube 15">
                      <a:extLst>
                        <a:ext uri="{FF2B5EF4-FFF2-40B4-BE49-F238E27FC236}">
                          <a16:creationId xmlns:a16="http://schemas.microsoft.com/office/drawing/2014/main" id="{4E1B3CA5-3594-4DEA-DE73-3A7511BAB9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18613" y="1865175"/>
                      <a:ext cx="461794" cy="1658824"/>
                    </a:xfrm>
                    <a:prstGeom prst="cube">
                      <a:avLst>
                        <a:gd name="adj" fmla="val 87696"/>
                      </a:avLst>
                    </a:prstGeom>
                    <a:solidFill>
                      <a:srgbClr val="FFFF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grpSp>
                  <p:nvGrpSpPr>
                    <p:cNvPr id="216" name="Group 9">
                      <a:extLst>
                        <a:ext uri="{FF2B5EF4-FFF2-40B4-BE49-F238E27FC236}">
                          <a16:creationId xmlns:a16="http://schemas.microsoft.com/office/drawing/2014/main" id="{9C1CE4DA-0BEA-C588-4987-1A152247F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82468" y="1404267"/>
                      <a:ext cx="4764808" cy="2131947"/>
                      <a:chOff x="1047019" y="941715"/>
                      <a:chExt cx="9411461" cy="3383397"/>
                    </a:xfrm>
                  </p:grpSpPr>
                  <p:sp>
                    <p:nvSpPr>
                      <p:cNvPr id="219" name="Cube 14">
                        <a:extLst>
                          <a:ext uri="{FF2B5EF4-FFF2-40B4-BE49-F238E27FC236}">
                            <a16:creationId xmlns:a16="http://schemas.microsoft.com/office/drawing/2014/main" id="{0E35E58D-AD17-400D-68A8-55FEF7BE154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47019" y="1667256"/>
                        <a:ext cx="945751" cy="2657856"/>
                      </a:xfrm>
                      <a:prstGeom prst="cube">
                        <a:avLst>
                          <a:gd name="adj" fmla="val 89643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0" name="Cube 15">
                        <a:extLst>
                          <a:ext uri="{FF2B5EF4-FFF2-40B4-BE49-F238E27FC236}">
                            <a16:creationId xmlns:a16="http://schemas.microsoft.com/office/drawing/2014/main" id="{DC7CBE58-39A1-4D8E-5C64-70C2A8760B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30040" y="1685159"/>
                        <a:ext cx="912137" cy="2632552"/>
                      </a:xfrm>
                      <a:prstGeom prst="cube">
                        <a:avLst>
                          <a:gd name="adj" fmla="val 87696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1" name="Cube 16">
                        <a:extLst>
                          <a:ext uri="{FF2B5EF4-FFF2-40B4-BE49-F238E27FC236}">
                            <a16:creationId xmlns:a16="http://schemas.microsoft.com/office/drawing/2014/main" id="{6B443AF4-9296-D44C-8B6F-6CC69DEC33F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98347" y="2001666"/>
                        <a:ext cx="1085528" cy="1954422"/>
                      </a:xfrm>
                      <a:prstGeom prst="cube">
                        <a:avLst>
                          <a:gd name="adj" fmla="val 70507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2" name="Cube 17">
                        <a:extLst>
                          <a:ext uri="{FF2B5EF4-FFF2-40B4-BE49-F238E27FC236}">
                            <a16:creationId xmlns:a16="http://schemas.microsoft.com/office/drawing/2014/main" id="{12FEA099-107B-4100-8809-AACDE51E50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51703" y="1996536"/>
                        <a:ext cx="1058487" cy="1954422"/>
                      </a:xfrm>
                      <a:prstGeom prst="cube">
                        <a:avLst>
                          <a:gd name="adj" fmla="val 72352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3" name="Cube 19">
                        <a:extLst>
                          <a:ext uri="{FF2B5EF4-FFF2-40B4-BE49-F238E27FC236}">
                            <a16:creationId xmlns:a16="http://schemas.microsoft.com/office/drawing/2014/main" id="{E9B822FE-578D-F15E-2A97-D8ADFB13DC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973381" y="2421616"/>
                        <a:ext cx="1085528" cy="1395546"/>
                      </a:xfrm>
                      <a:prstGeom prst="cube">
                        <a:avLst>
                          <a:gd name="adj" fmla="val 59393"/>
                        </a:avLst>
                      </a:prstGeom>
                      <a:solidFill>
                        <a:srgbClr val="4472C4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4" name="Cube 57">
                        <a:extLst>
                          <a:ext uri="{FF2B5EF4-FFF2-40B4-BE49-F238E27FC236}">
                            <a16:creationId xmlns:a16="http://schemas.microsoft.com/office/drawing/2014/main" id="{8B279259-0841-A63A-0ED8-6B95125E07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45300" y="2421614"/>
                        <a:ext cx="1087941" cy="1395551"/>
                      </a:xfrm>
                      <a:prstGeom prst="cube">
                        <a:avLst>
                          <a:gd name="adj" fmla="val 62317"/>
                        </a:avLst>
                      </a:prstGeom>
                      <a:solidFill>
                        <a:srgbClr val="FFC000">
                          <a:lumMod val="20000"/>
                          <a:lumOff val="80000"/>
                        </a:srgbClr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" name="Cube 20">
                        <a:extLst>
                          <a:ext uri="{FF2B5EF4-FFF2-40B4-BE49-F238E27FC236}">
                            <a16:creationId xmlns:a16="http://schemas.microsoft.com/office/drawing/2014/main" id="{652C8008-139E-17FD-4DC5-7CB3A0C1BF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54006" y="2758912"/>
                        <a:ext cx="782354" cy="731956"/>
                      </a:xfrm>
                      <a:prstGeom prst="cube">
                        <a:avLst>
                          <a:gd name="adj" fmla="val 13470"/>
                        </a:avLst>
                      </a:prstGeom>
                      <a:solidFill>
                        <a:srgbClr val="44546A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" name="Cube 21">
                        <a:extLst>
                          <a:ext uri="{FF2B5EF4-FFF2-40B4-BE49-F238E27FC236}">
                            <a16:creationId xmlns:a16="http://schemas.microsoft.com/office/drawing/2014/main" id="{33F64973-9161-A033-8AC4-AEB7D89B154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48357" y="2758910"/>
                        <a:ext cx="782354" cy="731956"/>
                      </a:xfrm>
                      <a:prstGeom prst="cube">
                        <a:avLst>
                          <a:gd name="adj" fmla="val 13470"/>
                        </a:avLst>
                      </a:prstGeom>
                      <a:solidFill>
                        <a:srgbClr val="44546A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" name="Cube 26">
                        <a:extLst>
                          <a:ext uri="{FF2B5EF4-FFF2-40B4-BE49-F238E27FC236}">
                            <a16:creationId xmlns:a16="http://schemas.microsoft.com/office/drawing/2014/main" id="{D81B75BA-38AE-C1A9-1AB9-F83196B067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76055" y="1652452"/>
                        <a:ext cx="982425" cy="2650454"/>
                      </a:xfrm>
                      <a:prstGeom prst="cube">
                        <a:avLst>
                          <a:gd name="adj" fmla="val 87088"/>
                        </a:avLst>
                      </a:prstGeom>
                      <a:solidFill>
                        <a:srgbClr val="FF0000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8" name="Cube 29">
                        <a:extLst>
                          <a:ext uri="{FF2B5EF4-FFF2-40B4-BE49-F238E27FC236}">
                            <a16:creationId xmlns:a16="http://schemas.microsoft.com/office/drawing/2014/main" id="{39216D00-13F0-ADA4-DEC2-C163662452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866146" y="2421614"/>
                        <a:ext cx="1090859" cy="1395549"/>
                      </a:xfrm>
                      <a:prstGeom prst="cube">
                        <a:avLst>
                          <a:gd name="adj" fmla="val 68265"/>
                        </a:avLst>
                      </a:prstGeom>
                      <a:solidFill>
                        <a:srgbClr val="FF0000"/>
                      </a:solidFill>
                      <a:ln w="12700">
                        <a:solidFill>
                          <a:sysClr val="windowText" lastClr="000000">
                            <a:lumMod val="85000"/>
                            <a:lumOff val="15000"/>
                            <a:alpha val="78000"/>
                          </a:sysClr>
                        </a:solidFill>
                        <a:prstDash val="solid"/>
                      </a:ln>
                      <a:effectLst>
                        <a:outerShdw blurRad="50800" dist="38100" algn="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29" name="Straight Connector 52">
                        <a:extLst>
                          <a:ext uri="{FF2B5EF4-FFF2-40B4-BE49-F238E27FC236}">
                            <a16:creationId xmlns:a16="http://schemas.microsoft.com/office/drawing/2014/main" id="{F92DA812-5827-6C09-5412-0BF330696D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98347" y="1093146"/>
                        <a:ext cx="1" cy="90339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0" name="Straight Connector 53">
                        <a:extLst>
                          <a:ext uri="{FF2B5EF4-FFF2-40B4-BE49-F238E27FC236}">
                            <a16:creationId xmlns:a16="http://schemas.microsoft.com/office/drawing/2014/main" id="{794224C8-6DB6-0C2C-1B8E-3BBB278FE64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1798348" y="1093146"/>
                        <a:ext cx="3766063" cy="1608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231" name="Or 91">
                        <a:extLst>
                          <a:ext uri="{FF2B5EF4-FFF2-40B4-BE49-F238E27FC236}">
                            <a16:creationId xmlns:a16="http://schemas.microsoft.com/office/drawing/2014/main" id="{C8495B3A-AB3A-3B1E-E246-F5971B45FB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0532" y="941715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32" name="Straight Connector 55">
                        <a:extLst>
                          <a:ext uri="{FF2B5EF4-FFF2-40B4-BE49-F238E27FC236}">
                            <a16:creationId xmlns:a16="http://schemas.microsoft.com/office/drawing/2014/main" id="{412D3A20-6053-A0EA-908E-30D47648F7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200803" y="1130453"/>
                        <a:ext cx="3771420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3" name="Straight Connector 56">
                        <a:extLst>
                          <a:ext uri="{FF2B5EF4-FFF2-40B4-BE49-F238E27FC236}">
                            <a16:creationId xmlns:a16="http://schemas.microsoft.com/office/drawing/2014/main" id="{9B05F586-08E0-8770-C4BA-37B2CBCA086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9972223" y="1136788"/>
                        <a:ext cx="0" cy="581446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4" name="Straight Connector 57">
                        <a:extLst>
                          <a:ext uri="{FF2B5EF4-FFF2-40B4-BE49-F238E27FC236}">
                            <a16:creationId xmlns:a16="http://schemas.microsoft.com/office/drawing/2014/main" id="{36783160-A98C-83CC-C9AE-F9178B4F72E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2883875" y="1706042"/>
                        <a:ext cx="0" cy="53253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5" name="Straight Connector 58">
                        <a:extLst>
                          <a:ext uri="{FF2B5EF4-FFF2-40B4-BE49-F238E27FC236}">
                            <a16:creationId xmlns:a16="http://schemas.microsoft.com/office/drawing/2014/main" id="{2C11C112-1CD1-3155-8A2A-9ED5A7D6696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83875" y="1718234"/>
                        <a:ext cx="2680536" cy="0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236" name="Or 100">
                        <a:extLst>
                          <a:ext uri="{FF2B5EF4-FFF2-40B4-BE49-F238E27FC236}">
                            <a16:creationId xmlns:a16="http://schemas.microsoft.com/office/drawing/2014/main" id="{9AA74696-636C-244E-DAF1-FA0554259C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4331" y="1560104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37" name="Straight Connector 60">
                        <a:extLst>
                          <a:ext uri="{FF2B5EF4-FFF2-40B4-BE49-F238E27FC236}">
                            <a16:creationId xmlns:a16="http://schemas.microsoft.com/office/drawing/2014/main" id="{51874FB9-4CF5-0C62-496C-660282602E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6196757" y="1706042"/>
                        <a:ext cx="2322644" cy="36942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8" name="Straight Connector 61">
                        <a:extLst>
                          <a:ext uri="{FF2B5EF4-FFF2-40B4-BE49-F238E27FC236}">
                            <a16:creationId xmlns:a16="http://schemas.microsoft.com/office/drawing/2014/main" id="{2290D119-2681-62C3-F2E6-2B75D58052A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8519401" y="1706042"/>
                        <a:ext cx="0" cy="376909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39" name="Straight Connector 62">
                        <a:extLst>
                          <a:ext uri="{FF2B5EF4-FFF2-40B4-BE49-F238E27FC236}">
                            <a16:creationId xmlns:a16="http://schemas.microsoft.com/office/drawing/2014/main" id="{BBD08782-86C9-7FC9-118B-52A900A58C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4058909" y="2238574"/>
                        <a:ext cx="1" cy="376908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0" name="Straight Connector 63">
                        <a:extLst>
                          <a:ext uri="{FF2B5EF4-FFF2-40B4-BE49-F238E27FC236}">
                            <a16:creationId xmlns:a16="http://schemas.microsoft.com/office/drawing/2014/main" id="{357CD90A-0B66-1ADE-0966-DE386B26B10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4058910" y="2238573"/>
                        <a:ext cx="1505500" cy="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sp>
                    <p:nvSpPr>
                      <p:cNvPr id="241" name="Or 110">
                        <a:extLst>
                          <a:ext uri="{FF2B5EF4-FFF2-40B4-BE49-F238E27FC236}">
                            <a16:creationId xmlns:a16="http://schemas.microsoft.com/office/drawing/2014/main" id="{F848AF5D-4005-EBA4-B477-36B94ED97B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98990" y="2065697"/>
                        <a:ext cx="365760" cy="365760"/>
                      </a:xfrm>
                      <a:prstGeom prst="flowChartOr">
                        <a:avLst/>
                      </a:prstGeom>
                      <a:solidFill>
                        <a:sysClr val="windowText" lastClr="000000"/>
                      </a:solidFill>
                      <a:ln w="28575" cap="flat" cmpd="sng" algn="ctr">
                        <a:solidFill>
                          <a:sysClr val="window" lastClr="FFFFFF"/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013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242" name="Straight Connector 65">
                        <a:extLst>
                          <a:ext uri="{FF2B5EF4-FFF2-40B4-BE49-F238E27FC236}">
                            <a16:creationId xmlns:a16="http://schemas.microsoft.com/office/drawing/2014/main" id="{538C28DC-ED1A-F8B0-0486-6F2677AFBB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6196758" y="2238573"/>
                        <a:ext cx="1024631" cy="1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243" name="Straight Connector 66">
                        <a:extLst>
                          <a:ext uri="{FF2B5EF4-FFF2-40B4-BE49-F238E27FC236}">
                            <a16:creationId xmlns:a16="http://schemas.microsoft.com/office/drawing/2014/main" id="{55785DC9-6F3E-73A9-2A65-96CB45258DB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221388" y="2233160"/>
                        <a:ext cx="0" cy="376909"/>
                      </a:xfrm>
                      <a:prstGeom prst="line">
                        <a:avLst/>
                      </a:prstGeom>
                      <a:noFill/>
                      <a:ln w="19050" cap="flat" cmpd="sng" algn="ctr">
                        <a:solidFill>
                          <a:sysClr val="windowText" lastClr="000000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217" name="Cube 17">
                      <a:extLst>
                        <a:ext uri="{FF2B5EF4-FFF2-40B4-BE49-F238E27FC236}">
                          <a16:creationId xmlns:a16="http://schemas.microsoft.com/office/drawing/2014/main" id="{0695B680-776D-6354-0EA7-4859838BAE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29894" y="2062302"/>
                      <a:ext cx="535888" cy="1231521"/>
                    </a:xfrm>
                    <a:prstGeom prst="cube">
                      <a:avLst>
                        <a:gd name="adj" fmla="val 72352"/>
                      </a:avLst>
                    </a:prstGeom>
                    <a:solidFill>
                      <a:srgbClr val="FFFF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8" name="Cube 24">
                      <a:extLst>
                        <a:ext uri="{FF2B5EF4-FFF2-40B4-BE49-F238E27FC236}">
                          <a16:creationId xmlns:a16="http://schemas.microsoft.com/office/drawing/2014/main" id="{6DA45B2A-AC10-1162-3638-895F664B1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53658" y="2072699"/>
                      <a:ext cx="549579" cy="1227268"/>
                    </a:xfrm>
                    <a:prstGeom prst="cube">
                      <a:avLst>
                        <a:gd name="adj" fmla="val 71160"/>
                      </a:avLst>
                    </a:prstGeom>
                    <a:solidFill>
                      <a:srgbClr val="FF0000"/>
                    </a:solidFill>
                    <a:ln w="12700">
                      <a:solidFill>
                        <a:sysClr val="windowText" lastClr="000000">
                          <a:lumMod val="85000"/>
                          <a:lumOff val="15000"/>
                          <a:alpha val="78000"/>
                        </a:sysClr>
                      </a:solidFill>
                      <a:prstDash val="solid"/>
                    </a:ln>
                    <a:effectLst>
                      <a:outerShdw blurRad="50800" dist="38100" algn="l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13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cxnSp>
              <p:nvCxnSpPr>
                <p:cNvPr id="212" name="Straight Arrow Connector 6">
                  <a:extLst>
                    <a:ext uri="{FF2B5EF4-FFF2-40B4-BE49-F238E27FC236}">
                      <a16:creationId xmlns:a16="http://schemas.microsoft.com/office/drawing/2014/main" id="{9F768730-41A8-214C-0D58-3CC4C28DB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11455" y="3382889"/>
                  <a:ext cx="1295539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210" name="Straight Arrow Connector 6">
                <a:extLst>
                  <a:ext uri="{FF2B5EF4-FFF2-40B4-BE49-F238E27FC236}">
                    <a16:creationId xmlns:a16="http://schemas.microsoft.com/office/drawing/2014/main" id="{FE6DC3F5-2347-78AF-40E7-068F5684F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2387" y="3209528"/>
                <a:ext cx="1785966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</p:grpSp>
      <p:pic>
        <p:nvPicPr>
          <p:cNvPr id="244" name="Content Placeholder 12">
            <a:extLst>
              <a:ext uri="{FF2B5EF4-FFF2-40B4-BE49-F238E27FC236}">
                <a16:creationId xmlns:a16="http://schemas.microsoft.com/office/drawing/2014/main" id="{087BB9A6-AD0A-DEE9-B861-0AD9282BD1B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7716" y="24142047"/>
            <a:ext cx="747555" cy="747555"/>
          </a:xfrm>
          <a:prstGeom prst="rect">
            <a:avLst/>
          </a:prstGeom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2BEC1687-0CD3-68BC-7F84-DEEE883DD11E}"/>
              </a:ext>
            </a:extLst>
          </p:cNvPr>
          <p:cNvSpPr txBox="1"/>
          <p:nvPr/>
        </p:nvSpPr>
        <p:spPr>
          <a:xfrm>
            <a:off x="13792419" y="32679345"/>
            <a:ext cx="12732886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The autoencoder with skip connections will always give identical output and does not improve the tasks performance .</a:t>
            </a: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17E77FB2-551C-C73C-F036-602899FD3083}"/>
              </a:ext>
            </a:extLst>
          </p:cNvPr>
          <p:cNvGrpSpPr/>
          <p:nvPr/>
        </p:nvGrpSpPr>
        <p:grpSpPr>
          <a:xfrm>
            <a:off x="27929816" y="5158163"/>
            <a:ext cx="11444490" cy="1222908"/>
            <a:chOff x="245052" y="2774911"/>
            <a:chExt cx="11444490" cy="1222908"/>
          </a:xfrm>
        </p:grpSpPr>
        <p:sp>
          <p:nvSpPr>
            <p:cNvPr id="299" name="Cube 18">
              <a:extLst>
                <a:ext uri="{FF2B5EF4-FFF2-40B4-BE49-F238E27FC236}">
                  <a16:creationId xmlns:a16="http://schemas.microsoft.com/office/drawing/2014/main" id="{324733DF-C75E-9480-4426-6F3AFB8A0EE1}"/>
                </a:ext>
              </a:extLst>
            </p:cNvPr>
            <p:cNvSpPr/>
            <p:nvPr/>
          </p:nvSpPr>
          <p:spPr>
            <a:xfrm>
              <a:off x="6205086" y="3024752"/>
              <a:ext cx="599194" cy="697578"/>
            </a:xfrm>
            <a:prstGeom prst="cube">
              <a:avLst>
                <a:gd name="adj" fmla="val 64952"/>
              </a:avLst>
            </a:prstGeom>
            <a:solidFill>
              <a:srgbClr val="FFFF00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Cube 16">
              <a:extLst>
                <a:ext uri="{FF2B5EF4-FFF2-40B4-BE49-F238E27FC236}">
                  <a16:creationId xmlns:a16="http://schemas.microsoft.com/office/drawing/2014/main" id="{C1D16259-3CA0-1B37-F9B1-3C5C58FA2314}"/>
                </a:ext>
              </a:extLst>
            </p:cNvPr>
            <p:cNvSpPr/>
            <p:nvPr/>
          </p:nvSpPr>
          <p:spPr>
            <a:xfrm>
              <a:off x="3679220" y="2829783"/>
              <a:ext cx="597865" cy="958202"/>
            </a:xfrm>
            <a:prstGeom prst="cube">
              <a:avLst>
                <a:gd name="adj" fmla="val 70507"/>
              </a:avLst>
            </a:prstGeom>
            <a:solidFill>
              <a:srgbClr val="4472C4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Cube 17">
              <a:extLst>
                <a:ext uri="{FF2B5EF4-FFF2-40B4-BE49-F238E27FC236}">
                  <a16:creationId xmlns:a16="http://schemas.microsoft.com/office/drawing/2014/main" id="{FF132623-C20B-0640-DB9E-133168FDD2A1}"/>
                </a:ext>
              </a:extLst>
            </p:cNvPr>
            <p:cNvSpPr/>
            <p:nvPr/>
          </p:nvSpPr>
          <p:spPr>
            <a:xfrm>
              <a:off x="3928910" y="2827268"/>
              <a:ext cx="582972" cy="958202"/>
            </a:xfrm>
            <a:prstGeom prst="cube">
              <a:avLst>
                <a:gd name="adj" fmla="val 72352"/>
              </a:avLst>
            </a:prstGeom>
            <a:solidFill>
              <a:srgbClr val="FFC000">
                <a:lumMod val="20000"/>
                <a:lumOff val="80000"/>
              </a:srgbClr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Cube 19">
              <a:extLst>
                <a:ext uri="{FF2B5EF4-FFF2-40B4-BE49-F238E27FC236}">
                  <a16:creationId xmlns:a16="http://schemas.microsoft.com/office/drawing/2014/main" id="{D591D7C3-4BDA-5E83-59EF-7A19083F0E74}"/>
                </a:ext>
              </a:extLst>
            </p:cNvPr>
            <p:cNvSpPr/>
            <p:nvPr/>
          </p:nvSpPr>
          <p:spPr>
            <a:xfrm>
              <a:off x="4326381" y="3035673"/>
              <a:ext cx="597865" cy="684200"/>
            </a:xfrm>
            <a:prstGeom prst="cube">
              <a:avLst>
                <a:gd name="adj" fmla="val 59393"/>
              </a:avLst>
            </a:prstGeom>
            <a:solidFill>
              <a:srgbClr val="4472C4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Cube 57">
              <a:extLst>
                <a:ext uri="{FF2B5EF4-FFF2-40B4-BE49-F238E27FC236}">
                  <a16:creationId xmlns:a16="http://schemas.microsoft.com/office/drawing/2014/main" id="{8624D692-629C-AEBF-A4FA-E170F58F48CF}"/>
                </a:ext>
              </a:extLst>
            </p:cNvPr>
            <p:cNvSpPr/>
            <p:nvPr/>
          </p:nvSpPr>
          <p:spPr>
            <a:xfrm>
              <a:off x="4586295" y="3035672"/>
              <a:ext cx="599194" cy="684202"/>
            </a:xfrm>
            <a:prstGeom prst="cube">
              <a:avLst>
                <a:gd name="adj" fmla="val 62317"/>
              </a:avLst>
            </a:prstGeom>
            <a:solidFill>
              <a:srgbClr val="FFC000">
                <a:lumMod val="20000"/>
                <a:lumOff val="80000"/>
              </a:srgbClr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Cube 20">
              <a:extLst>
                <a:ext uri="{FF2B5EF4-FFF2-40B4-BE49-F238E27FC236}">
                  <a16:creationId xmlns:a16="http://schemas.microsoft.com/office/drawing/2014/main" id="{D464ADB9-56EE-70D8-1541-30F26F206AAB}"/>
                </a:ext>
              </a:extLst>
            </p:cNvPr>
            <p:cNvSpPr/>
            <p:nvPr/>
          </p:nvSpPr>
          <p:spPr>
            <a:xfrm>
              <a:off x="5307078" y="3201041"/>
              <a:ext cx="430889" cy="358859"/>
            </a:xfrm>
            <a:prstGeom prst="cube">
              <a:avLst>
                <a:gd name="adj" fmla="val 13470"/>
              </a:avLst>
            </a:prstGeom>
            <a:solidFill>
              <a:srgbClr val="44546A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Cube 21">
              <a:extLst>
                <a:ext uri="{FF2B5EF4-FFF2-40B4-BE49-F238E27FC236}">
                  <a16:creationId xmlns:a16="http://schemas.microsoft.com/office/drawing/2014/main" id="{EE185A96-CE0F-CB7B-5AED-240BBC007D9F}"/>
                </a:ext>
              </a:extLst>
            </p:cNvPr>
            <p:cNvSpPr/>
            <p:nvPr/>
          </p:nvSpPr>
          <p:spPr>
            <a:xfrm>
              <a:off x="5689498" y="3201040"/>
              <a:ext cx="430889" cy="358859"/>
            </a:xfrm>
            <a:prstGeom prst="cube">
              <a:avLst>
                <a:gd name="adj" fmla="val 13470"/>
              </a:avLst>
            </a:prstGeom>
            <a:solidFill>
              <a:srgbClr val="44546A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Cube 29">
              <a:extLst>
                <a:ext uri="{FF2B5EF4-FFF2-40B4-BE49-F238E27FC236}">
                  <a16:creationId xmlns:a16="http://schemas.microsoft.com/office/drawing/2014/main" id="{46D0CBFB-E506-0B1B-100C-1D02273B6B0C}"/>
                </a:ext>
              </a:extLst>
            </p:cNvPr>
            <p:cNvSpPr/>
            <p:nvPr/>
          </p:nvSpPr>
          <p:spPr>
            <a:xfrm>
              <a:off x="6470359" y="3035672"/>
              <a:ext cx="600801" cy="684201"/>
            </a:xfrm>
            <a:prstGeom prst="cube">
              <a:avLst>
                <a:gd name="adj" fmla="val 68265"/>
              </a:avLst>
            </a:prstGeom>
            <a:solidFill>
              <a:srgbClr val="FF0000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Cube 17">
              <a:extLst>
                <a:ext uri="{FF2B5EF4-FFF2-40B4-BE49-F238E27FC236}">
                  <a16:creationId xmlns:a16="http://schemas.microsoft.com/office/drawing/2014/main" id="{B1109DD1-7AD7-EDE9-51E7-AF26378B82CA}"/>
                </a:ext>
              </a:extLst>
            </p:cNvPr>
            <p:cNvSpPr/>
            <p:nvPr/>
          </p:nvSpPr>
          <p:spPr>
            <a:xfrm>
              <a:off x="6906956" y="2822110"/>
              <a:ext cx="582972" cy="958203"/>
            </a:xfrm>
            <a:prstGeom prst="cube">
              <a:avLst>
                <a:gd name="adj" fmla="val 72352"/>
              </a:avLst>
            </a:prstGeom>
            <a:solidFill>
              <a:srgbClr val="FFFF00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Cube 24">
              <a:extLst>
                <a:ext uri="{FF2B5EF4-FFF2-40B4-BE49-F238E27FC236}">
                  <a16:creationId xmlns:a16="http://schemas.microsoft.com/office/drawing/2014/main" id="{FAB76C38-FEBE-178D-4A96-D44988CCE44C}"/>
                </a:ext>
              </a:extLst>
            </p:cNvPr>
            <p:cNvSpPr/>
            <p:nvPr/>
          </p:nvSpPr>
          <p:spPr>
            <a:xfrm>
              <a:off x="7150380" y="2830200"/>
              <a:ext cx="597866" cy="954893"/>
            </a:xfrm>
            <a:prstGeom prst="cube">
              <a:avLst>
                <a:gd name="adj" fmla="val 71160"/>
              </a:avLst>
            </a:prstGeom>
            <a:solidFill>
              <a:srgbClr val="FF0000"/>
            </a:solidFill>
            <a:ln w="12700">
              <a:solidFill>
                <a:sysClr val="windowText" lastClr="000000">
                  <a:lumMod val="85000"/>
                  <a:lumOff val="15000"/>
                  <a:alpha val="78000"/>
                </a:sysClr>
              </a:solidFill>
              <a:prstDash val="solid"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13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Rectangle: Rounded Corners 4">
              <a:extLst>
                <a:ext uri="{FF2B5EF4-FFF2-40B4-BE49-F238E27FC236}">
                  <a16:creationId xmlns:a16="http://schemas.microsoft.com/office/drawing/2014/main" id="{0EE92306-9416-675A-6728-11820EF84C8F}"/>
                </a:ext>
              </a:extLst>
            </p:cNvPr>
            <p:cNvSpPr/>
            <p:nvPr/>
          </p:nvSpPr>
          <p:spPr>
            <a:xfrm>
              <a:off x="245052" y="3179515"/>
              <a:ext cx="1677880" cy="818304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Normal-dose images</a:t>
              </a:r>
            </a:p>
          </p:txBody>
        </p:sp>
        <p:sp>
          <p:nvSpPr>
            <p:cNvPr id="310" name="Rectangle: Rounded Corners 19">
              <a:extLst>
                <a:ext uri="{FF2B5EF4-FFF2-40B4-BE49-F238E27FC236}">
                  <a16:creationId xmlns:a16="http://schemas.microsoft.com/office/drawing/2014/main" id="{5F52015B-4BEA-DB3F-745B-4108E96943FE}"/>
                </a:ext>
              </a:extLst>
            </p:cNvPr>
            <p:cNvSpPr/>
            <p:nvPr/>
          </p:nvSpPr>
          <p:spPr>
            <a:xfrm>
              <a:off x="10011662" y="2774911"/>
              <a:ext cx="1677880" cy="852257"/>
            </a:xfrm>
            <a:prstGeom prst="round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Processed normal-dose images</a:t>
              </a:r>
            </a:p>
          </p:txBody>
        </p:sp>
        <p:cxnSp>
          <p:nvCxnSpPr>
            <p:cNvPr id="311" name="Straight Arrow Connector 6">
              <a:extLst>
                <a:ext uri="{FF2B5EF4-FFF2-40B4-BE49-F238E27FC236}">
                  <a16:creationId xmlns:a16="http://schemas.microsoft.com/office/drawing/2014/main" id="{9B9E74B8-FFA6-5436-DE63-C75D938989DA}"/>
                </a:ext>
              </a:extLst>
            </p:cNvPr>
            <p:cNvCxnSpPr>
              <a:cxnSpLocks/>
            </p:cNvCxnSpPr>
            <p:nvPr/>
          </p:nvCxnSpPr>
          <p:spPr>
            <a:xfrm>
              <a:off x="2145752" y="3327903"/>
              <a:ext cx="1315203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2" name="Straight Arrow Connector 6">
              <a:extLst>
                <a:ext uri="{FF2B5EF4-FFF2-40B4-BE49-F238E27FC236}">
                  <a16:creationId xmlns:a16="http://schemas.microsoft.com/office/drawing/2014/main" id="{AE732ED5-7D13-8872-2727-7FE907DD7FA7}"/>
                </a:ext>
              </a:extLst>
            </p:cNvPr>
            <p:cNvCxnSpPr>
              <a:cxnSpLocks/>
            </p:cNvCxnSpPr>
            <p:nvPr/>
          </p:nvCxnSpPr>
          <p:spPr>
            <a:xfrm>
              <a:off x="7991887" y="3201040"/>
              <a:ext cx="1776134" cy="8488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pic>
        <p:nvPicPr>
          <p:cNvPr id="313" name="Content Placeholder 12">
            <a:extLst>
              <a:ext uri="{FF2B5EF4-FFF2-40B4-BE49-F238E27FC236}">
                <a16:creationId xmlns:a16="http://schemas.microsoft.com/office/drawing/2014/main" id="{38D530B0-4DD0-5D76-9833-D082B8B27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2608" y="4850130"/>
            <a:ext cx="747555" cy="747555"/>
          </a:xfrm>
          <a:prstGeom prst="rect">
            <a:avLst/>
          </a:prstGeom>
        </p:spPr>
      </p:pic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096680C-E1C4-411D-2F9A-4F4E21A76F71}"/>
              </a:ext>
            </a:extLst>
          </p:cNvPr>
          <p:cNvGrpSpPr/>
          <p:nvPr/>
        </p:nvGrpSpPr>
        <p:grpSpPr>
          <a:xfrm>
            <a:off x="28949649" y="6705107"/>
            <a:ext cx="9702158" cy="5386971"/>
            <a:chOff x="842750" y="1110968"/>
            <a:chExt cx="8920026" cy="4378629"/>
          </a:xfrm>
        </p:grpSpPr>
        <p:pic>
          <p:nvPicPr>
            <p:cNvPr id="315" name="Content Placeholder 12">
              <a:extLst>
                <a:ext uri="{FF2B5EF4-FFF2-40B4-BE49-F238E27FC236}">
                  <a16:creationId xmlns:a16="http://schemas.microsoft.com/office/drawing/2014/main" id="{32C7AF1B-33E6-39EA-2355-F635F5C4F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88" y="1118784"/>
              <a:ext cx="2142915" cy="2142915"/>
            </a:xfrm>
            <a:prstGeom prst="rect">
              <a:avLst/>
            </a:prstGeom>
          </p:spPr>
        </p:pic>
        <p:pic>
          <p:nvPicPr>
            <p:cNvPr id="316" name="Picture 14">
              <a:extLst>
                <a:ext uri="{FF2B5EF4-FFF2-40B4-BE49-F238E27FC236}">
                  <a16:creationId xmlns:a16="http://schemas.microsoft.com/office/drawing/2014/main" id="{397A70D1-F285-01BF-21B7-C9A1CDE2D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525" y="1110968"/>
              <a:ext cx="2150731" cy="2150731"/>
            </a:xfrm>
            <a:prstGeom prst="rect">
              <a:avLst/>
            </a:prstGeom>
          </p:spPr>
        </p:pic>
        <p:pic>
          <p:nvPicPr>
            <p:cNvPr id="317" name="Picture 16">
              <a:extLst>
                <a:ext uri="{FF2B5EF4-FFF2-40B4-BE49-F238E27FC236}">
                  <a16:creationId xmlns:a16="http://schemas.microsoft.com/office/drawing/2014/main" id="{7A3D70CD-8974-217D-0AC5-25020534F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378" y="1118784"/>
              <a:ext cx="2150730" cy="2150730"/>
            </a:xfrm>
            <a:prstGeom prst="rect">
              <a:avLst/>
            </a:prstGeom>
          </p:spPr>
        </p:pic>
        <p:pic>
          <p:nvPicPr>
            <p:cNvPr id="318" name="Picture 18">
              <a:extLst>
                <a:ext uri="{FF2B5EF4-FFF2-40B4-BE49-F238E27FC236}">
                  <a16:creationId xmlns:a16="http://schemas.microsoft.com/office/drawing/2014/main" id="{AAC134A9-556C-8C9E-7F5F-C15714DBA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62" y="1126600"/>
              <a:ext cx="2142914" cy="2142914"/>
            </a:xfrm>
            <a:prstGeom prst="rect">
              <a:avLst/>
            </a:prstGeom>
          </p:spPr>
        </p:pic>
        <p:pic>
          <p:nvPicPr>
            <p:cNvPr id="319" name="Picture 5">
              <a:extLst>
                <a:ext uri="{FF2B5EF4-FFF2-40B4-BE49-F238E27FC236}">
                  <a16:creationId xmlns:a16="http://schemas.microsoft.com/office/drawing/2014/main" id="{78713D81-7F8B-8819-A5CC-EA8B6054C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750" y="3338867"/>
              <a:ext cx="2133472" cy="2133472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F58E9B45-7E81-F19C-8E72-C04237CB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153" y="3338867"/>
              <a:ext cx="2150730" cy="2150730"/>
            </a:xfrm>
            <a:prstGeom prst="rect">
              <a:avLst/>
            </a:prstGeom>
          </p:spPr>
        </p:pic>
        <p:pic>
          <p:nvPicPr>
            <p:cNvPr id="321" name="Picture 17">
              <a:extLst>
                <a:ext uri="{FF2B5EF4-FFF2-40B4-BE49-F238E27FC236}">
                  <a16:creationId xmlns:a16="http://schemas.microsoft.com/office/drawing/2014/main" id="{DE66D3D7-0F9E-DB57-D013-DD70E9DEF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9929" y="3338865"/>
              <a:ext cx="2133472" cy="2133472"/>
            </a:xfrm>
            <a:prstGeom prst="rect">
              <a:avLst/>
            </a:prstGeom>
          </p:spPr>
        </p:pic>
        <p:pic>
          <p:nvPicPr>
            <p:cNvPr id="322" name="Picture 21">
              <a:extLst>
                <a:ext uri="{FF2B5EF4-FFF2-40B4-BE49-F238E27FC236}">
                  <a16:creationId xmlns:a16="http://schemas.microsoft.com/office/drawing/2014/main" id="{D51D0AB2-118D-EAF7-878A-BC41F2EF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589" y="3357150"/>
              <a:ext cx="2115187" cy="2115187"/>
            </a:xfrm>
            <a:prstGeom prst="rect">
              <a:avLst/>
            </a:prstGeom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DB15515-0516-0466-274B-4A99E39DEFF8}"/>
              </a:ext>
            </a:extLst>
          </p:cNvPr>
          <p:cNvGrpSpPr/>
          <p:nvPr/>
        </p:nvGrpSpPr>
        <p:grpSpPr>
          <a:xfrm>
            <a:off x="28949649" y="12840436"/>
            <a:ext cx="9902340" cy="5844573"/>
            <a:chOff x="856488" y="1110968"/>
            <a:chExt cx="8930155" cy="4390532"/>
          </a:xfrm>
        </p:grpSpPr>
        <p:pic>
          <p:nvPicPr>
            <p:cNvPr id="324" name="Content Placeholder 12">
              <a:extLst>
                <a:ext uri="{FF2B5EF4-FFF2-40B4-BE49-F238E27FC236}">
                  <a16:creationId xmlns:a16="http://schemas.microsoft.com/office/drawing/2014/main" id="{650360AB-534A-656F-20E3-CB0C1976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488" y="1118784"/>
              <a:ext cx="2142915" cy="2142915"/>
            </a:xfrm>
            <a:prstGeom prst="rect">
              <a:avLst/>
            </a:prstGeom>
          </p:spPr>
        </p:pic>
        <p:pic>
          <p:nvPicPr>
            <p:cNvPr id="325" name="Picture 14">
              <a:extLst>
                <a:ext uri="{FF2B5EF4-FFF2-40B4-BE49-F238E27FC236}">
                  <a16:creationId xmlns:a16="http://schemas.microsoft.com/office/drawing/2014/main" id="{77A48424-8804-20F9-719A-1556EDAAE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0525" y="1110968"/>
              <a:ext cx="2150731" cy="2150731"/>
            </a:xfrm>
            <a:prstGeom prst="rect">
              <a:avLst/>
            </a:prstGeom>
          </p:spPr>
        </p:pic>
        <p:pic>
          <p:nvPicPr>
            <p:cNvPr id="326" name="Picture 16">
              <a:extLst>
                <a:ext uri="{FF2B5EF4-FFF2-40B4-BE49-F238E27FC236}">
                  <a16:creationId xmlns:a16="http://schemas.microsoft.com/office/drawing/2014/main" id="{C15F1FD7-FB4E-0E33-A63A-15C6E766C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52378" y="1118784"/>
              <a:ext cx="2150730" cy="2150730"/>
            </a:xfrm>
            <a:prstGeom prst="rect">
              <a:avLst/>
            </a:prstGeom>
          </p:spPr>
        </p:pic>
        <p:pic>
          <p:nvPicPr>
            <p:cNvPr id="327" name="Picture 18">
              <a:extLst>
                <a:ext uri="{FF2B5EF4-FFF2-40B4-BE49-F238E27FC236}">
                  <a16:creationId xmlns:a16="http://schemas.microsoft.com/office/drawing/2014/main" id="{C665EB0D-2622-9041-6313-48E27B5EC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9862" y="1126600"/>
              <a:ext cx="2142914" cy="2142914"/>
            </a:xfrm>
            <a:prstGeom prst="rect">
              <a:avLst/>
            </a:prstGeom>
          </p:spPr>
        </p:pic>
        <p:pic>
          <p:nvPicPr>
            <p:cNvPr id="328" name="Picture 6">
              <a:extLst>
                <a:ext uri="{FF2B5EF4-FFF2-40B4-BE49-F238E27FC236}">
                  <a16:creationId xmlns:a16="http://schemas.microsoft.com/office/drawing/2014/main" id="{D17A8449-20B1-D82B-455B-0826E3DFC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805" y="3338456"/>
              <a:ext cx="2163044" cy="2163044"/>
            </a:xfrm>
            <a:prstGeom prst="rect">
              <a:avLst/>
            </a:prstGeom>
          </p:spPr>
        </p:pic>
        <p:pic>
          <p:nvPicPr>
            <p:cNvPr id="329" name="Picture 19">
              <a:extLst>
                <a:ext uri="{FF2B5EF4-FFF2-40B4-BE49-F238E27FC236}">
                  <a16:creationId xmlns:a16="http://schemas.microsoft.com/office/drawing/2014/main" id="{FEB1C623-277C-1CCB-45C3-25DB871BD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153" y="3338455"/>
              <a:ext cx="2166363" cy="2163045"/>
            </a:xfrm>
            <a:prstGeom prst="rect">
              <a:avLst/>
            </a:prstGeom>
          </p:spPr>
        </p:pic>
        <p:pic>
          <p:nvPicPr>
            <p:cNvPr id="330" name="Picture 23">
              <a:extLst>
                <a:ext uri="{FF2B5EF4-FFF2-40B4-BE49-F238E27FC236}">
                  <a16:creationId xmlns:a16="http://schemas.microsoft.com/office/drawing/2014/main" id="{73D38258-2EC8-859D-D831-9CDFE359F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2558" y="3338455"/>
              <a:ext cx="2160996" cy="2160996"/>
            </a:xfrm>
            <a:prstGeom prst="rect">
              <a:avLst/>
            </a:prstGeom>
          </p:spPr>
        </p:pic>
        <p:pic>
          <p:nvPicPr>
            <p:cNvPr id="331" name="Picture 29">
              <a:extLst>
                <a:ext uri="{FF2B5EF4-FFF2-40B4-BE49-F238E27FC236}">
                  <a16:creationId xmlns:a16="http://schemas.microsoft.com/office/drawing/2014/main" id="{92CCCBA9-F045-D881-090C-BE568CBBC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4674" y="3336831"/>
              <a:ext cx="2151969" cy="2151969"/>
            </a:xfrm>
            <a:prstGeom prst="rect">
              <a:avLst/>
            </a:prstGeom>
          </p:spPr>
        </p:pic>
      </p:grpSp>
      <p:sp>
        <p:nvSpPr>
          <p:cNvPr id="332" name="TextBox 331">
            <a:extLst>
              <a:ext uri="{FF2B5EF4-FFF2-40B4-BE49-F238E27FC236}">
                <a16:creationId xmlns:a16="http://schemas.microsoft.com/office/drawing/2014/main" id="{B1A6F6A2-1FCF-018A-9902-64318623C039}"/>
              </a:ext>
            </a:extLst>
          </p:cNvPr>
          <p:cNvSpPr txBox="1"/>
          <p:nvPr/>
        </p:nvSpPr>
        <p:spPr>
          <a:xfrm>
            <a:off x="27045163" y="26371554"/>
            <a:ext cx="12732886" cy="1280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3600" dirty="0"/>
              <a:t>The autoencoders of both type of loss functions can reserve the defect signal and slightly improve the performance.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F4D6906A-9DE2-9503-55E1-842917B88989}"/>
              </a:ext>
            </a:extLst>
          </p:cNvPr>
          <p:cNvSpPr txBox="1"/>
          <p:nvPr/>
        </p:nvSpPr>
        <p:spPr>
          <a:xfrm>
            <a:off x="13723400" y="31823046"/>
            <a:ext cx="12732886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MSE loss function</a:t>
            </a:r>
            <a:endParaRPr lang="en-US" sz="3600" dirty="0"/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9E3855AF-C495-D25F-61BD-EA561E2F071D}"/>
              </a:ext>
            </a:extLst>
          </p:cNvPr>
          <p:cNvSpPr txBox="1"/>
          <p:nvPr/>
        </p:nvSpPr>
        <p:spPr>
          <a:xfrm>
            <a:off x="27378262" y="11989390"/>
            <a:ext cx="12732886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MSE loss function</a:t>
            </a:r>
            <a:endParaRPr lang="en-US" sz="3600" dirty="0"/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272B7904-2C75-426F-F5E7-335FC03C34CB}"/>
              </a:ext>
            </a:extLst>
          </p:cNvPr>
          <p:cNvSpPr txBox="1"/>
          <p:nvPr/>
        </p:nvSpPr>
        <p:spPr>
          <a:xfrm>
            <a:off x="27568543" y="18811293"/>
            <a:ext cx="12732886" cy="671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MSE combine with task loss function</a:t>
            </a:r>
            <a:endParaRPr lang="en-US" sz="3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A7F2E-AE71-1AC1-0D48-2022BDE54CAF}"/>
              </a:ext>
            </a:extLst>
          </p:cNvPr>
          <p:cNvSpPr txBox="1"/>
          <p:nvPr/>
        </p:nvSpPr>
        <p:spPr>
          <a:xfrm>
            <a:off x="27005406" y="28109391"/>
            <a:ext cx="12635464" cy="3718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endParaRPr lang="en-US" sz="3600" dirty="0"/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It is hard to further improve the task performance from the low-dose images</a:t>
            </a:r>
          </a:p>
          <a:p>
            <a:pPr marL="457200" indent="-4572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600" dirty="0"/>
              <a:t>Although, the auto-encoder with task specific loss has a better performance, even the auto-encoder with task specific loss can not have a distinguishable improvement </a:t>
            </a:r>
          </a:p>
        </p:txBody>
      </p:sp>
    </p:spTree>
    <p:extLst>
      <p:ext uri="{BB962C8B-B14F-4D97-AF65-F5344CB8AC3E}">
        <p14:creationId xmlns:p14="http://schemas.microsoft.com/office/powerpoint/2010/main" val="587135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1313</TotalTime>
  <Words>415</Words>
  <Application>Microsoft Office PowerPoint</Application>
  <PresentationFormat>Custom</PresentationFormat>
  <Paragraphs>54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Theme</vt:lpstr>
      <vt:lpstr>PowerPoint Presentation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Ziping</dc:creator>
  <cp:lastModifiedBy>Yang, ZeZhang</cp:lastModifiedBy>
  <cp:revision>161</cp:revision>
  <cp:lastPrinted>2019-03-25T19:24:22Z</cp:lastPrinted>
  <dcterms:created xsi:type="dcterms:W3CDTF">2019-03-13T15:04:05Z</dcterms:created>
  <dcterms:modified xsi:type="dcterms:W3CDTF">2024-05-13T21:31:51Z</dcterms:modified>
</cp:coreProperties>
</file>