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89" r:id="rId2"/>
    <p:sldId id="290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304" r:id="rId17"/>
    <p:sldId id="305" r:id="rId18"/>
    <p:sldId id="306" r:id="rId19"/>
    <p:sldId id="307" r:id="rId20"/>
    <p:sldId id="308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5" autoAdjust="0"/>
    <p:restoredTop sz="94660"/>
  </p:normalViewPr>
  <p:slideViewPr>
    <p:cSldViewPr snapToGrid="0">
      <p:cViewPr varScale="1">
        <p:scale>
          <a:sx n="67" d="100"/>
          <a:sy n="67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F29D18-9C8A-4644-831C-0AD9695BAC2D}" type="datetimeFigureOut">
              <a:rPr lang="pt-BR" smtClean="0"/>
              <a:t>01/04/2025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F7D511-7637-459E-8EF4-D29CB50396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4149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07E682-5656-8432-2802-A88B04CF6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6BBD184-EA71-A96B-0BA0-6FAAF03B5E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429E1B-0D24-84B8-ADB3-001285B98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54C6-B791-4993-A633-EDFA79C15948}" type="datetime1">
              <a:rPr lang="pt-BR" smtClean="0"/>
              <a:t>01/04/2025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AF889D0-C525-A93D-99B6-F2E81BED0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UC II - Auxiliar na gestão de projetos de Tecnologia da Informação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07187A-75D3-4A23-606C-96D9A53FD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0D8C-13F0-41C0-8D70-128EFC0EE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84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316B17-A11D-C1BB-98AF-4E8072A11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94353B-F243-ED42-CD39-2A403C507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88AF01-54C4-DCC3-5985-CC689E282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DCC8D-D870-4C74-8BD5-5607A8F2AD5D}" type="datetime1">
              <a:rPr lang="pt-BR" smtClean="0"/>
              <a:t>01/04/2025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ADE7D5-4979-C923-0573-CC6F98508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UC II - Auxiliar na gestão de projetos de Tecnologia da Informação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BB5660-AABF-BA21-7E3A-E8EBF42CE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0D8C-13F0-41C0-8D70-128EFC0EE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8757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3812513-19E3-84AE-B5C3-2376B2B6D6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CE63BBC-12F5-5475-9D53-8543800D4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E20A16B-E857-57E6-8875-29A5BDE01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02E33-DA00-47BB-81CA-95E03067DCBF}" type="datetime1">
              <a:rPr lang="pt-BR" smtClean="0"/>
              <a:t>01/04/2025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BE143E4-7382-A8BE-E0A8-922646ADA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UC II - Auxiliar na gestão de projetos de Tecnologia da Informação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0B6416-32AD-9A8E-8085-1FC779536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0D8C-13F0-41C0-8D70-128EFC0EE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5780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E7540F-7693-A6E8-2372-78D1FCA76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E98B4EE-079A-B1EF-C088-A11AC2E3A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C0DF59-9604-6FA8-0224-244D82404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543DA2-0A6D-459A-AC0C-8E75CCA36B94}" type="datetime1">
              <a:rPr lang="pt-BR" smtClean="0"/>
              <a:t>01/04/2025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244578-799A-E6DB-9B6C-0D43E90B1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UC II - Auxiliar na gestão de projetos de Tecnologia da Informação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234F20-E07F-5DAC-24F8-AF57B6382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0D8C-13F0-41C0-8D70-128EFC0EE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5550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3F37F-E337-E785-7264-39C0E92D3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657422C-03B3-CA87-818F-5D018E9E7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CD26A9D-2133-DF07-2E97-B93D7FE99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0F1A3-9382-469E-AF42-22BCF41B80BF}" type="datetime1">
              <a:rPr lang="pt-BR" smtClean="0"/>
              <a:t>01/04/2025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9BBC44-5A58-699C-8B1A-076603A69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UC II - Auxiliar na gestão de projetos de Tecnologia da Informação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A9AA9A3-C4EB-2D87-D82E-560CE299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0D8C-13F0-41C0-8D70-128EFC0EE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0629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7B8017-DB4E-ECBD-D872-0AB1DD41C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E2E538-0B1F-B4AD-2264-5B22B8A6A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A72712C-C48C-44D4-2A50-F4B0F374C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9B19AD-2441-8434-0CAE-9FD8B320F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8D59-C7A5-41E0-A89F-C8EB584FB56D}" type="datetime1">
              <a:rPr lang="pt-BR" smtClean="0"/>
              <a:t>01/04/2025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37E8556-581F-F2D4-8A2A-7DB09254B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UC II - Auxiliar na gestão de projetos de Tecnologia da Informação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FEE4BA-183D-28F8-DE9E-2F19EA74A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0D8C-13F0-41C0-8D70-128EFC0EE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8617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ABE77E-5FDB-5BCD-DD22-0F0D75BCA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672FC2-E9D7-78DA-CF70-504FCE3BCF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8294066-2FC2-E39E-1B21-991C6B0C50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2F3EAF6-E191-D42A-2DED-5403CB874A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1D3AF25-4E43-5EA5-AE5F-97D5C103B0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B6D184D-27CC-39D2-CC4E-1FF3A1A4D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0557A8-2215-4B3D-8F68-10D11F0D7C80}" type="datetime1">
              <a:rPr lang="pt-BR" smtClean="0"/>
              <a:t>01/04/2025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F597F15-A148-4A9B-0F28-A5DF0A842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UC II - Auxiliar na gestão de projetos de Tecnologia da Informação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8811AFA-5FE0-EAA6-950F-77CF624A8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0D8C-13F0-41C0-8D70-128EFC0EE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024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487F92-A2A9-7BAC-1E7A-67DCCB6C7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69DFC04-1ADD-58FB-7EED-AE2090AAF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871CF-CC9D-46D7-BA0C-E227AF04752E}" type="datetime1">
              <a:rPr lang="pt-BR" smtClean="0"/>
              <a:t>01/04/2025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D8BC7AB-7777-CCAA-8B39-4CCA02C8F1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UC II - Auxiliar na gestão de projetos de Tecnologia da Informação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A490730-0B7E-0E64-D80B-DDACBEC5F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0D8C-13F0-41C0-8D70-128EFC0EE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257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2EA5F13-3D00-C8E2-6B93-94F28B85F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FB4F2-3C7B-433A-B4C1-FBA700021903}" type="datetime1">
              <a:rPr lang="pt-BR" smtClean="0"/>
              <a:t>01/04/2025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841AB0C-D8D5-DC4A-BD9A-462E7F460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UC II - Auxiliar na gestão de projetos de Tecnologia da Informação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2C35689-3918-25CC-E2A1-E2BD8FE85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0D8C-13F0-41C0-8D70-128EFC0EE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3841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CDCFC-1996-91A9-EC65-AEAF8AC16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FD6F50-681D-18B3-2D2B-2AD1380BC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E703BCE-F469-929A-F8C3-5ECFC8DCE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B5DCFE-23AA-2672-9B6B-4FBCCFF75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EE1C9D-7149-4A2A-8DA8-E702C97E1403}" type="datetime1">
              <a:rPr lang="pt-BR" smtClean="0"/>
              <a:t>01/04/2025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94B78CF-F50D-4C8F-0DB2-44D6F2617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UC II - Auxiliar na gestão de projetos de Tecnologia da Informação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96689C7-C6BB-A956-BFB6-4D2D2D626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0D8C-13F0-41C0-8D70-128EFC0EE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0419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D07476-8DFE-F4A2-D246-9D7D702CCA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3E12977-37C4-994D-001C-9EB76B91D3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57E80F9-2AC3-6C06-F58B-C75F7293E9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CF8FAAB-7973-0BBF-F03F-5275A3CC5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C2D5F-43B4-4581-A119-6E6ABAFE5E9E}" type="datetime1">
              <a:rPr lang="pt-BR" smtClean="0"/>
              <a:t>01/04/2025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DD72230-CCE5-4598-CA6C-1EA6DB7DA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UC II - Auxiliar na gestão de projetos de Tecnologia da Informação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091F6AE-B130-C3FF-4993-0A9197929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CD0D8C-13F0-41C0-8D70-128EFC0EE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1441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8E3035C-9E25-EFE2-C296-DEE1997C0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FA151A1-8850-3671-270C-367004F82E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4C0E73-2A29-B43F-21F0-2D41C7E37C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A7029A-8751-492C-A65E-2A3D13367CA4}" type="datetime1">
              <a:rPr lang="pt-BR" smtClean="0"/>
              <a:t>01/04/2025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DE0F9A-B8B0-3231-097D-1012BA050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UC II - Auxiliar na gestão de projetos de Tecnologia da Informação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B3F045-4DB3-15F8-97A7-8D76485798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CD0D8C-13F0-41C0-8D70-128EFC0EE60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124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ECE11-B434-778C-EA07-C8E004DBF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b="1" dirty="0">
                <a:solidFill>
                  <a:srgbClr val="002060"/>
                </a:solidFill>
              </a:rPr>
              <a:t>Técnico em Desenvolvimento de Sistema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D8C54B2-F212-2266-956B-A345E2DEF8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pt-BR" sz="5400" dirty="0"/>
          </a:p>
          <a:p>
            <a:pPr marL="0" indent="0" algn="ctr">
              <a:buNone/>
            </a:pPr>
            <a:r>
              <a:rPr lang="pt-BR" sz="5400" i="1" dirty="0"/>
              <a:t>Introdução à Programação Orientada a Objetos (POO) em Python com MySQL</a:t>
            </a:r>
          </a:p>
        </p:txBody>
      </p:sp>
      <p:pic>
        <p:nvPicPr>
          <p:cNvPr id="1026" name="Picture 2" descr="036/2024 - EDUCADOR NÍVEL MÉDIO I - BELEZA - Curriculo Web">
            <a:extLst>
              <a:ext uri="{FF2B5EF4-FFF2-40B4-BE49-F238E27FC236}">
                <a16:creationId xmlns:a16="http://schemas.microsoft.com/office/drawing/2014/main" id="{1BB3E8B6-FA51-D4F3-8707-B47E6BAD5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43" y="158879"/>
            <a:ext cx="1989250" cy="55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F7674A-D4AF-1916-640D-AE96B8DB0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UC V – Desenvolver Aplicações Desktop</a:t>
            </a:r>
          </a:p>
          <a:p>
            <a:r>
              <a:rPr lang="pt-BR" dirty="0"/>
              <a:t>Prof: Wander Luiz</a:t>
            </a:r>
          </a:p>
        </p:txBody>
      </p:sp>
    </p:spTree>
    <p:extLst>
      <p:ext uri="{BB962C8B-B14F-4D97-AF65-F5344CB8AC3E}">
        <p14:creationId xmlns:p14="http://schemas.microsoft.com/office/powerpoint/2010/main" val="1140998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FF589-836F-1E20-938E-D32D6EAAD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79DA38-CB83-6C2A-1F99-17842ED39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b="1" dirty="0">
                <a:solidFill>
                  <a:srgbClr val="002060"/>
                </a:solidFill>
              </a:rPr>
              <a:t>Técnico em Desenvolvimento de Sistema</a:t>
            </a:r>
          </a:p>
        </p:txBody>
      </p:sp>
      <p:pic>
        <p:nvPicPr>
          <p:cNvPr id="1026" name="Picture 2" descr="036/2024 - EDUCADOR NÍVEL MÉDIO I - BELEZA - Curriculo Web">
            <a:extLst>
              <a:ext uri="{FF2B5EF4-FFF2-40B4-BE49-F238E27FC236}">
                <a16:creationId xmlns:a16="http://schemas.microsoft.com/office/drawing/2014/main" id="{4C9C99CB-AA41-0FD2-2C32-15AA1CA18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43" y="158879"/>
            <a:ext cx="1989250" cy="55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F4E7C27-9195-5788-D258-491971307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UC V – Desenvolver Aplicações Desktop</a:t>
            </a:r>
          </a:p>
          <a:p>
            <a:r>
              <a:rPr lang="pt-BR" dirty="0"/>
              <a:t>Prof: Wander Luiz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935C028-8E52-C6F1-C176-E208015C6E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04988" y="1896934"/>
            <a:ext cx="8582024" cy="3863733"/>
          </a:xfrm>
        </p:spPr>
      </p:pic>
    </p:spTree>
    <p:extLst>
      <p:ext uri="{BB962C8B-B14F-4D97-AF65-F5344CB8AC3E}">
        <p14:creationId xmlns:p14="http://schemas.microsoft.com/office/powerpoint/2010/main" val="2644371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9769A4-4BF8-2524-8782-3E97E1DF7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534E2-22E3-7D51-468A-2B05F04B6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b="1" dirty="0">
                <a:solidFill>
                  <a:srgbClr val="002060"/>
                </a:solidFill>
              </a:rPr>
              <a:t>Técnico em Desenvolvimento de Sistema</a:t>
            </a:r>
          </a:p>
        </p:txBody>
      </p:sp>
      <p:pic>
        <p:nvPicPr>
          <p:cNvPr id="1026" name="Picture 2" descr="036/2024 - EDUCADOR NÍVEL MÉDIO I - BELEZA - Curriculo Web">
            <a:extLst>
              <a:ext uri="{FF2B5EF4-FFF2-40B4-BE49-F238E27FC236}">
                <a16:creationId xmlns:a16="http://schemas.microsoft.com/office/drawing/2014/main" id="{FA2B1F01-0058-092B-5B98-89D6B0D74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43" y="158879"/>
            <a:ext cx="1989250" cy="55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621389A-28D1-7E72-7735-A3A013927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UC V – Desenvolver Aplicações Desktop</a:t>
            </a:r>
          </a:p>
          <a:p>
            <a:r>
              <a:rPr lang="pt-BR" dirty="0"/>
              <a:t>Prof: Wander Luiz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616FBE7-7007-6107-30A3-5CFFB89FB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spcBef>
                <a:spcPts val="75"/>
              </a:spcBef>
              <a:spcAft>
                <a:spcPts val="75"/>
              </a:spcAft>
              <a:buNone/>
            </a:pPr>
            <a:r>
              <a:rPr lang="pt-BR" b="1" i="0" dirty="0">
                <a:effectLst/>
                <a:latin typeface="Plus Jakarta Sans"/>
              </a:rPr>
              <a:t>Herança</a:t>
            </a:r>
          </a:p>
          <a:p>
            <a:pPr algn="ctr">
              <a:spcBef>
                <a:spcPts val="75"/>
              </a:spcBef>
              <a:spcAft>
                <a:spcPts val="75"/>
              </a:spcAft>
              <a:buNone/>
            </a:pPr>
            <a:endParaRPr lang="pt-BR" b="0" i="0" dirty="0">
              <a:effectLst/>
              <a:latin typeface="Plus Jakarta Sans"/>
            </a:endParaRPr>
          </a:p>
          <a:p>
            <a:pPr algn="just">
              <a:spcBef>
                <a:spcPts val="75"/>
              </a:spcBef>
              <a:spcAft>
                <a:spcPts val="75"/>
              </a:spcAft>
              <a:buNone/>
            </a:pPr>
            <a:r>
              <a:rPr lang="pt-BR" b="0" i="0" dirty="0">
                <a:effectLst/>
                <a:latin typeface="Plus Jakarta Sans"/>
              </a:rPr>
              <a:t>A herança permite que uma classe herde características de outra</a:t>
            </a:r>
          </a:p>
          <a:p>
            <a:pPr algn="just">
              <a:spcBef>
                <a:spcPts val="75"/>
              </a:spcBef>
              <a:spcAft>
                <a:spcPts val="75"/>
              </a:spcAft>
              <a:buNone/>
            </a:pPr>
            <a:r>
              <a:rPr lang="pt-BR" b="0" i="0" dirty="0">
                <a:effectLst/>
                <a:latin typeface="Plus Jakarta Sans"/>
              </a:rPr>
              <a:t>classe. Isso facilita a reutilização de código e melhora a organização do</a:t>
            </a:r>
          </a:p>
          <a:p>
            <a:pPr algn="just">
              <a:spcBef>
                <a:spcPts val="75"/>
              </a:spcBef>
              <a:spcAft>
                <a:spcPts val="75"/>
              </a:spcAft>
              <a:buNone/>
            </a:pPr>
            <a:r>
              <a:rPr lang="pt-BR" b="0" i="0" dirty="0">
                <a:effectLst/>
                <a:latin typeface="Plus Jakarta Sans"/>
              </a:rPr>
              <a:t>mesmo.</a:t>
            </a:r>
          </a:p>
          <a:p>
            <a:pPr algn="just">
              <a:spcBef>
                <a:spcPts val="75"/>
              </a:spcBef>
              <a:spcAft>
                <a:spcPts val="75"/>
              </a:spcAft>
              <a:buNone/>
            </a:pPr>
            <a:r>
              <a:rPr lang="pt-BR" b="0" i="0" dirty="0">
                <a:effectLst/>
                <a:latin typeface="Plus Jakarta Sans"/>
              </a:rPr>
              <a:t>Por exemplo, uma classe </a:t>
            </a:r>
            <a:r>
              <a:rPr lang="pt-BR" b="0" i="0" dirty="0" err="1">
                <a:effectLst/>
                <a:latin typeface="Plus Jakarta Sans"/>
              </a:rPr>
              <a:t>CarroEletrico</a:t>
            </a:r>
            <a:r>
              <a:rPr lang="pt-BR" b="0" i="0" dirty="0">
                <a:effectLst/>
                <a:latin typeface="Plus Jakarta Sans"/>
              </a:rPr>
              <a:t> pode herdar características da</a:t>
            </a:r>
          </a:p>
          <a:p>
            <a:pPr algn="just">
              <a:spcBef>
                <a:spcPts val="75"/>
              </a:spcBef>
              <a:spcAft>
                <a:spcPts val="75"/>
              </a:spcAft>
              <a:buNone/>
            </a:pPr>
            <a:r>
              <a:rPr lang="pt-BR" b="0" i="0" dirty="0">
                <a:effectLst/>
                <a:latin typeface="Plus Jakarta Sans"/>
              </a:rPr>
              <a:t>classe Carro e adicionar novas.</a:t>
            </a:r>
          </a:p>
        </p:txBody>
      </p:sp>
    </p:spTree>
    <p:extLst>
      <p:ext uri="{BB962C8B-B14F-4D97-AF65-F5344CB8AC3E}">
        <p14:creationId xmlns:p14="http://schemas.microsoft.com/office/powerpoint/2010/main" val="2917687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F59832-B5AA-5736-866A-351329967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B95D59-ECF4-BB13-31FF-8856046D9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b="1" dirty="0">
                <a:solidFill>
                  <a:srgbClr val="002060"/>
                </a:solidFill>
              </a:rPr>
              <a:t>Técnico em Desenvolvimento de Sistema</a:t>
            </a:r>
          </a:p>
        </p:txBody>
      </p:sp>
      <p:pic>
        <p:nvPicPr>
          <p:cNvPr id="1026" name="Picture 2" descr="036/2024 - EDUCADOR NÍVEL MÉDIO I - BELEZA - Curriculo Web">
            <a:extLst>
              <a:ext uri="{FF2B5EF4-FFF2-40B4-BE49-F238E27FC236}">
                <a16:creationId xmlns:a16="http://schemas.microsoft.com/office/drawing/2014/main" id="{BA0D7068-73A7-5CBA-9659-C27781DDB1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43" y="158879"/>
            <a:ext cx="1989250" cy="55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93CB523-44F4-4C21-F4A8-A17F6F8BC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UC V – Desenvolver Aplicações Desktop</a:t>
            </a:r>
          </a:p>
          <a:p>
            <a:r>
              <a:rPr lang="pt-BR" dirty="0"/>
              <a:t>Prof: Wander Luiz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6703C11-C3AC-5D3C-03C3-E307A39EEA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36295" y="2240377"/>
            <a:ext cx="6519410" cy="3179338"/>
          </a:xfrm>
        </p:spPr>
      </p:pic>
    </p:spTree>
    <p:extLst>
      <p:ext uri="{BB962C8B-B14F-4D97-AF65-F5344CB8AC3E}">
        <p14:creationId xmlns:p14="http://schemas.microsoft.com/office/powerpoint/2010/main" val="1876587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551B3-8ED7-77DA-7357-2F82908D1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237ABC-84E2-2297-D811-ECCC7533B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b="1" dirty="0">
                <a:solidFill>
                  <a:srgbClr val="002060"/>
                </a:solidFill>
              </a:rPr>
              <a:t>Técnico em Desenvolvimento de Sistema</a:t>
            </a:r>
          </a:p>
        </p:txBody>
      </p:sp>
      <p:pic>
        <p:nvPicPr>
          <p:cNvPr id="1026" name="Picture 2" descr="036/2024 - EDUCADOR NÍVEL MÉDIO I - BELEZA - Curriculo Web">
            <a:extLst>
              <a:ext uri="{FF2B5EF4-FFF2-40B4-BE49-F238E27FC236}">
                <a16:creationId xmlns:a16="http://schemas.microsoft.com/office/drawing/2014/main" id="{002DE69C-7C2B-D3E5-4945-F1CC366F4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43" y="158879"/>
            <a:ext cx="1989250" cy="55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EC53415-B0E1-4EF0-31D3-BD2F9524C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UC V – Desenvolver Aplicações Desktop</a:t>
            </a:r>
          </a:p>
          <a:p>
            <a:r>
              <a:rPr lang="pt-BR" dirty="0"/>
              <a:t>Prof: Wander Luiz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3819A56-CC36-066C-9311-EBCA7E3E10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spcBef>
                <a:spcPts val="75"/>
              </a:spcBef>
              <a:spcAft>
                <a:spcPts val="75"/>
              </a:spcAft>
              <a:buNone/>
            </a:pPr>
            <a:r>
              <a:rPr lang="pt-BR" b="1" i="0" dirty="0">
                <a:effectLst/>
                <a:latin typeface="Plus Jakarta Sans"/>
              </a:rPr>
              <a:t>Polimorfismo</a:t>
            </a:r>
          </a:p>
          <a:p>
            <a:pPr algn="ctr">
              <a:spcBef>
                <a:spcPts val="75"/>
              </a:spcBef>
              <a:spcAft>
                <a:spcPts val="75"/>
              </a:spcAft>
              <a:buNone/>
            </a:pPr>
            <a:endParaRPr lang="pt-BR" b="0" i="0" dirty="0">
              <a:effectLst/>
              <a:latin typeface="Plus Jakarta Sans"/>
            </a:endParaRPr>
          </a:p>
          <a:p>
            <a:pPr algn="just">
              <a:spcBef>
                <a:spcPts val="75"/>
              </a:spcBef>
              <a:spcAft>
                <a:spcPts val="75"/>
              </a:spcAft>
              <a:buNone/>
            </a:pPr>
            <a:r>
              <a:rPr lang="pt-BR" b="0" i="0" dirty="0">
                <a:effectLst/>
                <a:latin typeface="Plus Jakarta Sans"/>
              </a:rPr>
              <a:t>O polimorfismo é a capacidade de uma função tratar objetos de diferentes classes de maneira uniforme. Isso é possível porque diferentes classes podem ter métodos com o mesmo nome, mas implementações distintas.</a:t>
            </a:r>
          </a:p>
        </p:txBody>
      </p:sp>
    </p:spTree>
    <p:extLst>
      <p:ext uri="{BB962C8B-B14F-4D97-AF65-F5344CB8AC3E}">
        <p14:creationId xmlns:p14="http://schemas.microsoft.com/office/powerpoint/2010/main" val="1992131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3982AD-FE09-C48A-25B5-5390E9C85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D62EA6-FABA-98FD-09E7-BE991898D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b="1" dirty="0">
                <a:solidFill>
                  <a:srgbClr val="002060"/>
                </a:solidFill>
              </a:rPr>
              <a:t>Técnico em Desenvolvimento de Sistema</a:t>
            </a:r>
          </a:p>
        </p:txBody>
      </p:sp>
      <p:pic>
        <p:nvPicPr>
          <p:cNvPr id="1026" name="Picture 2" descr="036/2024 - EDUCADOR NÍVEL MÉDIO I - BELEZA - Curriculo Web">
            <a:extLst>
              <a:ext uri="{FF2B5EF4-FFF2-40B4-BE49-F238E27FC236}">
                <a16:creationId xmlns:a16="http://schemas.microsoft.com/office/drawing/2014/main" id="{B267D157-A887-9075-25B0-382E9C78E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43" y="158879"/>
            <a:ext cx="1989250" cy="55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4661B96-8455-52BB-6DB5-1BA37432C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UC V – Desenvolver Aplicações Desktop</a:t>
            </a:r>
          </a:p>
          <a:p>
            <a:r>
              <a:rPr lang="pt-BR" dirty="0"/>
              <a:t>Prof: Wander Luiz</a:t>
            </a:r>
          </a:p>
        </p:txBody>
      </p:sp>
      <p:pic>
        <p:nvPicPr>
          <p:cNvPr id="10" name="Espaço Reservado para Conteúdo 9">
            <a:extLst>
              <a:ext uri="{FF2B5EF4-FFF2-40B4-BE49-F238E27FC236}">
                <a16:creationId xmlns:a16="http://schemas.microsoft.com/office/drawing/2014/main" id="{6EF2258C-6046-4D3B-3D96-DE594F9872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521509" y="1690688"/>
            <a:ext cx="7148981" cy="4306067"/>
          </a:xfrm>
        </p:spPr>
      </p:pic>
    </p:spTree>
    <p:extLst>
      <p:ext uri="{BB962C8B-B14F-4D97-AF65-F5344CB8AC3E}">
        <p14:creationId xmlns:p14="http://schemas.microsoft.com/office/powerpoint/2010/main" val="1702540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188EA0-C4B9-3FFB-8AFB-26DCAA176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5A81F5-F371-B238-7A2D-E3750B7BD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b="1" dirty="0">
                <a:solidFill>
                  <a:srgbClr val="002060"/>
                </a:solidFill>
              </a:rPr>
              <a:t>Técnico em Desenvolvimento de Sistema</a:t>
            </a:r>
          </a:p>
        </p:txBody>
      </p:sp>
      <p:pic>
        <p:nvPicPr>
          <p:cNvPr id="1026" name="Picture 2" descr="036/2024 - EDUCADOR NÍVEL MÉDIO I - BELEZA - Curriculo Web">
            <a:extLst>
              <a:ext uri="{FF2B5EF4-FFF2-40B4-BE49-F238E27FC236}">
                <a16:creationId xmlns:a16="http://schemas.microsoft.com/office/drawing/2014/main" id="{75221A01-C809-E706-1965-417C102F4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43" y="158879"/>
            <a:ext cx="1989250" cy="55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6971F59-44BD-6442-C292-085B79164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UC V – Desenvolver Aplicações Desktop</a:t>
            </a:r>
          </a:p>
          <a:p>
            <a:r>
              <a:rPr lang="pt-BR" dirty="0"/>
              <a:t>Prof: Wander Luiz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C999C01-2516-A2F1-84F6-7485B80B6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862" y="1528763"/>
            <a:ext cx="10515600" cy="4676775"/>
          </a:xfrm>
        </p:spPr>
        <p:txBody>
          <a:bodyPr>
            <a:normAutofit fontScale="85000" lnSpcReduction="10000"/>
          </a:bodyPr>
          <a:lstStyle/>
          <a:p>
            <a:pPr algn="ctr">
              <a:spcBef>
                <a:spcPts val="75"/>
              </a:spcBef>
              <a:spcAft>
                <a:spcPts val="75"/>
              </a:spcAft>
              <a:buNone/>
            </a:pPr>
            <a:r>
              <a:rPr lang="pt-BR" b="1" i="0" dirty="0">
                <a:effectLst/>
                <a:latin typeface="Plus Jakarta Sans"/>
              </a:rPr>
              <a:t>Exercício Prático - Conceitos de POO</a:t>
            </a:r>
          </a:p>
          <a:p>
            <a:pPr algn="just">
              <a:spcBef>
                <a:spcPts val="75"/>
              </a:spcBef>
              <a:spcAft>
                <a:spcPts val="75"/>
              </a:spcAft>
              <a:buNone/>
            </a:pPr>
            <a:r>
              <a:rPr lang="pt-BR" b="1" i="0" dirty="0">
                <a:effectLst/>
                <a:latin typeface="Plus Jakarta Sans"/>
              </a:rPr>
              <a:t>Herança</a:t>
            </a:r>
            <a:r>
              <a:rPr lang="pt-BR" b="0" i="0" dirty="0">
                <a:effectLst/>
                <a:latin typeface="Plus Jakarta Sans"/>
              </a:rPr>
              <a:t>:</a:t>
            </a:r>
          </a:p>
          <a:p>
            <a:pPr algn="just">
              <a:spcBef>
                <a:spcPts val="75"/>
              </a:spcBef>
              <a:spcAft>
                <a:spcPts val="75"/>
              </a:spcAft>
            </a:pPr>
            <a:r>
              <a:rPr lang="pt-BR" b="0" i="0" dirty="0">
                <a:effectLst/>
                <a:latin typeface="Plus Jakarta Sans"/>
              </a:rPr>
              <a:t>Crie uma classe Pessoa com atributos nome e idade.</a:t>
            </a:r>
          </a:p>
          <a:p>
            <a:pPr algn="just">
              <a:spcBef>
                <a:spcPts val="75"/>
              </a:spcBef>
              <a:spcAft>
                <a:spcPts val="75"/>
              </a:spcAft>
            </a:pPr>
            <a:r>
              <a:rPr lang="pt-BR" b="0" i="0" dirty="0">
                <a:effectLst/>
                <a:latin typeface="Plus Jakarta Sans"/>
              </a:rPr>
              <a:t>Crie uma subclasse Funcionario que herda de Pessoa e adiciona o atributo cargo.</a:t>
            </a:r>
          </a:p>
          <a:p>
            <a:pPr algn="just">
              <a:spcBef>
                <a:spcPts val="75"/>
              </a:spcBef>
              <a:spcAft>
                <a:spcPts val="75"/>
              </a:spcAft>
            </a:pPr>
            <a:r>
              <a:rPr lang="pt-BR" b="0" i="0" dirty="0">
                <a:effectLst/>
                <a:latin typeface="Plus Jakarta Sans"/>
              </a:rPr>
              <a:t>Crie um objeto Funcionario e exiba seus atributos.</a:t>
            </a:r>
          </a:p>
          <a:p>
            <a:pPr algn="just">
              <a:spcBef>
                <a:spcPts val="75"/>
              </a:spcBef>
              <a:spcAft>
                <a:spcPts val="75"/>
              </a:spcAft>
              <a:buNone/>
            </a:pPr>
            <a:r>
              <a:rPr lang="pt-BR" b="1" i="0" dirty="0">
                <a:effectLst/>
                <a:latin typeface="Plus Jakarta Sans"/>
              </a:rPr>
              <a:t>Encapsulamento:</a:t>
            </a:r>
          </a:p>
          <a:p>
            <a:pPr algn="just">
              <a:spcBef>
                <a:spcPts val="75"/>
              </a:spcBef>
              <a:spcAft>
                <a:spcPts val="75"/>
              </a:spcAft>
            </a:pPr>
            <a:r>
              <a:rPr lang="pt-BR" b="0" i="0" dirty="0">
                <a:effectLst/>
                <a:latin typeface="Plus Jakarta Sans"/>
              </a:rPr>
              <a:t>Modifique a classe Funcionario para tornar o atributo salario privado (__salario).</a:t>
            </a:r>
          </a:p>
          <a:p>
            <a:pPr algn="just">
              <a:spcBef>
                <a:spcPts val="75"/>
              </a:spcBef>
              <a:spcAft>
                <a:spcPts val="75"/>
              </a:spcAft>
            </a:pPr>
            <a:r>
              <a:rPr lang="pt-BR" b="0" i="0" dirty="0">
                <a:effectLst/>
                <a:latin typeface="Plus Jakarta Sans"/>
              </a:rPr>
              <a:t>Adicione métodos get_salario() e set_salario(valor) para acessar e modificar o salário com validação.</a:t>
            </a:r>
          </a:p>
          <a:p>
            <a:pPr algn="just">
              <a:spcBef>
                <a:spcPts val="75"/>
              </a:spcBef>
              <a:spcAft>
                <a:spcPts val="75"/>
              </a:spcAft>
              <a:buNone/>
            </a:pPr>
            <a:r>
              <a:rPr lang="pt-BR" b="1" i="0" dirty="0">
                <a:effectLst/>
                <a:latin typeface="Plus Jakarta Sans"/>
              </a:rPr>
              <a:t>Polimorfismo:</a:t>
            </a:r>
          </a:p>
          <a:p>
            <a:pPr algn="just">
              <a:spcBef>
                <a:spcPts val="75"/>
              </a:spcBef>
              <a:spcAft>
                <a:spcPts val="75"/>
              </a:spcAft>
            </a:pPr>
            <a:r>
              <a:rPr lang="pt-BR" b="0" i="0" dirty="0">
                <a:effectLst/>
                <a:latin typeface="Plus Jakarta Sans"/>
              </a:rPr>
              <a:t>Crie um método descrever() na classe Pessoa que exibe "Sou uma pessoa".</a:t>
            </a:r>
          </a:p>
          <a:p>
            <a:pPr algn="just">
              <a:spcBef>
                <a:spcPts val="75"/>
              </a:spcBef>
              <a:spcAft>
                <a:spcPts val="75"/>
              </a:spcAft>
            </a:pPr>
            <a:r>
              <a:rPr lang="pt-BR" b="0" i="0" dirty="0">
                <a:effectLst/>
                <a:latin typeface="Plus Jakarta Sans"/>
              </a:rPr>
              <a:t>Sobrescreva esse método na classe Funcionario para exibir "Sou um funcionário".</a:t>
            </a:r>
          </a:p>
          <a:p>
            <a:pPr algn="just">
              <a:spcBef>
                <a:spcPts val="75"/>
              </a:spcBef>
              <a:spcAft>
                <a:spcPts val="75"/>
              </a:spcAft>
            </a:pPr>
            <a:r>
              <a:rPr lang="pt-BR" b="0" i="0" dirty="0">
                <a:effectLst/>
                <a:latin typeface="Plus Jakarta Sans"/>
              </a:rPr>
              <a:t>Teste chamando descrever() em objetos de ambas as classes.</a:t>
            </a:r>
          </a:p>
        </p:txBody>
      </p:sp>
    </p:spTree>
    <p:extLst>
      <p:ext uri="{BB962C8B-B14F-4D97-AF65-F5344CB8AC3E}">
        <p14:creationId xmlns:p14="http://schemas.microsoft.com/office/powerpoint/2010/main" val="27827770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38C25-C84B-DBC7-6B97-9C81AF82C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C28FE3-769D-273B-A14C-9C846995C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b="1" dirty="0">
                <a:solidFill>
                  <a:srgbClr val="002060"/>
                </a:solidFill>
              </a:rPr>
              <a:t>Técnico em Desenvolvimento de Sistema</a:t>
            </a:r>
          </a:p>
        </p:txBody>
      </p:sp>
      <p:pic>
        <p:nvPicPr>
          <p:cNvPr id="1026" name="Picture 2" descr="036/2024 - EDUCADOR NÍVEL MÉDIO I - BELEZA - Curriculo Web">
            <a:extLst>
              <a:ext uri="{FF2B5EF4-FFF2-40B4-BE49-F238E27FC236}">
                <a16:creationId xmlns:a16="http://schemas.microsoft.com/office/drawing/2014/main" id="{4F288813-E6C8-A4C4-20A8-DF93889FDC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43" y="158879"/>
            <a:ext cx="1989250" cy="55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D27D6C6-631F-29A7-D0E0-DF2FF18F7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UC V – Desenvolver Aplicações Desktop</a:t>
            </a:r>
          </a:p>
          <a:p>
            <a:r>
              <a:rPr lang="pt-BR" dirty="0"/>
              <a:t>Prof: Wander Luiz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97B912A-0D3C-1C49-5B3D-976D44FAB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spcBef>
                <a:spcPts val="75"/>
              </a:spcBef>
              <a:spcAft>
                <a:spcPts val="75"/>
              </a:spcAft>
              <a:buNone/>
            </a:pPr>
            <a:r>
              <a:rPr lang="pt-BR" b="1" i="0" dirty="0">
                <a:effectLst/>
                <a:latin typeface="Plus Jakarta Sans"/>
              </a:rPr>
              <a:t>Configuração do Ambiente para MYSQL</a:t>
            </a:r>
            <a:endParaRPr lang="pt-BR" dirty="0">
              <a:latin typeface="Plus Jakarta Sans"/>
            </a:endParaRPr>
          </a:p>
          <a:p>
            <a:pPr algn="ctr">
              <a:spcBef>
                <a:spcPts val="75"/>
              </a:spcBef>
              <a:spcAft>
                <a:spcPts val="75"/>
              </a:spcAft>
              <a:buNone/>
            </a:pPr>
            <a:endParaRPr lang="pt-BR" b="1" i="0" dirty="0">
              <a:effectLst/>
              <a:latin typeface="Plus Jakarta Sans"/>
            </a:endParaRPr>
          </a:p>
          <a:p>
            <a:pPr algn="just">
              <a:spcBef>
                <a:spcPts val="75"/>
              </a:spcBef>
              <a:spcAft>
                <a:spcPts val="75"/>
              </a:spcAft>
              <a:buNone/>
            </a:pPr>
            <a:r>
              <a:rPr lang="pt-BR" i="0" dirty="0">
                <a:effectLst/>
                <a:latin typeface="Plus Jakarta Sans"/>
              </a:rPr>
              <a:t>Instalar o MySQL Server: Utilizaremos o XAMPP</a:t>
            </a:r>
          </a:p>
          <a:p>
            <a:pPr algn="just">
              <a:spcBef>
                <a:spcPts val="75"/>
              </a:spcBef>
              <a:spcAft>
                <a:spcPts val="75"/>
              </a:spcAft>
              <a:buNone/>
            </a:pPr>
            <a:endParaRPr lang="pt-BR" dirty="0">
              <a:latin typeface="Plus Jakarta Sans"/>
            </a:endParaRPr>
          </a:p>
          <a:p>
            <a:pPr algn="just">
              <a:spcBef>
                <a:spcPts val="75"/>
              </a:spcBef>
              <a:spcAft>
                <a:spcPts val="75"/>
              </a:spcAft>
              <a:buNone/>
            </a:pPr>
            <a:r>
              <a:rPr lang="pt-BR" i="0" dirty="0">
                <a:effectLst/>
                <a:latin typeface="Plus Jakarta Sans"/>
              </a:rPr>
              <a:t>Instalar a biblioteca mysql-connector-python</a:t>
            </a:r>
          </a:p>
          <a:p>
            <a:pPr algn="ctr">
              <a:spcBef>
                <a:spcPts val="75"/>
              </a:spcBef>
              <a:spcAft>
                <a:spcPts val="75"/>
              </a:spcAft>
              <a:buNone/>
            </a:pPr>
            <a:endParaRPr lang="pt-BR" b="1" i="0" dirty="0">
              <a:effectLst/>
              <a:latin typeface="Plus Jakarta Sans"/>
            </a:endParaRPr>
          </a:p>
          <a:p>
            <a:pPr algn="ctr">
              <a:spcBef>
                <a:spcPts val="75"/>
              </a:spcBef>
              <a:spcAft>
                <a:spcPts val="75"/>
              </a:spcAft>
              <a:buNone/>
            </a:pPr>
            <a:r>
              <a:rPr lang="pt-BR" b="1" i="0" dirty="0">
                <a:effectLst/>
                <a:latin typeface="Plus Jakarta Sans"/>
              </a:rPr>
              <a:t>pip install mysql-connector-python</a:t>
            </a:r>
          </a:p>
          <a:p>
            <a:pPr algn="just">
              <a:spcBef>
                <a:spcPts val="75"/>
              </a:spcBef>
              <a:spcAft>
                <a:spcPts val="75"/>
              </a:spcAft>
              <a:buNone/>
            </a:pPr>
            <a:endParaRPr lang="pt-BR" i="0" dirty="0">
              <a:effectLst/>
              <a:latin typeface="Plus Jakarta Sans"/>
            </a:endParaRPr>
          </a:p>
        </p:txBody>
      </p:sp>
    </p:spTree>
    <p:extLst>
      <p:ext uri="{BB962C8B-B14F-4D97-AF65-F5344CB8AC3E}">
        <p14:creationId xmlns:p14="http://schemas.microsoft.com/office/powerpoint/2010/main" val="17487324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3FAFE0-A773-FBDF-29F0-76CCA3B1C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37C635-01A2-6F1A-36D7-14C3597C7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b="1" dirty="0">
                <a:solidFill>
                  <a:srgbClr val="002060"/>
                </a:solidFill>
              </a:rPr>
              <a:t>Técnico em Desenvolvimento de Sistema</a:t>
            </a:r>
          </a:p>
        </p:txBody>
      </p:sp>
      <p:pic>
        <p:nvPicPr>
          <p:cNvPr id="1026" name="Picture 2" descr="036/2024 - EDUCADOR NÍVEL MÉDIO I - BELEZA - Curriculo Web">
            <a:extLst>
              <a:ext uri="{FF2B5EF4-FFF2-40B4-BE49-F238E27FC236}">
                <a16:creationId xmlns:a16="http://schemas.microsoft.com/office/drawing/2014/main" id="{C82B20FB-3C63-32C9-1859-8446A7E19B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43" y="158879"/>
            <a:ext cx="1989250" cy="55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3F3249C-5E4E-9F25-CE9A-3229AB1F6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UC V – Desenvolver Aplicações Desktop</a:t>
            </a:r>
          </a:p>
          <a:p>
            <a:r>
              <a:rPr lang="pt-BR" dirty="0"/>
              <a:t>Prof: Wander Luiz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305CA3B-DAF6-A204-E526-D93F5C256F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spcBef>
                <a:spcPts val="75"/>
              </a:spcBef>
              <a:spcAft>
                <a:spcPts val="75"/>
              </a:spcAft>
              <a:buNone/>
            </a:pPr>
            <a:r>
              <a:rPr lang="pt-BR" b="1" i="0" dirty="0">
                <a:effectLst/>
                <a:latin typeface="Plus Jakarta Sans"/>
              </a:rPr>
              <a:t>Criando um banco de dados e uma Tabela no MySQL</a:t>
            </a:r>
          </a:p>
          <a:p>
            <a:pPr algn="ctr">
              <a:spcBef>
                <a:spcPts val="75"/>
              </a:spcBef>
              <a:spcAft>
                <a:spcPts val="75"/>
              </a:spcAft>
              <a:buNone/>
            </a:pPr>
            <a:endParaRPr lang="pt-BR" b="1" i="0" dirty="0">
              <a:effectLst/>
              <a:latin typeface="Plus Jakarta Sans"/>
            </a:endParaRPr>
          </a:p>
          <a:p>
            <a:pPr algn="just">
              <a:spcBef>
                <a:spcPts val="75"/>
              </a:spcBef>
              <a:spcAft>
                <a:spcPts val="75"/>
              </a:spcAft>
              <a:buNone/>
            </a:pPr>
            <a:r>
              <a:rPr lang="pt-BR" i="0" dirty="0">
                <a:effectLst/>
                <a:latin typeface="Plus Jakarta Sans"/>
              </a:rPr>
              <a:t>CREATE DATABASE sistema;</a:t>
            </a:r>
          </a:p>
          <a:p>
            <a:pPr algn="just">
              <a:spcBef>
                <a:spcPts val="75"/>
              </a:spcBef>
              <a:spcAft>
                <a:spcPts val="75"/>
              </a:spcAft>
              <a:buNone/>
            </a:pPr>
            <a:endParaRPr lang="pt-BR" dirty="0">
              <a:latin typeface="Plus Jakarta Sans"/>
            </a:endParaRPr>
          </a:p>
          <a:p>
            <a:pPr algn="just">
              <a:spcBef>
                <a:spcPts val="75"/>
              </a:spcBef>
              <a:spcAft>
                <a:spcPts val="75"/>
              </a:spcAft>
              <a:buNone/>
            </a:pPr>
            <a:r>
              <a:rPr lang="en-US" i="0" dirty="0">
                <a:effectLst/>
                <a:latin typeface="Plus Jakarta Sans"/>
              </a:rPr>
              <a:t>USE sistema;</a:t>
            </a:r>
          </a:p>
          <a:p>
            <a:pPr algn="just">
              <a:spcBef>
                <a:spcPts val="75"/>
              </a:spcBef>
              <a:spcAft>
                <a:spcPts val="75"/>
              </a:spcAft>
              <a:buNone/>
            </a:pPr>
            <a:endParaRPr lang="en-US" i="0" dirty="0">
              <a:effectLst/>
              <a:latin typeface="Plus Jakarta Sans"/>
            </a:endParaRPr>
          </a:p>
          <a:p>
            <a:pPr algn="just">
              <a:spcBef>
                <a:spcPts val="75"/>
              </a:spcBef>
              <a:spcAft>
                <a:spcPts val="75"/>
              </a:spcAft>
              <a:buNone/>
            </a:pPr>
            <a:r>
              <a:rPr lang="en-US" i="0" dirty="0">
                <a:effectLst/>
                <a:latin typeface="Plus Jakarta Sans"/>
              </a:rPr>
              <a:t>CREATE TABLE usuarios (</a:t>
            </a:r>
          </a:p>
          <a:p>
            <a:pPr algn="just">
              <a:spcBef>
                <a:spcPts val="75"/>
              </a:spcBef>
              <a:spcAft>
                <a:spcPts val="75"/>
              </a:spcAft>
              <a:buNone/>
            </a:pPr>
            <a:r>
              <a:rPr lang="en-US" dirty="0">
                <a:latin typeface="Plus Jakarta Sans"/>
              </a:rPr>
              <a:t>	</a:t>
            </a:r>
            <a:r>
              <a:rPr lang="en-US" i="0" dirty="0">
                <a:effectLst/>
                <a:latin typeface="Plus Jakarta Sans"/>
              </a:rPr>
              <a:t>id INT AUTO_INCREMENT PRIMARY KEY,</a:t>
            </a:r>
          </a:p>
          <a:p>
            <a:pPr algn="just">
              <a:spcBef>
                <a:spcPts val="75"/>
              </a:spcBef>
              <a:spcAft>
                <a:spcPts val="75"/>
              </a:spcAft>
              <a:buNone/>
            </a:pPr>
            <a:r>
              <a:rPr lang="en-US" dirty="0">
                <a:latin typeface="Plus Jakarta Sans"/>
              </a:rPr>
              <a:t>	</a:t>
            </a:r>
            <a:r>
              <a:rPr lang="en-US" i="0" dirty="0">
                <a:effectLst/>
                <a:latin typeface="Plus Jakarta Sans"/>
              </a:rPr>
              <a:t>nome VARCHAR(100) NOT NULL,</a:t>
            </a:r>
          </a:p>
          <a:p>
            <a:pPr algn="just">
              <a:spcBef>
                <a:spcPts val="75"/>
              </a:spcBef>
              <a:spcAft>
                <a:spcPts val="75"/>
              </a:spcAft>
              <a:buNone/>
            </a:pPr>
            <a:r>
              <a:rPr lang="en-US" dirty="0">
                <a:latin typeface="Plus Jakarta Sans"/>
              </a:rPr>
              <a:t>	</a:t>
            </a:r>
            <a:r>
              <a:rPr lang="en-US" i="0" dirty="0">
                <a:effectLst/>
                <a:latin typeface="Plus Jakarta Sans"/>
              </a:rPr>
              <a:t>email VARCHAR(100) NOT NULL UNIQUE</a:t>
            </a:r>
          </a:p>
          <a:p>
            <a:pPr algn="just">
              <a:spcBef>
                <a:spcPts val="75"/>
              </a:spcBef>
              <a:spcAft>
                <a:spcPts val="75"/>
              </a:spcAft>
              <a:buNone/>
            </a:pPr>
            <a:r>
              <a:rPr lang="en-US" i="0" dirty="0">
                <a:effectLst/>
                <a:latin typeface="Plus Jakarta Sans"/>
              </a:rPr>
              <a:t>);</a:t>
            </a:r>
            <a:endParaRPr lang="pt-BR" i="0" dirty="0">
              <a:effectLst/>
              <a:latin typeface="Plus Jakarta Sans"/>
            </a:endParaRPr>
          </a:p>
        </p:txBody>
      </p:sp>
    </p:spTree>
    <p:extLst>
      <p:ext uri="{BB962C8B-B14F-4D97-AF65-F5344CB8AC3E}">
        <p14:creationId xmlns:p14="http://schemas.microsoft.com/office/powerpoint/2010/main" val="33764445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34D8A8-908F-BC17-BCF8-257D14BC3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F0388F-0AA3-B3DE-1721-77DCCE7E2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b="1" dirty="0">
                <a:solidFill>
                  <a:srgbClr val="002060"/>
                </a:solidFill>
              </a:rPr>
              <a:t>Técnico em Desenvolvimento de Sistema</a:t>
            </a:r>
          </a:p>
        </p:txBody>
      </p:sp>
      <p:pic>
        <p:nvPicPr>
          <p:cNvPr id="1026" name="Picture 2" descr="036/2024 - EDUCADOR NÍVEL MÉDIO I - BELEZA - Curriculo Web">
            <a:extLst>
              <a:ext uri="{FF2B5EF4-FFF2-40B4-BE49-F238E27FC236}">
                <a16:creationId xmlns:a16="http://schemas.microsoft.com/office/drawing/2014/main" id="{1D05F00C-B0F4-216B-CCCB-5FEBA30DEB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43" y="158879"/>
            <a:ext cx="1989250" cy="55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0AF54A0-DBBC-AC16-98CC-0FA34B593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UC V – Desenvolver Aplicações Desktop</a:t>
            </a:r>
          </a:p>
          <a:p>
            <a:r>
              <a:rPr lang="pt-BR" dirty="0"/>
              <a:t>Prof: Wander Luiz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C88FB40-4FE7-1F2F-F4C5-069C21EEF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ctr">
              <a:spcBef>
                <a:spcPts val="75"/>
              </a:spcBef>
              <a:spcAft>
                <a:spcPts val="75"/>
              </a:spcAft>
              <a:buNone/>
            </a:pPr>
            <a:r>
              <a:rPr lang="pt-BR" b="1" i="0" dirty="0">
                <a:effectLst/>
                <a:latin typeface="Plus Jakarta Sans"/>
              </a:rPr>
              <a:t>Conectando Python ao MySQL</a:t>
            </a:r>
          </a:p>
          <a:p>
            <a:pPr algn="ctr">
              <a:spcBef>
                <a:spcPts val="75"/>
              </a:spcBef>
              <a:spcAft>
                <a:spcPts val="75"/>
              </a:spcAft>
              <a:buNone/>
            </a:pPr>
            <a:endParaRPr lang="pt-BR" b="1" i="0" dirty="0">
              <a:effectLst/>
              <a:latin typeface="Plus Jakarta Sans"/>
            </a:endParaRPr>
          </a:p>
          <a:p>
            <a:pPr algn="just">
              <a:spcBef>
                <a:spcPts val="75"/>
              </a:spcBef>
              <a:spcAft>
                <a:spcPts val="75"/>
              </a:spcAft>
              <a:buNone/>
            </a:pPr>
            <a:r>
              <a:rPr lang="en-US" i="0" dirty="0">
                <a:effectLst/>
                <a:latin typeface="Plus Jakarta Sans"/>
              </a:rPr>
              <a:t>import mysql.connector</a:t>
            </a:r>
          </a:p>
          <a:p>
            <a:pPr algn="just">
              <a:spcBef>
                <a:spcPts val="75"/>
              </a:spcBef>
              <a:spcAft>
                <a:spcPts val="75"/>
              </a:spcAft>
              <a:buNone/>
            </a:pPr>
            <a:endParaRPr lang="en-US" dirty="0">
              <a:latin typeface="Plus Jakarta Sans"/>
            </a:endParaRPr>
          </a:p>
          <a:p>
            <a:pPr algn="just">
              <a:spcBef>
                <a:spcPts val="75"/>
              </a:spcBef>
              <a:spcAft>
                <a:spcPts val="75"/>
              </a:spcAft>
              <a:buNone/>
            </a:pPr>
            <a:r>
              <a:rPr lang="en-US" i="0" dirty="0">
                <a:effectLst/>
                <a:latin typeface="Plus Jakarta Sans"/>
              </a:rPr>
              <a:t>conexao = mysql.connector.connect(</a:t>
            </a:r>
          </a:p>
          <a:p>
            <a:pPr algn="just">
              <a:spcBef>
                <a:spcPts val="75"/>
              </a:spcBef>
              <a:spcAft>
                <a:spcPts val="75"/>
              </a:spcAft>
              <a:buNone/>
            </a:pPr>
            <a:r>
              <a:rPr lang="en-US" dirty="0">
                <a:latin typeface="Plus Jakarta Sans"/>
              </a:rPr>
              <a:t>	</a:t>
            </a:r>
            <a:r>
              <a:rPr lang="en-US" i="0" dirty="0">
                <a:effectLst/>
                <a:latin typeface="Plus Jakarta Sans"/>
              </a:rPr>
              <a:t>host="localhost“,</a:t>
            </a:r>
          </a:p>
          <a:p>
            <a:pPr algn="just">
              <a:spcBef>
                <a:spcPts val="75"/>
              </a:spcBef>
              <a:spcAft>
                <a:spcPts val="75"/>
              </a:spcAft>
              <a:buNone/>
            </a:pPr>
            <a:r>
              <a:rPr lang="en-US" dirty="0">
                <a:latin typeface="Plus Jakarta Sans"/>
              </a:rPr>
              <a:t>	</a:t>
            </a:r>
            <a:r>
              <a:rPr lang="en-US" i="0" dirty="0">
                <a:effectLst/>
                <a:latin typeface="Plus Jakarta Sans"/>
              </a:rPr>
              <a:t>user="root",</a:t>
            </a:r>
          </a:p>
          <a:p>
            <a:pPr algn="just">
              <a:spcBef>
                <a:spcPts val="75"/>
              </a:spcBef>
              <a:spcAft>
                <a:spcPts val="75"/>
              </a:spcAft>
              <a:buNone/>
            </a:pPr>
            <a:r>
              <a:rPr lang="en-US" dirty="0">
                <a:latin typeface="Plus Jakarta Sans"/>
              </a:rPr>
              <a:t>	</a:t>
            </a:r>
            <a:r>
              <a:rPr lang="en-US" i="0" dirty="0">
                <a:effectLst/>
                <a:latin typeface="Plus Jakarta Sans"/>
              </a:rPr>
              <a:t>password="senha",</a:t>
            </a:r>
          </a:p>
          <a:p>
            <a:pPr algn="just">
              <a:spcBef>
                <a:spcPts val="75"/>
              </a:spcBef>
              <a:spcAft>
                <a:spcPts val="75"/>
              </a:spcAft>
              <a:buNone/>
            </a:pPr>
            <a:r>
              <a:rPr lang="en-US" dirty="0">
                <a:latin typeface="Plus Jakarta Sans"/>
              </a:rPr>
              <a:t>	</a:t>
            </a:r>
            <a:r>
              <a:rPr lang="en-US" i="0" dirty="0">
                <a:effectLst/>
                <a:latin typeface="Plus Jakarta Sans"/>
              </a:rPr>
              <a:t>database="sistema“</a:t>
            </a:r>
          </a:p>
          <a:p>
            <a:pPr algn="just">
              <a:spcBef>
                <a:spcPts val="75"/>
              </a:spcBef>
              <a:spcAft>
                <a:spcPts val="75"/>
              </a:spcAft>
              <a:buNone/>
            </a:pPr>
            <a:r>
              <a:rPr lang="en-US" i="0" dirty="0">
                <a:effectLst/>
                <a:latin typeface="Plus Jakarta Sans"/>
              </a:rPr>
              <a:t>)</a:t>
            </a:r>
          </a:p>
          <a:p>
            <a:pPr algn="just">
              <a:spcBef>
                <a:spcPts val="75"/>
              </a:spcBef>
              <a:spcAft>
                <a:spcPts val="75"/>
              </a:spcAft>
              <a:buNone/>
            </a:pPr>
            <a:endParaRPr lang="en-US" i="0" dirty="0">
              <a:effectLst/>
              <a:latin typeface="Plus Jakarta Sans"/>
            </a:endParaRPr>
          </a:p>
          <a:p>
            <a:pPr algn="just">
              <a:spcBef>
                <a:spcPts val="75"/>
              </a:spcBef>
              <a:spcAft>
                <a:spcPts val="75"/>
              </a:spcAft>
              <a:buNone/>
            </a:pPr>
            <a:r>
              <a:rPr lang="en-US" i="0" dirty="0">
                <a:effectLst/>
                <a:latin typeface="Plus Jakarta Sans"/>
              </a:rPr>
              <a:t>cursor = conexao.cursor()</a:t>
            </a:r>
            <a:endParaRPr lang="pt-BR" i="0" dirty="0">
              <a:effectLst/>
              <a:latin typeface="Plus Jakarta Sans"/>
            </a:endParaRPr>
          </a:p>
        </p:txBody>
      </p:sp>
    </p:spTree>
    <p:extLst>
      <p:ext uri="{BB962C8B-B14F-4D97-AF65-F5344CB8AC3E}">
        <p14:creationId xmlns:p14="http://schemas.microsoft.com/office/powerpoint/2010/main" val="9877989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524DD5-E02E-EC45-6EF8-E384B87C8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54421F-9F99-08B5-F66D-B7C7C8CD6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b="1" dirty="0">
                <a:solidFill>
                  <a:srgbClr val="002060"/>
                </a:solidFill>
              </a:rPr>
              <a:t>Técnico em Desenvolvimento de Sistema</a:t>
            </a:r>
          </a:p>
        </p:txBody>
      </p:sp>
      <p:pic>
        <p:nvPicPr>
          <p:cNvPr id="1026" name="Picture 2" descr="036/2024 - EDUCADOR NÍVEL MÉDIO I - BELEZA - Curriculo Web">
            <a:extLst>
              <a:ext uri="{FF2B5EF4-FFF2-40B4-BE49-F238E27FC236}">
                <a16:creationId xmlns:a16="http://schemas.microsoft.com/office/drawing/2014/main" id="{27DD77CE-C764-A00A-0121-63B863DD6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43" y="158879"/>
            <a:ext cx="1989250" cy="55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F17393E-4BF0-8DE3-E4DA-345B3C7EE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UC V – Desenvolver Aplicações Desktop</a:t>
            </a:r>
          </a:p>
          <a:p>
            <a:r>
              <a:rPr lang="pt-BR" dirty="0"/>
              <a:t>Prof: Wander Luiz</a:t>
            </a:r>
          </a:p>
        </p:txBody>
      </p:sp>
      <p:pic>
        <p:nvPicPr>
          <p:cNvPr id="8" name="Espaço Reservado para Conteúdo 7">
            <a:extLst>
              <a:ext uri="{FF2B5EF4-FFF2-40B4-BE49-F238E27FC236}">
                <a16:creationId xmlns:a16="http://schemas.microsoft.com/office/drawing/2014/main" id="{6C36774D-600A-B073-4E56-3D65A5D397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13703" y="1896934"/>
            <a:ext cx="10164594" cy="4160966"/>
          </a:xfrm>
        </p:spPr>
      </p:pic>
    </p:spTree>
    <p:extLst>
      <p:ext uri="{BB962C8B-B14F-4D97-AF65-F5344CB8AC3E}">
        <p14:creationId xmlns:p14="http://schemas.microsoft.com/office/powerpoint/2010/main" val="1329226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1ECE11-B434-778C-EA07-C8E004DBF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b="1" dirty="0">
                <a:solidFill>
                  <a:srgbClr val="002060"/>
                </a:solidFill>
              </a:rPr>
              <a:t>Técnico em Desenvolvimento de Sistema</a:t>
            </a:r>
          </a:p>
        </p:txBody>
      </p:sp>
      <p:pic>
        <p:nvPicPr>
          <p:cNvPr id="1026" name="Picture 2" descr="036/2024 - EDUCADOR NÍVEL MÉDIO I - BELEZA - Curriculo Web">
            <a:extLst>
              <a:ext uri="{FF2B5EF4-FFF2-40B4-BE49-F238E27FC236}">
                <a16:creationId xmlns:a16="http://schemas.microsoft.com/office/drawing/2014/main" id="{1BB3E8B6-FA51-D4F3-8707-B47E6BAD5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43" y="158879"/>
            <a:ext cx="1989250" cy="55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3F7674A-D4AF-1916-640D-AE96B8DB0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UC V – Desenvolver Aplicações Desktop</a:t>
            </a:r>
          </a:p>
          <a:p>
            <a:r>
              <a:rPr lang="pt-BR" dirty="0"/>
              <a:t>Prof: Wander Luiz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226DE64-1F3A-FF67-272E-7E88AA3DC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b="1" dirty="0"/>
              <a:t>Objetivos da Aula</a:t>
            </a:r>
          </a:p>
          <a:p>
            <a:pPr marL="0" indent="0" algn="ctr">
              <a:buNone/>
            </a:pPr>
            <a:endParaRPr lang="pt-BR" b="1" dirty="0"/>
          </a:p>
          <a:p>
            <a:r>
              <a:rPr lang="pt-BR" dirty="0"/>
              <a:t>Apresentar os conceitos fundamentais da POO.</a:t>
            </a:r>
          </a:p>
          <a:p>
            <a:r>
              <a:rPr lang="pt-BR" dirty="0"/>
              <a:t>Demonstrar a implementação de classes e objetos em Python.</a:t>
            </a:r>
          </a:p>
          <a:p>
            <a:r>
              <a:rPr lang="pt-BR" dirty="0"/>
              <a:t>Ensinar a interação entre Python e MySQL.</a:t>
            </a:r>
          </a:p>
          <a:p>
            <a:r>
              <a:rPr lang="pt-BR" dirty="0"/>
              <a:t>Criar um CRUD básico usando POO e banco de dados.</a:t>
            </a:r>
          </a:p>
        </p:txBody>
      </p:sp>
    </p:spTree>
    <p:extLst>
      <p:ext uri="{BB962C8B-B14F-4D97-AF65-F5344CB8AC3E}">
        <p14:creationId xmlns:p14="http://schemas.microsoft.com/office/powerpoint/2010/main" val="3121827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C52F6-8A8D-3E1F-04BF-534260400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ADE81-495C-3B40-E916-7EC5DB896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b="1" dirty="0">
                <a:solidFill>
                  <a:srgbClr val="002060"/>
                </a:solidFill>
              </a:rPr>
              <a:t>Técnico em Desenvolvimento de Sistema</a:t>
            </a:r>
          </a:p>
        </p:txBody>
      </p:sp>
      <p:pic>
        <p:nvPicPr>
          <p:cNvPr id="1026" name="Picture 2" descr="036/2024 - EDUCADOR NÍVEL MÉDIO I - BELEZA - Curriculo Web">
            <a:extLst>
              <a:ext uri="{FF2B5EF4-FFF2-40B4-BE49-F238E27FC236}">
                <a16:creationId xmlns:a16="http://schemas.microsoft.com/office/drawing/2014/main" id="{C8BCF5B6-3FD9-2AE3-88F7-F81AC594E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43" y="158879"/>
            <a:ext cx="1989250" cy="55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6C05600-A260-94B4-F2D4-F388C4D0E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UC V – Desenvolver Aplicações Desktop</a:t>
            </a:r>
          </a:p>
          <a:p>
            <a:r>
              <a:rPr lang="pt-BR" dirty="0"/>
              <a:t>Prof: Wander Luiz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2370E02-9BD4-FFDB-C879-8983197CF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b="1" dirty="0"/>
              <a:t>Exercício Prático - CRUD com MySQL</a:t>
            </a:r>
          </a:p>
          <a:p>
            <a:pPr marL="0" indent="0" algn="ctr">
              <a:buNone/>
            </a:pPr>
            <a:endParaRPr lang="pt-BR" b="1" dirty="0"/>
          </a:p>
          <a:p>
            <a:pPr algn="just">
              <a:spcBef>
                <a:spcPts val="75"/>
              </a:spcBef>
              <a:spcAft>
                <a:spcPts val="75"/>
              </a:spcAft>
            </a:pPr>
            <a:r>
              <a:rPr lang="pt-BR" i="0" dirty="0">
                <a:effectLst/>
                <a:latin typeface="Plus Jakarta Sans"/>
              </a:rPr>
              <a:t>Criar uma classe Produto com atributos nome e preco.</a:t>
            </a:r>
          </a:p>
          <a:p>
            <a:pPr algn="just">
              <a:spcBef>
                <a:spcPts val="75"/>
              </a:spcBef>
              <a:spcAft>
                <a:spcPts val="75"/>
              </a:spcAft>
            </a:pPr>
            <a:r>
              <a:rPr lang="pt-BR" i="0" dirty="0">
                <a:effectLst/>
                <a:latin typeface="Plus Jakarta Sans"/>
              </a:rPr>
              <a:t>Implementar os métodos CRUD para Produto.</a:t>
            </a:r>
          </a:p>
          <a:p>
            <a:pPr algn="just">
              <a:spcBef>
                <a:spcPts val="75"/>
              </a:spcBef>
              <a:spcAft>
                <a:spcPts val="75"/>
              </a:spcAft>
            </a:pPr>
            <a:r>
              <a:rPr lang="pt-BR" i="0" dirty="0">
                <a:effectLst/>
                <a:latin typeface="Plus Jakarta Sans"/>
              </a:rPr>
              <a:t>Testar a inserção e recuperação de produtos no MySQL.</a:t>
            </a:r>
          </a:p>
        </p:txBody>
      </p:sp>
    </p:spTree>
    <p:extLst>
      <p:ext uri="{BB962C8B-B14F-4D97-AF65-F5344CB8AC3E}">
        <p14:creationId xmlns:p14="http://schemas.microsoft.com/office/powerpoint/2010/main" val="3756300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A33742-6D93-3BB7-2989-2597133AF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A6EE41-582E-C607-234C-7F558BF21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b="1" dirty="0">
                <a:solidFill>
                  <a:srgbClr val="002060"/>
                </a:solidFill>
              </a:rPr>
              <a:t>Técnico em Desenvolvimento de Sistema</a:t>
            </a:r>
          </a:p>
        </p:txBody>
      </p:sp>
      <p:pic>
        <p:nvPicPr>
          <p:cNvPr id="1026" name="Picture 2" descr="036/2024 - EDUCADOR NÍVEL MÉDIO I - BELEZA - Curriculo Web">
            <a:extLst>
              <a:ext uri="{FF2B5EF4-FFF2-40B4-BE49-F238E27FC236}">
                <a16:creationId xmlns:a16="http://schemas.microsoft.com/office/drawing/2014/main" id="{1F346657-722E-9E79-CC72-79E6AF036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43" y="158879"/>
            <a:ext cx="1989250" cy="55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32492F5-3DD0-3E19-F0B5-725051E0B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UC V – Desenvolver Aplicações Desktop</a:t>
            </a:r>
          </a:p>
          <a:p>
            <a:r>
              <a:rPr lang="pt-BR" dirty="0"/>
              <a:t>Prof: Wander Luiz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263C9FE5-D6FB-964F-51C0-7DFAE1055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b="1" dirty="0"/>
              <a:t>O que é Programação Orientada a Objetos?</a:t>
            </a:r>
          </a:p>
          <a:p>
            <a:pPr marL="0" indent="0" algn="ctr">
              <a:buNone/>
            </a:pPr>
            <a:endParaRPr lang="pt-BR" b="1" dirty="0"/>
          </a:p>
          <a:p>
            <a:r>
              <a:rPr lang="pt-BR" dirty="0"/>
              <a:t>Paradigma de programação baseado em objetos.</a:t>
            </a:r>
          </a:p>
          <a:p>
            <a:r>
              <a:rPr lang="pt-BR" dirty="0"/>
              <a:t>Principais conceitos:</a:t>
            </a:r>
          </a:p>
          <a:p>
            <a:pPr lvl="1"/>
            <a:r>
              <a:rPr lang="pt-BR" dirty="0"/>
              <a:t>Classes e Objetos</a:t>
            </a:r>
          </a:p>
          <a:p>
            <a:pPr lvl="1"/>
            <a:r>
              <a:rPr lang="pt-BR" dirty="0"/>
              <a:t>Atributos e Métodos</a:t>
            </a:r>
          </a:p>
          <a:p>
            <a:pPr lvl="1"/>
            <a:r>
              <a:rPr lang="pt-BR" dirty="0"/>
              <a:t>Encapsulamento, Herança e Polimorfismo</a:t>
            </a:r>
          </a:p>
        </p:txBody>
      </p:sp>
    </p:spTree>
    <p:extLst>
      <p:ext uri="{BB962C8B-B14F-4D97-AF65-F5344CB8AC3E}">
        <p14:creationId xmlns:p14="http://schemas.microsoft.com/office/powerpoint/2010/main" val="4116035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DC6E7A-2748-8C3F-7624-549E768D5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02469-5612-81F6-4D4D-2CCCC0BAA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b="1" dirty="0">
                <a:solidFill>
                  <a:srgbClr val="002060"/>
                </a:solidFill>
              </a:rPr>
              <a:t>Técnico em Desenvolvimento de Sistema</a:t>
            </a:r>
          </a:p>
        </p:txBody>
      </p:sp>
      <p:pic>
        <p:nvPicPr>
          <p:cNvPr id="1026" name="Picture 2" descr="036/2024 - EDUCADOR NÍVEL MÉDIO I - BELEZA - Curriculo Web">
            <a:extLst>
              <a:ext uri="{FF2B5EF4-FFF2-40B4-BE49-F238E27FC236}">
                <a16:creationId xmlns:a16="http://schemas.microsoft.com/office/drawing/2014/main" id="{EBE0B069-E685-960F-B85A-58B07F267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43" y="158879"/>
            <a:ext cx="1989250" cy="55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989DF4C-0C48-C85E-DE98-59709610F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UC V – Desenvolver Aplicações Desktop</a:t>
            </a:r>
          </a:p>
          <a:p>
            <a:r>
              <a:rPr lang="pt-BR" dirty="0"/>
              <a:t>Prof: Wander Luiz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625262B-7955-898D-ED2F-63A413431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b="1" dirty="0"/>
              <a:t>Conceitos Básicos da POO</a:t>
            </a:r>
          </a:p>
          <a:p>
            <a:pPr marL="0" indent="0" algn="ctr">
              <a:buNone/>
            </a:pPr>
            <a:endParaRPr lang="pt-BR" b="1" dirty="0"/>
          </a:p>
          <a:p>
            <a:r>
              <a:rPr lang="pt-BR" b="1" dirty="0"/>
              <a:t>Classe</a:t>
            </a:r>
            <a:r>
              <a:rPr lang="pt-BR" dirty="0"/>
              <a:t>: Modelo para criação de objetos.</a:t>
            </a:r>
          </a:p>
          <a:p>
            <a:r>
              <a:rPr lang="pt-BR" b="1" dirty="0"/>
              <a:t>Objeto</a:t>
            </a:r>
            <a:r>
              <a:rPr lang="pt-BR" dirty="0"/>
              <a:t>: Instância de uma classe.</a:t>
            </a:r>
          </a:p>
          <a:p>
            <a:r>
              <a:rPr lang="pt-BR" b="1" dirty="0"/>
              <a:t>Atributo</a:t>
            </a:r>
            <a:r>
              <a:rPr lang="pt-BR" dirty="0"/>
              <a:t>: Característica do objeto.</a:t>
            </a:r>
          </a:p>
          <a:p>
            <a:r>
              <a:rPr lang="pt-BR" b="1" dirty="0"/>
              <a:t>Método</a:t>
            </a:r>
            <a:r>
              <a:rPr lang="pt-BR" dirty="0"/>
              <a:t>: Comportamento do objeto.</a:t>
            </a:r>
          </a:p>
        </p:txBody>
      </p:sp>
    </p:spTree>
    <p:extLst>
      <p:ext uri="{BB962C8B-B14F-4D97-AF65-F5344CB8AC3E}">
        <p14:creationId xmlns:p14="http://schemas.microsoft.com/office/powerpoint/2010/main" val="2491470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666CC-ADE4-9139-5154-6C9850FD7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A08361-8431-FB23-671E-9BB231E37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b="1" dirty="0">
                <a:solidFill>
                  <a:srgbClr val="002060"/>
                </a:solidFill>
              </a:rPr>
              <a:t>Técnico em Desenvolvimento de Sistema</a:t>
            </a:r>
          </a:p>
        </p:txBody>
      </p:sp>
      <p:pic>
        <p:nvPicPr>
          <p:cNvPr id="1026" name="Picture 2" descr="036/2024 - EDUCADOR NÍVEL MÉDIO I - BELEZA - Curriculo Web">
            <a:extLst>
              <a:ext uri="{FF2B5EF4-FFF2-40B4-BE49-F238E27FC236}">
                <a16:creationId xmlns:a16="http://schemas.microsoft.com/office/drawing/2014/main" id="{765C912A-7041-C678-9615-2CC6F3DD9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43" y="158879"/>
            <a:ext cx="1989250" cy="55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30F5E10-5555-E18A-3CF9-B5C658670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UC V – Desenvolver Aplicações Desktop</a:t>
            </a:r>
          </a:p>
          <a:p>
            <a:r>
              <a:rPr lang="pt-BR" dirty="0"/>
              <a:t>Prof: Wander Luiz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0971990-8AF0-BB1E-CB21-918C7B7E8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b="1" dirty="0"/>
              <a:t>Classes e Objetos</a:t>
            </a:r>
          </a:p>
          <a:p>
            <a:pPr marL="0" indent="0" algn="just">
              <a:buNone/>
            </a:pPr>
            <a:endParaRPr lang="pt-BR" b="1" dirty="0"/>
          </a:p>
          <a:p>
            <a:pPr marL="0" indent="0" algn="just">
              <a:buNone/>
            </a:pPr>
            <a:r>
              <a:rPr lang="pt-BR" dirty="0"/>
              <a:t>Definição de Classe: Uma classe em uma linguagem de programação é como um molde para criar objetos. Ela define atributos (</a:t>
            </a:r>
            <a:r>
              <a:rPr lang="pt-BR" b="1" dirty="0"/>
              <a:t>características</a:t>
            </a:r>
            <a:r>
              <a:rPr lang="pt-BR" dirty="0"/>
              <a:t>) e métodos (</a:t>
            </a:r>
            <a:r>
              <a:rPr lang="pt-BR" b="1" dirty="0"/>
              <a:t>ações</a:t>
            </a:r>
            <a:r>
              <a:rPr lang="pt-BR" dirty="0"/>
              <a:t>) que os objetos criados a partir dela terão. </a:t>
            </a:r>
          </a:p>
          <a:p>
            <a:pPr marL="0" indent="0" algn="just">
              <a:buNone/>
            </a:pPr>
            <a:r>
              <a:rPr lang="pt-BR" dirty="0"/>
              <a:t>Por exemplo, uma classe </a:t>
            </a:r>
            <a:r>
              <a:rPr lang="pt-BR" i="1" dirty="0">
                <a:solidFill>
                  <a:srgbClr val="FF0000"/>
                </a:solidFill>
              </a:rPr>
              <a:t>Carro</a:t>
            </a:r>
            <a:r>
              <a:rPr lang="pt-BR" dirty="0"/>
              <a:t> pode ter atributos como </a:t>
            </a:r>
            <a:r>
              <a:rPr lang="pt-BR" i="1" dirty="0">
                <a:solidFill>
                  <a:srgbClr val="FF0000"/>
                </a:solidFill>
              </a:rPr>
              <a:t>marca</a:t>
            </a:r>
            <a:r>
              <a:rPr lang="pt-BR" dirty="0"/>
              <a:t> e </a:t>
            </a:r>
            <a:r>
              <a:rPr lang="pt-BR" i="1" dirty="0">
                <a:solidFill>
                  <a:srgbClr val="FF0000"/>
                </a:solidFill>
              </a:rPr>
              <a:t>modelo</a:t>
            </a:r>
            <a:r>
              <a:rPr lang="pt-BR" dirty="0"/>
              <a:t>, e um método para </a:t>
            </a:r>
            <a:r>
              <a:rPr lang="pt-BR" i="1" dirty="0" err="1">
                <a:solidFill>
                  <a:srgbClr val="FF0000"/>
                </a:solidFill>
              </a:rPr>
              <a:t>exibir_informacoes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2481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085214-543C-91EB-107B-E188A7B7A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C41D5D-1EC9-4363-D003-E82FD2355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b="1" dirty="0">
                <a:solidFill>
                  <a:srgbClr val="002060"/>
                </a:solidFill>
              </a:rPr>
              <a:t>Técnico em Desenvolvimento de Sistema</a:t>
            </a:r>
          </a:p>
        </p:txBody>
      </p:sp>
      <p:pic>
        <p:nvPicPr>
          <p:cNvPr id="1026" name="Picture 2" descr="036/2024 - EDUCADOR NÍVEL MÉDIO I - BELEZA - Curriculo Web">
            <a:extLst>
              <a:ext uri="{FF2B5EF4-FFF2-40B4-BE49-F238E27FC236}">
                <a16:creationId xmlns:a16="http://schemas.microsoft.com/office/drawing/2014/main" id="{2CABCF48-8088-5694-70A0-F225ABD94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43" y="158879"/>
            <a:ext cx="1989250" cy="55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A185F14-49A8-26A9-E478-1350C5BAB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UC V – Desenvolver Aplicações Desktop</a:t>
            </a:r>
          </a:p>
          <a:p>
            <a:r>
              <a:rPr lang="pt-BR" dirty="0"/>
              <a:t>Prof: Wander Luiz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936992B9-403D-685C-2D63-DFB7120C2A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77444" y="1896934"/>
            <a:ext cx="11237112" cy="3975229"/>
          </a:xfrm>
        </p:spPr>
      </p:pic>
    </p:spTree>
    <p:extLst>
      <p:ext uri="{BB962C8B-B14F-4D97-AF65-F5344CB8AC3E}">
        <p14:creationId xmlns:p14="http://schemas.microsoft.com/office/powerpoint/2010/main" val="37156925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2B46F7-3EBF-851E-5EF4-10484377E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2D693C-CA4C-EA17-2B9B-12A02BD88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b="1" dirty="0">
                <a:solidFill>
                  <a:srgbClr val="002060"/>
                </a:solidFill>
              </a:rPr>
              <a:t>Técnico em Desenvolvimento de Sistema</a:t>
            </a:r>
          </a:p>
        </p:txBody>
      </p:sp>
      <p:pic>
        <p:nvPicPr>
          <p:cNvPr id="1026" name="Picture 2" descr="036/2024 - EDUCADOR NÍVEL MÉDIO I - BELEZA - Curriculo Web">
            <a:extLst>
              <a:ext uri="{FF2B5EF4-FFF2-40B4-BE49-F238E27FC236}">
                <a16:creationId xmlns:a16="http://schemas.microsoft.com/office/drawing/2014/main" id="{DA4AFAAE-C516-401D-42B3-ADD59EA20C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43" y="158879"/>
            <a:ext cx="1989250" cy="55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44EE5C2-4CC0-9944-5858-CAFDA6699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UC V – Desenvolver Aplicações Desktop</a:t>
            </a:r>
          </a:p>
          <a:p>
            <a:r>
              <a:rPr lang="pt-BR" dirty="0"/>
              <a:t>Prof: Wander Luiz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E980DD5-7BF4-A215-FE74-F7EB6DD77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t-BR" b="1" dirty="0"/>
              <a:t>Criação de Objeto</a:t>
            </a:r>
          </a:p>
          <a:p>
            <a:pPr marL="0" indent="0" algn="ctr">
              <a:buNone/>
            </a:pPr>
            <a:endParaRPr lang="pt-BR" dirty="0"/>
          </a:p>
          <a:p>
            <a:pPr marL="0" indent="0" algn="just">
              <a:buNone/>
            </a:pPr>
            <a:r>
              <a:rPr lang="pt-BR" dirty="0"/>
              <a:t>Para criar um objeto, você instancia a classe. Cada objeto terá suas próprias características, mas seguirá o modelo da classe.</a:t>
            </a:r>
          </a:p>
        </p:txBody>
      </p:sp>
    </p:spTree>
    <p:extLst>
      <p:ext uri="{BB962C8B-B14F-4D97-AF65-F5344CB8AC3E}">
        <p14:creationId xmlns:p14="http://schemas.microsoft.com/office/powerpoint/2010/main" val="3039580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605CD-6BE1-A10C-41CE-C51FEF3DB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65620-C943-D56E-F113-8599E8363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b="1" dirty="0">
                <a:solidFill>
                  <a:srgbClr val="002060"/>
                </a:solidFill>
              </a:rPr>
              <a:t>Técnico em Desenvolvimento de Sistema</a:t>
            </a:r>
          </a:p>
        </p:txBody>
      </p:sp>
      <p:pic>
        <p:nvPicPr>
          <p:cNvPr id="1026" name="Picture 2" descr="036/2024 - EDUCADOR NÍVEL MÉDIO I - BELEZA - Curriculo Web">
            <a:extLst>
              <a:ext uri="{FF2B5EF4-FFF2-40B4-BE49-F238E27FC236}">
                <a16:creationId xmlns:a16="http://schemas.microsoft.com/office/drawing/2014/main" id="{D0C09449-317B-D27B-618D-675B3CEC2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43" y="158879"/>
            <a:ext cx="1989250" cy="55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E466034-5327-683B-74B8-A236724D2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UC V – Desenvolver Aplicações Desktop</a:t>
            </a:r>
          </a:p>
          <a:p>
            <a:r>
              <a:rPr lang="pt-BR" dirty="0"/>
              <a:t>Prof: Wander Luiz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6DB33E52-8191-D5C1-EBA4-DCCA7F2B70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43075" y="2971047"/>
            <a:ext cx="8872538" cy="1325563"/>
          </a:xfrm>
        </p:spPr>
      </p:pic>
    </p:spTree>
    <p:extLst>
      <p:ext uri="{BB962C8B-B14F-4D97-AF65-F5344CB8AC3E}">
        <p14:creationId xmlns:p14="http://schemas.microsoft.com/office/powerpoint/2010/main" val="3395692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6427CD-633D-F117-B382-4BE76607C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8BAA4D-8F6D-F613-9231-111EC9415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3200" b="1" dirty="0">
                <a:solidFill>
                  <a:srgbClr val="002060"/>
                </a:solidFill>
              </a:rPr>
              <a:t>Técnico em Desenvolvimento de Sistema</a:t>
            </a:r>
          </a:p>
        </p:txBody>
      </p:sp>
      <p:pic>
        <p:nvPicPr>
          <p:cNvPr id="1026" name="Picture 2" descr="036/2024 - EDUCADOR NÍVEL MÉDIO I - BELEZA - Curriculo Web">
            <a:extLst>
              <a:ext uri="{FF2B5EF4-FFF2-40B4-BE49-F238E27FC236}">
                <a16:creationId xmlns:a16="http://schemas.microsoft.com/office/drawing/2014/main" id="{AF4FA530-435C-DB1C-A79C-AF843E5F6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43" y="158879"/>
            <a:ext cx="1989250" cy="558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4CD1564-AD49-CEE0-42FA-14545AA75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 dirty="0"/>
              <a:t>UC V – Desenvolver Aplicações Desktop</a:t>
            </a:r>
          </a:p>
          <a:p>
            <a:r>
              <a:rPr lang="pt-BR" dirty="0"/>
              <a:t>Prof: Wander Luiz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F239553-CA54-CBCB-D463-1C51360D0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spcBef>
                <a:spcPts val="75"/>
              </a:spcBef>
              <a:spcAft>
                <a:spcPts val="75"/>
              </a:spcAft>
              <a:buNone/>
            </a:pPr>
            <a:r>
              <a:rPr lang="pt-BR" b="1" i="0" dirty="0">
                <a:effectLst/>
                <a:latin typeface="Plus Jakarta Sans"/>
              </a:rPr>
              <a:t>Encapsulamento</a:t>
            </a:r>
          </a:p>
          <a:p>
            <a:pPr algn="ctr">
              <a:spcBef>
                <a:spcPts val="75"/>
              </a:spcBef>
              <a:spcAft>
                <a:spcPts val="75"/>
              </a:spcAft>
              <a:buNone/>
            </a:pPr>
            <a:endParaRPr lang="pt-BR" b="0" i="0" dirty="0">
              <a:effectLst/>
              <a:latin typeface="Plus Jakarta Sans"/>
            </a:endParaRPr>
          </a:p>
          <a:p>
            <a:pPr algn="l">
              <a:spcBef>
                <a:spcPts val="75"/>
              </a:spcBef>
              <a:spcAft>
                <a:spcPts val="75"/>
              </a:spcAft>
            </a:pPr>
            <a:r>
              <a:rPr lang="pt-BR" b="1" i="0" dirty="0">
                <a:effectLst/>
                <a:latin typeface="Plus Jakarta Sans"/>
              </a:rPr>
              <a:t>Implementação:</a:t>
            </a:r>
            <a:r>
              <a:rPr lang="pt-BR" b="0" i="0" dirty="0">
                <a:effectLst/>
                <a:latin typeface="Plus Jakarta Sans"/>
              </a:rPr>
              <a:t> O encapsulamento em Python é a prática de ocultar os detalhes internos do funcionamento de uma classe. Isso é feito usando métodos e variáveis privadas, que não podem ser acessados diretamente fora da classe. Isso protege os dados e permite que a classe mantenha controle total sobre o que é exposto.</a:t>
            </a:r>
          </a:p>
        </p:txBody>
      </p:sp>
    </p:spTree>
    <p:extLst>
      <p:ext uri="{BB962C8B-B14F-4D97-AF65-F5344CB8AC3E}">
        <p14:creationId xmlns:p14="http://schemas.microsoft.com/office/powerpoint/2010/main" val="40402847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903</Words>
  <Application>Microsoft Office PowerPoint</Application>
  <PresentationFormat>Widescreen</PresentationFormat>
  <Paragraphs>148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Plus Jakarta Sans</vt:lpstr>
      <vt:lpstr>Tema do Office</vt:lpstr>
      <vt:lpstr>Técnico em Desenvolvimento de Sistema</vt:lpstr>
      <vt:lpstr>Técnico em Desenvolvimento de Sistema</vt:lpstr>
      <vt:lpstr>Técnico em Desenvolvimento de Sistema</vt:lpstr>
      <vt:lpstr>Técnico em Desenvolvimento de Sistema</vt:lpstr>
      <vt:lpstr>Técnico em Desenvolvimento de Sistema</vt:lpstr>
      <vt:lpstr>Técnico em Desenvolvimento de Sistema</vt:lpstr>
      <vt:lpstr>Técnico em Desenvolvimento de Sistema</vt:lpstr>
      <vt:lpstr>Técnico em Desenvolvimento de Sistema</vt:lpstr>
      <vt:lpstr>Técnico em Desenvolvimento de Sistema</vt:lpstr>
      <vt:lpstr>Técnico em Desenvolvimento de Sistema</vt:lpstr>
      <vt:lpstr>Técnico em Desenvolvimento de Sistema</vt:lpstr>
      <vt:lpstr>Técnico em Desenvolvimento de Sistema</vt:lpstr>
      <vt:lpstr>Técnico em Desenvolvimento de Sistema</vt:lpstr>
      <vt:lpstr>Técnico em Desenvolvimento de Sistema</vt:lpstr>
      <vt:lpstr>Técnico em Desenvolvimento de Sistema</vt:lpstr>
      <vt:lpstr>Técnico em Desenvolvimento de Sistema</vt:lpstr>
      <vt:lpstr>Técnico em Desenvolvimento de Sistema</vt:lpstr>
      <vt:lpstr>Técnico em Desenvolvimento de Sistema</vt:lpstr>
      <vt:lpstr>Técnico em Desenvolvimento de Sistema</vt:lpstr>
      <vt:lpstr>Técnico em Desenvolvimento de Sistema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Técnico em Desenvolvimento de Sistema</dc:title>
  <dc:creator>Wander Luiz</dc:creator>
  <cp:lastModifiedBy>Wander Luiz</cp:lastModifiedBy>
  <cp:revision>16</cp:revision>
  <dcterms:created xsi:type="dcterms:W3CDTF">2024-04-17T02:42:18Z</dcterms:created>
  <dcterms:modified xsi:type="dcterms:W3CDTF">2025-04-01T19:11:20Z</dcterms:modified>
</cp:coreProperties>
</file>