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2" r:id="rId25"/>
    <p:sldId id="284" r:id="rId26"/>
    <p:sldId id="285" r:id="rId27"/>
    <p:sldId id="286" r:id="rId28"/>
    <p:sldId id="287" r:id="rId29"/>
    <p:sldId id="288" r:id="rId30"/>
    <p:sldId id="289" r:id="rId31"/>
    <p:sldId id="291" r:id="rId32"/>
    <p:sldId id="293" r:id="rId33"/>
    <p:sldId id="334" r:id="rId34"/>
    <p:sldId id="294" r:id="rId35"/>
    <p:sldId id="335" r:id="rId36"/>
    <p:sldId id="336" r:id="rId37"/>
    <p:sldId id="337" r:id="rId38"/>
    <p:sldId id="338" r:id="rId39"/>
    <p:sldId id="339" r:id="rId40"/>
    <p:sldId id="340" r:id="rId41"/>
    <p:sldId id="341" r:id="rId42"/>
    <p:sldId id="342" r:id="rId43"/>
    <p:sldId id="343" r:id="rId44"/>
    <p:sldId id="344" r:id="rId45"/>
    <p:sldId id="345" r:id="rId46"/>
    <p:sldId id="346" r:id="rId47"/>
    <p:sldId id="347" r:id="rId48"/>
    <p:sldId id="348" r:id="rId49"/>
    <p:sldId id="349" r:id="rId50"/>
    <p:sldId id="350" r:id="rId5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7DFE26-7BC1-4DC9-9CAB-BCCF7973827F}" type="datetimeFigureOut">
              <a:rPr lang="pt-BR" smtClean="0"/>
              <a:t>24/09/2024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711C10-C435-4460-AD8A-FE118874C79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8251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711C10-C435-4460-AD8A-FE118874C791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19383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25D0DF-12D7-CD76-5C24-964A2329A2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18E51E-6DC7-AB91-D57A-931F68E5C6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E687C26-3AEA-0B24-71F3-99E2ACF5D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48841-53AE-4AB0-B9FA-87C54DDF5331}" type="datetime1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655FB1-F312-D873-1702-8884E5DE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61CFC0-A250-F74E-FCC4-6B10C190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6962-07F0-4799-A548-A703F0E94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84012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7E6D58-0D51-A915-041F-269586C92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1649656-44DA-85EB-7348-C5A2DCD513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B11712D-4D6B-83C3-3665-758866661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498D1-F373-494E-A2E6-24C664D58FB5}" type="datetime1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28CF7D-7417-BCA5-F7E6-F8AA91FBC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D2E67E-E79B-9AA6-A9F1-73FFDE051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6962-07F0-4799-A548-A703F0E94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569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7386E08-4AAB-BD10-4E7F-BB312F61B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6D4AED5-D710-89C1-181F-F19D5A3C73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BE2F61-0B42-1C0F-7293-4917555FA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C1868-6707-4B6B-942D-7A5A5B8F6F84}" type="datetime1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CF62F92-B2D5-2BFE-B5D8-DE41D030B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B4B29E-9118-93C9-7282-A81075768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6962-07F0-4799-A548-A703F0E94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9934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BF7E20-FE79-99BC-FCD2-882E365A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41CB3B-80A6-DEFB-9C1F-FF2A0E92E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06FDE0E-4B39-B562-9EA5-2FFF5EFDA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FBB1-D867-4932-A3AE-2AEFA1072106}" type="datetime1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52E9D8-4914-5DFC-3783-922E51BCE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F38493-7F07-56F5-339C-82231DDB3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6962-07F0-4799-A548-A703F0E94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9698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251B02-2C27-7B71-90F1-43B106684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AF8AC25-1F29-1D8C-5667-0418A33542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D2462B-AE6A-8001-AC3C-DD8FFBB6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2F046-3C58-464B-8A39-5FCBEF3EC484}" type="datetime1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EB05657-BBC1-F217-5926-11826275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D37ED93-3057-E712-1C3C-50AE10E85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6962-07F0-4799-A548-A703F0E94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621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EA27C-7A96-D6CC-B118-594E61E12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638E757-213A-D4FC-CF26-2A1E3D2556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6741A8A-C3E9-34AE-909A-80E414A50F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8901DEA-B6B7-8AC9-C616-876653C9D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EA859-A683-4461-BE69-B4F5194568E4}" type="datetime1">
              <a:rPr lang="pt-BR" smtClean="0"/>
              <a:t>24/09/2024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A277148-D7C1-DB80-E8B5-4DAC204C5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2720888-965D-7B92-1AA1-6B055F316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6962-07F0-4799-A548-A703F0E94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87136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159D76-1306-6431-854C-0E032F54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B6D863-A185-268D-AD33-0D6CB1BF71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6B634F0-A686-9A19-93D4-A6CFB01CB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8F782AC9-860F-E7FD-886C-11E4FBE834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11ECF70-03F0-6058-423E-181295AE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CC1C05CC-F530-A9E8-453E-48B371790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856B56-CFDD-41C6-AF02-BBC0CF00028E}" type="datetime1">
              <a:rPr lang="pt-BR" smtClean="0"/>
              <a:t>24/09/2024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720B23-9E2C-A211-4C7A-BF01B98B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6B6F2DB-594F-5F42-7AA0-0DB61E43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6962-07F0-4799-A548-A703F0E94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84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7CDF67-E517-B1A9-F84E-E347C4210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208D50E-469B-B666-4A40-EBDF941EF4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796980-1779-47DF-AD9C-2D7A0B46512C}" type="datetime1">
              <a:rPr lang="pt-BR" smtClean="0"/>
              <a:t>24/09/2024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F0187BD-6683-437F-B24C-E58BCBEBF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54247144-9809-746B-B1DC-576A2343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6962-07F0-4799-A548-A703F0E94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104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F04B11F0-7D71-AF52-6B05-73C3D6FA5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051992-36BC-4B35-A125-C21ADF0FDEB6}" type="datetime1">
              <a:rPr lang="pt-BR" smtClean="0"/>
              <a:t>24/09/2024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23FC0DD-A0EC-CAC8-9B1C-44D68EB91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5C553C3-300E-DD70-8D11-E1F301CF1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6962-07F0-4799-A548-A703F0E94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6920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8F2EDF-4255-1F3E-17E9-20D0A4C25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87A7BC-3352-E35A-AFE5-5C30051BB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36C3BCF-FB0B-CDF3-FEE6-9CFB14880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0EAA04-CF65-503C-08AC-3F6DF6DA7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C651E-025D-4F75-9D8B-312D4321786A}" type="datetime1">
              <a:rPr lang="pt-BR" smtClean="0"/>
              <a:t>24/09/2024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4E0194-7746-F9D4-3CC5-92BEE8A67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60F17DB-64AB-07D4-5348-0C340661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6962-07F0-4799-A548-A703F0E94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69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FD2B59-8A8D-70DB-A47F-CA3F0B5B46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4C373FF4-02C7-3F92-2342-B8A19DF3C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488C481-5440-8EF4-4930-7D5404D3C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EBE2A6-BC7D-24A7-BC22-80FCFA73D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C65A0-59E3-488B-BD47-D0B77D3DBC45}" type="datetime1">
              <a:rPr lang="pt-BR" smtClean="0"/>
              <a:t>24/09/2024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5B2EC72-58BA-66C7-B7BC-EEF2C820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F0B5B79-944F-7C96-2A3E-9E78DF11C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F6962-07F0-4799-A548-A703F0E94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257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9E88E2B-41D2-06F2-9D1B-4DE82174B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513E6AB-0F1A-F6A2-F1AC-D46CD80DD0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8C4FDA-0042-A23F-673C-4198B5D2C1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82C50-E41E-4AA0-88D6-286248D204DA}" type="datetime1">
              <a:rPr lang="pt-BR" smtClean="0"/>
              <a:t>24/09/2024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899541-FE3C-9A70-42BE-698B1D59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Prof. Wander Luiz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E2D7BC4-33EB-5C3E-F579-DEA036A812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F6962-07F0-4799-A548-A703F0E94F2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365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emf"/><Relationship Id="rId4" Type="http://schemas.openxmlformats.org/officeDocument/2006/relationships/image" Target="../media/image17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emf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8A99FE-221D-DA7B-56B3-BDF5216E7E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pt-BR" dirty="0"/>
              <a:t>UC I – Analisar Requisitos e Funcionalidade da Aplicação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2787835-D690-7CC5-66B8-044CDA48C1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7825"/>
            <a:ext cx="9144000" cy="488500"/>
          </a:xfrm>
        </p:spPr>
        <p:txBody>
          <a:bodyPr/>
          <a:lstStyle/>
          <a:p>
            <a:r>
              <a:rPr lang="pt-BR" dirty="0"/>
              <a:t>Técnico em Desenvolvimento de Sistemas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62F3C36-DAC0-F0B8-EC7A-D1CF0204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30939247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4902"/>
            <a:ext cx="10515600" cy="495413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Tarefas: variam de acordo com o tamanho e complexidade do projeto</a:t>
            </a:r>
          </a:p>
          <a:p>
            <a:pPr algn="just"/>
            <a:r>
              <a:rPr lang="pt-BR" dirty="0"/>
              <a:t>Por exemplo para um projeto simples a atividade de comunicação teria as tarefas:</a:t>
            </a:r>
          </a:p>
          <a:p>
            <a:pPr algn="just"/>
            <a:r>
              <a:rPr lang="pt-BR" dirty="0"/>
              <a:t>1. Fazer uma lista dos envolvidos</a:t>
            </a:r>
          </a:p>
          <a:p>
            <a:pPr algn="just"/>
            <a:r>
              <a:rPr lang="pt-BR" dirty="0"/>
              <a:t>2. Fazer uma reunião informal com todos</a:t>
            </a:r>
          </a:p>
          <a:p>
            <a:pPr algn="just"/>
            <a:r>
              <a:rPr lang="pt-BR" dirty="0"/>
              <a:t>3. Solicitar a cada envolvido uma lista das características e funções necessárias</a:t>
            </a:r>
          </a:p>
          <a:p>
            <a:pPr algn="just"/>
            <a:r>
              <a:rPr lang="pt-BR" dirty="0"/>
              <a:t>4. Organizar os requisitos por grau de prioridade</a:t>
            </a:r>
          </a:p>
          <a:p>
            <a:pPr algn="just"/>
            <a:r>
              <a:rPr lang="pt-BR" dirty="0"/>
              <a:t>5. Destacar pontos de incerteza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771B53-B458-9798-0FA6-563C4DD8E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2826726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6664"/>
            <a:ext cx="10515600" cy="502237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Já para um projeto complexo a atividade de comunicação teria as tarefas:</a:t>
            </a:r>
          </a:p>
          <a:p>
            <a:pPr algn="just"/>
            <a:r>
              <a:rPr lang="pt-BR" dirty="0"/>
              <a:t>1. Fazer uma lista dos envolvidos</a:t>
            </a:r>
          </a:p>
          <a:p>
            <a:pPr algn="just"/>
            <a:r>
              <a:rPr lang="pt-BR" dirty="0"/>
              <a:t>2. Entrevistar separadamente cada um dos envolvidos para levantar requisitos</a:t>
            </a:r>
          </a:p>
          <a:p>
            <a:pPr algn="just"/>
            <a:r>
              <a:rPr lang="pt-BR" dirty="0"/>
              <a:t>3. Fazer uma lista preliminar dos requisitos</a:t>
            </a:r>
          </a:p>
          <a:p>
            <a:pPr algn="just"/>
            <a:r>
              <a:rPr lang="pt-BR" dirty="0"/>
              <a:t>4. Agendar uma série de reuniões para especificação das aplicações</a:t>
            </a:r>
          </a:p>
          <a:p>
            <a:pPr algn="just"/>
            <a:r>
              <a:rPr lang="pt-BR" dirty="0"/>
              <a:t>5. Realizar as reuniões</a:t>
            </a:r>
          </a:p>
          <a:p>
            <a:pPr algn="just"/>
            <a:r>
              <a:rPr lang="pt-BR" dirty="0"/>
              <a:t>6. Incluir cenários informais de usuário nelas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17A804B-5FD3-C71D-558F-E5DD4AC4D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395939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5847"/>
            <a:ext cx="10515600" cy="4913192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7. Refinar os cenários de usuários com base no</a:t>
            </a:r>
          </a:p>
          <a:p>
            <a:pPr algn="just"/>
            <a:r>
              <a:rPr lang="pt-BR" dirty="0"/>
              <a:t>feedback dos envolvidos</a:t>
            </a:r>
          </a:p>
          <a:p>
            <a:pPr algn="just"/>
            <a:r>
              <a:rPr lang="pt-BR" dirty="0"/>
              <a:t>8. Fazer uma lista revisada dos requisitos dos</a:t>
            </a:r>
          </a:p>
          <a:p>
            <a:pPr algn="just"/>
            <a:r>
              <a:rPr lang="pt-BR" dirty="0"/>
              <a:t>envolvidos</a:t>
            </a:r>
          </a:p>
          <a:p>
            <a:pPr algn="just"/>
            <a:r>
              <a:rPr lang="pt-BR" dirty="0"/>
              <a:t>9. Estabelecer graus de prioridade para os</a:t>
            </a:r>
          </a:p>
          <a:p>
            <a:pPr algn="just"/>
            <a:r>
              <a:rPr lang="pt-BR" dirty="0"/>
              <a:t>requisitos</a:t>
            </a:r>
          </a:p>
          <a:p>
            <a:pPr algn="just"/>
            <a:r>
              <a:rPr lang="pt-BR" dirty="0"/>
              <a:t>10.Agrupar requisitos de modo que possam ser</a:t>
            </a:r>
          </a:p>
          <a:p>
            <a:pPr algn="just"/>
            <a:r>
              <a:rPr lang="pt-BR" dirty="0"/>
              <a:t>entregues em incrementos</a:t>
            </a:r>
          </a:p>
          <a:p>
            <a:pPr algn="just"/>
            <a:r>
              <a:rPr lang="pt-BR" dirty="0"/>
              <a:t>11.Fazer um levantamento das limitações e</a:t>
            </a:r>
          </a:p>
          <a:p>
            <a:pPr algn="just"/>
            <a:r>
              <a:rPr lang="pt-BR" dirty="0"/>
              <a:t>restrições do sistema</a:t>
            </a:r>
          </a:p>
          <a:p>
            <a:pPr algn="just"/>
            <a:r>
              <a:rPr lang="pt-BR" dirty="0"/>
              <a:t>12.Discutir os métodos de validação do sistema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0E60B6-3902-7918-2382-D16F843DE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36780568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891"/>
            <a:ext cx="10515600" cy="5186148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Padrões de Processo: um padrão descreve um problema de processo encontrado durante o trabalho de engenharia de software, identificando o ambiente onde foi encontrado e sugerindo uma o mais soluções</a:t>
            </a:r>
          </a:p>
          <a:p>
            <a:pPr algn="just"/>
            <a:r>
              <a:rPr lang="pt-BR" dirty="0"/>
              <a:t>Há 3 tipos:</a:t>
            </a:r>
          </a:p>
          <a:p>
            <a:pPr algn="just"/>
            <a:r>
              <a:rPr lang="pt-BR" dirty="0"/>
              <a:t>– Padrão de Estágio (ex. Estabelecimento de Comunicação)</a:t>
            </a:r>
          </a:p>
          <a:p>
            <a:pPr algn="just"/>
            <a:r>
              <a:rPr lang="pt-BR" dirty="0"/>
              <a:t>– Padrão de Tarefa (ex. Levantamento de Requisitos)</a:t>
            </a:r>
          </a:p>
          <a:p>
            <a:pPr algn="just"/>
            <a:r>
              <a:rPr lang="pt-BR" dirty="0"/>
              <a:t>– Padrão de Fase (ex. Prototipação)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F7F4381-BECE-F7CE-2087-4898CCA52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21888031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19"/>
            <a:ext cx="10515600" cy="506332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Nome do Padrão: Requisitos Imprecisos</a:t>
            </a:r>
          </a:p>
          <a:p>
            <a:pPr algn="just"/>
            <a:r>
              <a:rPr lang="pt-BR" dirty="0"/>
              <a:t>Intuito: Construir um protótipo passível de ser avaliado iterativamente pelos envolvidos em um esforço para identificar ou confirmar requisitos de software.</a:t>
            </a:r>
          </a:p>
          <a:p>
            <a:pPr algn="just"/>
            <a:r>
              <a:rPr lang="pt-BR" dirty="0"/>
              <a:t>Tipo: Padrão de Fase</a:t>
            </a:r>
          </a:p>
          <a:p>
            <a:pPr algn="just"/>
            <a:r>
              <a:rPr lang="pt-BR" dirty="0"/>
              <a:t>Contexto Inicial: As seguintes condições devem ser atendidas antes de iniciar esse padrão</a:t>
            </a:r>
          </a:p>
          <a:p>
            <a:pPr algn="just"/>
            <a:r>
              <a:rPr lang="pt-BR" dirty="0"/>
              <a:t>(1) Envolvidos identificados</a:t>
            </a:r>
          </a:p>
          <a:p>
            <a:pPr algn="just"/>
            <a:r>
              <a:rPr lang="pt-BR" dirty="0"/>
              <a:t>(2) Forma de comunicação entre envolvidos e equipe de software já deve estar determinada</a:t>
            </a:r>
          </a:p>
          <a:p>
            <a:pPr algn="just"/>
            <a:r>
              <a:rPr lang="pt-BR" dirty="0"/>
              <a:t>(3) Principal problema de software a ser resolvido já identificado</a:t>
            </a:r>
          </a:p>
          <a:p>
            <a:pPr algn="just"/>
            <a:r>
              <a:rPr lang="pt-BR" dirty="0"/>
              <a:t>(4) Compreensão inicial do escopo do projeto, dos requisitos de negócio básicos e das restrições do projeto já atingida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D51AA2A-F632-34F9-0196-C15834569D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20984749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890"/>
            <a:ext cx="10515600" cy="5186149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pt-BR" dirty="0"/>
              <a:t>Problema: Os requisitos são vagos ou inexistentes, ainda assim há o reconhecimento claro de que existe um problema a ser solucionado e ele deve ser identificado utilizando-se uma solução de software. Os envolvidos não sabem o que querem, ou seja, eles não conseguem descrever os requisitos de software em detalhe.</a:t>
            </a:r>
          </a:p>
          <a:p>
            <a:pPr algn="just"/>
            <a:r>
              <a:rPr lang="pt-BR" dirty="0"/>
              <a:t>Solução: Uma descrição do processo de prototipação poderia ser apresentada nesta etapa</a:t>
            </a:r>
          </a:p>
          <a:p>
            <a:pPr algn="just"/>
            <a:r>
              <a:rPr lang="pt-BR" dirty="0"/>
              <a:t>Contexto Resultante: Um protótipo de software que identifique os requisitos básicos é aprovado</a:t>
            </a:r>
          </a:p>
          <a:p>
            <a:pPr algn="just"/>
            <a:r>
              <a:rPr lang="pt-BR" dirty="0"/>
              <a:t>Padrões Relacionados: Comunicação Com O Cliente, Projeto Iterativo, Desenvolvimento Iterativo, Avaliação Do Cliente, Extração De Requisitos</a:t>
            </a:r>
          </a:p>
          <a:p>
            <a:pPr algn="just"/>
            <a:r>
              <a:rPr lang="pt-BR" dirty="0"/>
              <a:t>Usos Conhecidos e Exemplos: A prototipação é recomendada quando os requisitos são incertos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258AE79-1F5F-A7CA-4E17-16A681D76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6616979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Modelos de Processo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São modelos de processo que fornecem um guia específico para o trabalho de engenharia de software</a:t>
            </a:r>
          </a:p>
          <a:p>
            <a:pPr algn="just"/>
            <a:r>
              <a:rPr lang="pt-BR" dirty="0"/>
              <a:t>Definem o fluxo de todas as atividades, ações e tarefas, grau de iteração, artefatos e a organização do trabalho a ser feito</a:t>
            </a:r>
          </a:p>
          <a:p>
            <a:pPr algn="just"/>
            <a:r>
              <a:rPr lang="pt-BR" dirty="0"/>
              <a:t>É realizado pelos engenheiros de software e seus gerentes adaptam um modelo de processo às suas necessidades.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592D6A73-657C-B338-5127-BB62EAED4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21635797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2890"/>
            <a:ext cx="10515600" cy="5186149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solicitantes participam da definição, construção e teste do software</a:t>
            </a:r>
          </a:p>
          <a:p>
            <a:pPr algn="just"/>
            <a:r>
              <a:rPr lang="pt-BR" dirty="0"/>
              <a:t>Propiciam estabilidade, controle e organização para uma atividade que pode, sem controle, tornar-se caótica.</a:t>
            </a:r>
          </a:p>
          <a:p>
            <a:pPr algn="just"/>
            <a:r>
              <a:rPr lang="pt-BR" dirty="0"/>
              <a:t>O artefato produzido é uma descrição personalizada das atividades e tarefas definidas pelo processo</a:t>
            </a:r>
          </a:p>
          <a:p>
            <a:pPr algn="just"/>
            <a:r>
              <a:rPr lang="pt-BR" dirty="0"/>
              <a:t>Qualidade e cumprimento de prazos permitem a avaliação de sua eficácia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D12F6CE4-48B7-460B-1894-F828CC914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4074765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Exemplo de modelos</a:t>
            </a:r>
          </a:p>
          <a:p>
            <a:pPr algn="just"/>
            <a:r>
              <a:rPr lang="pt-BR" dirty="0"/>
              <a:t>Cascata;</a:t>
            </a:r>
          </a:p>
          <a:p>
            <a:pPr algn="just"/>
            <a:r>
              <a:rPr lang="pt-BR" dirty="0"/>
              <a:t>V;</a:t>
            </a:r>
          </a:p>
          <a:p>
            <a:pPr algn="just"/>
            <a:r>
              <a:rPr lang="pt-BR" dirty="0"/>
              <a:t>Incremental;</a:t>
            </a:r>
          </a:p>
          <a:p>
            <a:pPr algn="just"/>
            <a:r>
              <a:rPr lang="pt-BR" dirty="0"/>
              <a:t>Espiral;</a:t>
            </a:r>
          </a:p>
          <a:p>
            <a:pPr algn="just"/>
            <a:r>
              <a:rPr lang="pt-BR" dirty="0"/>
              <a:t>Concorrentes;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BA75AAB-644C-876F-D0CC-4BCA5C5D1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4074725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Processo Unificado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É um processo de software:</a:t>
            </a:r>
          </a:p>
          <a:p>
            <a:pPr algn="just"/>
            <a:r>
              <a:rPr lang="pt-BR" dirty="0"/>
              <a:t>– dirigido a casos de uso</a:t>
            </a:r>
          </a:p>
          <a:p>
            <a:pPr algn="just"/>
            <a:r>
              <a:rPr lang="pt-BR" dirty="0"/>
              <a:t>– centrado na arquitetura</a:t>
            </a:r>
          </a:p>
          <a:p>
            <a:pPr algn="just"/>
            <a:r>
              <a:rPr lang="pt-BR" dirty="0"/>
              <a:t>– Iterativo</a:t>
            </a:r>
          </a:p>
          <a:p>
            <a:pPr algn="just"/>
            <a:r>
              <a:rPr lang="pt-BR" dirty="0"/>
              <a:t>– Incremental</a:t>
            </a:r>
          </a:p>
          <a:p>
            <a:pPr algn="just"/>
            <a:r>
              <a:rPr lang="pt-BR" dirty="0"/>
              <a:t>Criado por:</a:t>
            </a:r>
          </a:p>
          <a:p>
            <a:pPr algn="just"/>
            <a:r>
              <a:rPr lang="pt-BR" dirty="0"/>
              <a:t>– Ivar Jacobson</a:t>
            </a:r>
          </a:p>
          <a:p>
            <a:pPr algn="just"/>
            <a:r>
              <a:rPr lang="pt-BR" dirty="0"/>
              <a:t>– </a:t>
            </a:r>
            <a:r>
              <a:rPr lang="pt-BR" dirty="0" err="1"/>
              <a:t>Grady</a:t>
            </a:r>
            <a:r>
              <a:rPr lang="pt-BR" dirty="0"/>
              <a:t> </a:t>
            </a:r>
            <a:r>
              <a:rPr lang="pt-BR" dirty="0" err="1"/>
              <a:t>Booch</a:t>
            </a:r>
            <a:endParaRPr lang="pt-BR" dirty="0"/>
          </a:p>
          <a:p>
            <a:pPr algn="just"/>
            <a:r>
              <a:rPr lang="pt-BR" dirty="0"/>
              <a:t>– James </a:t>
            </a:r>
            <a:r>
              <a:rPr lang="pt-BR" dirty="0" err="1"/>
              <a:t>Rumbaugh</a:t>
            </a:r>
            <a:endParaRPr lang="pt-BR" dirty="0"/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A653F273-8D51-4E45-8B1C-8372C7DD4B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9517" y="2872450"/>
            <a:ext cx="3788879" cy="2863187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5460956-D318-6555-992B-C0720E759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114040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O que é Software?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São programas executáveis em um computador de qualquer porte ou arquitetura, conteúdos, informações descritivas e armazenados em qualquer mídia eletrônica</a:t>
            </a:r>
          </a:p>
          <a:p>
            <a:pPr algn="just"/>
            <a:r>
              <a:rPr lang="pt-BR" dirty="0"/>
              <a:t>Outra definição: são instruções de computador que quando executadas fornecem características, funções e desempenhos desejados, possuem estruturas de dados que possibilita a manipulação de informações adequadamente, além de ter informações descritivas de como ele opera e é usado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28B7691-D6FB-7F72-B179-2C7449EA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7561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Processo Unificado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É uma tentativa de aproveitar as melhores características de cada processo, mas também ser ágil</a:t>
            </a:r>
          </a:p>
          <a:p>
            <a:pPr algn="just"/>
            <a:r>
              <a:rPr lang="pt-BR" dirty="0"/>
              <a:t>Reconhece a importância da comunicação com o cliente</a:t>
            </a:r>
          </a:p>
          <a:p>
            <a:pPr algn="just"/>
            <a:r>
              <a:rPr lang="pt-BR" dirty="0"/>
              <a:t>Dá importância à arquitetura de software</a:t>
            </a:r>
          </a:p>
          <a:p>
            <a:pPr algn="just"/>
            <a:r>
              <a:rPr lang="pt-BR" dirty="0"/>
              <a:t>Sugere o uso de fluxo de processo iterativo e incremental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A4C2E32A-D2AA-13CD-8599-C966CFB6E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4148958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São características ou funções que o sistema deve possuir</a:t>
            </a:r>
          </a:p>
          <a:p>
            <a:pPr algn="just"/>
            <a:r>
              <a:rPr lang="pt-BR" dirty="0"/>
              <a:t>Por exemplo o sistema deve ter uma tela de LOGIN, é um requisito funcional</a:t>
            </a:r>
          </a:p>
          <a:p>
            <a:pPr algn="just"/>
            <a:r>
              <a:rPr lang="pt-BR" dirty="0"/>
              <a:t>Outro exemplo: o sistema deve ser ‘seguro’, é um requisito não-funcional</a:t>
            </a:r>
          </a:p>
          <a:p>
            <a:pPr algn="just"/>
            <a:r>
              <a:rPr lang="pt-BR" dirty="0"/>
              <a:t>O profissional responsável pelos requisitos é o Engenheiro de Requisitos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2A7324D-AC29-8B76-3CEF-4BC11B0CC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22531613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Requisitos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Em resumo, o Engenheiro de Requisitos irá ‘entrevistar’ os stakeholders e levantar todos os requisitos do sistema</a:t>
            </a:r>
          </a:p>
          <a:p>
            <a:pPr algn="just"/>
            <a:r>
              <a:rPr lang="pt-BR" dirty="0"/>
              <a:t>Após o levantamento haverá uma série de tarefas para confirmar se os requisitos que estão sendo desenvolvidos estão de acordo com o que o cliente deseja</a:t>
            </a:r>
          </a:p>
          <a:p>
            <a:pPr algn="just"/>
            <a:r>
              <a:rPr lang="pt-BR" dirty="0"/>
              <a:t>Ajustes são feitos, novos requisitos surgem e o sistema a ser desenvolvido tende a chegar mais próximo do desejado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B0EB244-27D7-4EE9-EC80-3DAC949C8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4122470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Engenharia de Requisitos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dirty="0"/>
              <a:t>É dividida em 7 tarefas:</a:t>
            </a:r>
          </a:p>
          <a:p>
            <a:pPr algn="just"/>
            <a:r>
              <a:rPr lang="pt-BR" dirty="0"/>
              <a:t>– Concepção</a:t>
            </a:r>
          </a:p>
          <a:p>
            <a:pPr algn="just"/>
            <a:r>
              <a:rPr lang="pt-BR" dirty="0"/>
              <a:t>– Levantamento</a:t>
            </a:r>
          </a:p>
          <a:p>
            <a:pPr algn="just"/>
            <a:r>
              <a:rPr lang="pt-BR" dirty="0"/>
              <a:t>– Elaboração</a:t>
            </a:r>
          </a:p>
          <a:p>
            <a:pPr algn="just"/>
            <a:r>
              <a:rPr lang="pt-BR" dirty="0"/>
              <a:t>– Negociação</a:t>
            </a:r>
          </a:p>
          <a:p>
            <a:pPr algn="just"/>
            <a:r>
              <a:rPr lang="pt-BR" dirty="0"/>
              <a:t>– Especificação</a:t>
            </a:r>
          </a:p>
          <a:p>
            <a:pPr algn="just"/>
            <a:r>
              <a:rPr lang="pt-BR" dirty="0"/>
              <a:t>– Validação</a:t>
            </a:r>
          </a:p>
          <a:p>
            <a:pPr algn="just"/>
            <a:r>
              <a:rPr lang="pt-BR" dirty="0"/>
              <a:t>– Gestão de Requisitos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968BC3D-26B9-EA84-3580-6F7B0C134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819573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UML</a:t>
            </a:r>
            <a:br>
              <a:rPr lang="pt-BR" dirty="0"/>
            </a:b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É uma linguagem visual utilizada para modelar sistemas Orientados a Objetos através de</a:t>
            </a:r>
          </a:p>
          <a:p>
            <a:pPr algn="just"/>
            <a:r>
              <a:rPr lang="pt-BR" dirty="0"/>
              <a:t>– Visualização</a:t>
            </a:r>
          </a:p>
          <a:p>
            <a:pPr algn="just"/>
            <a:r>
              <a:rPr lang="pt-BR" dirty="0"/>
              <a:t>– Especificação</a:t>
            </a:r>
          </a:p>
          <a:p>
            <a:pPr algn="just"/>
            <a:r>
              <a:rPr lang="pt-BR" dirty="0"/>
              <a:t>– Construção</a:t>
            </a:r>
          </a:p>
          <a:p>
            <a:pPr algn="just"/>
            <a:r>
              <a:rPr lang="pt-BR" dirty="0"/>
              <a:t>– Documentação dos Artefatos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38218536-EF54-0463-7A4E-B355D2EB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3552654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UML</a:t>
            </a:r>
            <a:br>
              <a:rPr lang="pt-BR" dirty="0"/>
            </a:b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dirty="0"/>
              <a:t>A UML visa auxiliar nas tarefas</a:t>
            </a:r>
          </a:p>
          <a:p>
            <a:pPr algn="just"/>
            <a:r>
              <a:rPr lang="pt-BR" dirty="0"/>
              <a:t>relacionadas a:</a:t>
            </a:r>
          </a:p>
          <a:p>
            <a:pPr algn="just"/>
            <a:r>
              <a:rPr lang="pt-BR" dirty="0"/>
              <a:t>– Requisitos</a:t>
            </a:r>
          </a:p>
          <a:p>
            <a:pPr algn="just"/>
            <a:r>
              <a:rPr lang="pt-BR" dirty="0"/>
              <a:t>– Comportamento</a:t>
            </a:r>
          </a:p>
          <a:p>
            <a:pPr algn="just"/>
            <a:r>
              <a:rPr lang="pt-BR" dirty="0"/>
              <a:t>– Estrutura Lógica</a:t>
            </a:r>
          </a:p>
          <a:p>
            <a:pPr algn="just"/>
            <a:r>
              <a:rPr lang="pt-BR" dirty="0"/>
              <a:t>– Dinâmica dos Processos</a:t>
            </a:r>
          </a:p>
          <a:p>
            <a:pPr algn="just"/>
            <a:r>
              <a:rPr lang="pt-BR" dirty="0"/>
              <a:t>– Necessidades de implantação</a:t>
            </a:r>
          </a:p>
          <a:p>
            <a:pPr algn="just"/>
            <a:r>
              <a:rPr lang="pt-BR" dirty="0"/>
              <a:t>É o padrão da indústria OO</a:t>
            </a:r>
          </a:p>
          <a:p>
            <a:pPr algn="just"/>
            <a:r>
              <a:rPr lang="pt-BR" dirty="0"/>
              <a:t>A UML é uma linguagem de modelagem, não é uma linguagem de programação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9D6ED116-780B-9E56-8948-A538BD89B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26258235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UML</a:t>
            </a:r>
            <a:br>
              <a:rPr lang="pt-BR" dirty="0"/>
            </a:br>
            <a:r>
              <a:rPr lang="pt-BR" dirty="0" err="1"/>
              <a:t>Unified</a:t>
            </a:r>
            <a:r>
              <a:rPr lang="pt-BR" dirty="0"/>
              <a:t> </a:t>
            </a:r>
            <a:r>
              <a:rPr lang="pt-BR" dirty="0" err="1"/>
              <a:t>Modeling</a:t>
            </a:r>
            <a:r>
              <a:rPr lang="pt-BR" dirty="0"/>
              <a:t> </a:t>
            </a:r>
            <a:r>
              <a:rPr lang="pt-BR" dirty="0" err="1"/>
              <a:t>Language</a:t>
            </a:r>
            <a:endParaRPr lang="pt-BR" dirty="0"/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pt-BR" dirty="0"/>
              <a:t>Os diagramas da UML são:</a:t>
            </a:r>
          </a:p>
          <a:p>
            <a:pPr algn="just"/>
            <a:r>
              <a:rPr lang="pt-BR" dirty="0"/>
              <a:t>1. Diagrama de Casos de Uso</a:t>
            </a:r>
          </a:p>
          <a:p>
            <a:pPr algn="just"/>
            <a:r>
              <a:rPr lang="pt-BR" dirty="0"/>
              <a:t>2. Diagrama de Classes</a:t>
            </a:r>
          </a:p>
          <a:p>
            <a:pPr algn="just"/>
            <a:r>
              <a:rPr lang="pt-BR" dirty="0"/>
              <a:t>3. Diagrama de Objetos</a:t>
            </a:r>
          </a:p>
          <a:p>
            <a:pPr algn="just"/>
            <a:r>
              <a:rPr lang="pt-BR" dirty="0"/>
              <a:t>4. Diagrama de Colaboração</a:t>
            </a:r>
          </a:p>
          <a:p>
            <a:pPr algn="just"/>
            <a:r>
              <a:rPr lang="pt-BR" dirty="0"/>
              <a:t>5. Diagrama de </a:t>
            </a:r>
            <a:r>
              <a:rPr lang="pt-BR" dirty="0" err="1"/>
              <a:t>Seqüência</a:t>
            </a:r>
            <a:endParaRPr lang="pt-BR" dirty="0"/>
          </a:p>
          <a:p>
            <a:pPr algn="just"/>
            <a:r>
              <a:rPr lang="pt-BR" dirty="0"/>
              <a:t>6. Diagrama de Atividades</a:t>
            </a:r>
          </a:p>
          <a:p>
            <a:pPr algn="just"/>
            <a:r>
              <a:rPr lang="pt-BR" dirty="0"/>
              <a:t>7. Diagrama de Estados</a:t>
            </a:r>
          </a:p>
          <a:p>
            <a:pPr algn="just"/>
            <a:r>
              <a:rPr lang="pt-BR" dirty="0"/>
              <a:t>8. Diagrama de Componentes</a:t>
            </a:r>
          </a:p>
          <a:p>
            <a:pPr algn="just"/>
            <a:r>
              <a:rPr lang="pt-BR" dirty="0"/>
              <a:t>9. Diagrama de Depuração (Implantação)</a:t>
            </a:r>
          </a:p>
          <a:p>
            <a:pPr algn="just"/>
            <a:r>
              <a:rPr lang="pt-BR" dirty="0"/>
              <a:t>10. Diagrama de Pacotes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BDCA406-2FFE-DB60-BC90-E2713BB6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4948826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Diagrama de Casos de Uso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É o diagrama mais geral e informal da UML</a:t>
            </a:r>
          </a:p>
          <a:p>
            <a:pPr algn="just"/>
            <a:r>
              <a:rPr lang="pt-BR" dirty="0"/>
              <a:t>Objetiva identificar os atores e as funcionalidades do sistema</a:t>
            </a:r>
          </a:p>
          <a:p>
            <a:pPr algn="just"/>
            <a:r>
              <a:rPr lang="pt-BR" dirty="0"/>
              <a:t>Pode ser apresentado aos usuários para que tenham uma visão geral de como o sistema funcionará</a:t>
            </a:r>
          </a:p>
          <a:p>
            <a:pPr algn="just"/>
            <a:r>
              <a:rPr lang="pt-BR" dirty="0"/>
              <a:t>É consultado durante todo o processo de desenvolvimento de um sistema</a:t>
            </a:r>
          </a:p>
          <a:p>
            <a:pPr algn="just"/>
            <a:r>
              <a:rPr lang="pt-BR" dirty="0"/>
              <a:t>É usado como base para outros diagramas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D82F127A-76FA-A15C-75AA-1279A6341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251699672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FA04B801-A8A4-19DF-4503-8663EC9C8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75948" y="1124098"/>
            <a:ext cx="5840104" cy="5582861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4A339ED3-C0CB-43A0-3603-8EF1B381B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3525685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Atores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Conteúdo 10">
            <a:extLst>
              <a:ext uri="{FF2B5EF4-FFF2-40B4-BE49-F238E27FC236}">
                <a16:creationId xmlns:a16="http://schemas.microsoft.com/office/drawing/2014/main" id="{41A99A64-D636-FF0F-1B8E-2183A420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Os Atores representam os papéis desempenhados pelos diversos usuários</a:t>
            </a:r>
          </a:p>
          <a:p>
            <a:pPr algn="just"/>
            <a:r>
              <a:rPr lang="pt-BR" dirty="0"/>
              <a:t>Um hardware ou software pode ser um Ator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BEA1028-2EC1-BB5D-AD03-CA24FD69E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7440" y="3429000"/>
            <a:ext cx="2612571" cy="2849336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CC493A15-0D90-75A3-DC64-ED7708B57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42638539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Tipos de Software?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/>
          <a:lstStyle/>
          <a:p>
            <a:pPr algn="just"/>
            <a:r>
              <a:rPr lang="pt-BR" dirty="0"/>
              <a:t>Software de Sistema</a:t>
            </a:r>
          </a:p>
          <a:p>
            <a:pPr algn="just"/>
            <a:r>
              <a:rPr lang="pt-BR" dirty="0"/>
              <a:t>Software de Aplicação</a:t>
            </a:r>
          </a:p>
          <a:p>
            <a:pPr algn="just"/>
            <a:r>
              <a:rPr lang="pt-BR" dirty="0"/>
              <a:t>Software de Engenharia</a:t>
            </a:r>
          </a:p>
          <a:p>
            <a:pPr algn="just"/>
            <a:r>
              <a:rPr lang="pt-BR" dirty="0"/>
              <a:t>Software Embarcado</a:t>
            </a:r>
          </a:p>
          <a:p>
            <a:pPr algn="just"/>
            <a:r>
              <a:rPr lang="pt-BR" dirty="0"/>
              <a:t>Software para Linha de Produtos</a:t>
            </a:r>
          </a:p>
          <a:p>
            <a:pPr algn="just"/>
            <a:r>
              <a:rPr lang="pt-BR" dirty="0"/>
              <a:t>Aplicações Web</a:t>
            </a:r>
          </a:p>
          <a:p>
            <a:pPr algn="just"/>
            <a:r>
              <a:rPr lang="pt-BR" dirty="0"/>
              <a:t>Software de Inteligência Artificial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F697C313-E7E4-BC16-267D-8B112C5BCB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36290010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Casos de Uso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Conteúdo 10">
            <a:extLst>
              <a:ext uri="{FF2B5EF4-FFF2-40B4-BE49-F238E27FC236}">
                <a16:creationId xmlns:a16="http://schemas.microsoft.com/office/drawing/2014/main" id="{41A99A64-D636-FF0F-1B8E-2183A420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Referem-se a serviços, funcionalidades</a:t>
            </a:r>
          </a:p>
          <a:p>
            <a:pPr algn="just"/>
            <a:r>
              <a:rPr lang="pt-BR" dirty="0"/>
              <a:t>São os requisitos funcionais</a:t>
            </a:r>
          </a:p>
          <a:p>
            <a:pPr algn="just"/>
            <a:r>
              <a:rPr lang="pt-BR" dirty="0"/>
              <a:t>Um Caso de Uso pode ser primário ou secundário</a:t>
            </a:r>
          </a:p>
          <a:p>
            <a:pPr algn="just"/>
            <a:r>
              <a:rPr lang="pt-BR" dirty="0"/>
              <a:t>Um Cadastro de Usuário pode ser primário enquanto a Manutenção do Cadastro pode ser um Caso de Uso secundário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62E7DF16-C3ED-1B20-3AA4-27336576D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409" y="4946053"/>
            <a:ext cx="2923333" cy="1498207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0E62A086-1E52-BDDA-52CE-BAB1C367C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42682566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Documentação de Casos de Uso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Conteúdo 10">
            <a:extLst>
              <a:ext uri="{FF2B5EF4-FFF2-40B4-BE49-F238E27FC236}">
                <a16:creationId xmlns:a16="http://schemas.microsoft.com/office/drawing/2014/main" id="{41A99A64-D636-FF0F-1B8E-2183A420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Descreve, através de uma linguagem simples, informações gerais sobre os Casos de Uso</a:t>
            </a:r>
          </a:p>
          <a:p>
            <a:pPr algn="just"/>
            <a:r>
              <a:rPr lang="pt-BR" dirty="0"/>
              <a:t>Não existe um formato fixo para essa documentação</a:t>
            </a:r>
          </a:p>
          <a:p>
            <a:pPr algn="just"/>
            <a:r>
              <a:rPr lang="pt-BR" dirty="0"/>
              <a:t>Podem ser utilizados pseudocódigos</a:t>
            </a:r>
          </a:p>
          <a:p>
            <a:pPr algn="just"/>
            <a:r>
              <a:rPr lang="pt-BR" dirty="0"/>
              <a:t>Os Casos de Uso podem ser documentados através de outros diagramas</a:t>
            </a:r>
          </a:p>
          <a:p>
            <a:pPr algn="just"/>
            <a:r>
              <a:rPr lang="pt-BR" dirty="0"/>
              <a:t>Vejamos um formulário de documentação: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00E81-EBF7-F06D-5ABD-91B39F240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36225775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Documentação de Casos de Uso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47BCFCEA-D789-594C-92C4-A5E734E19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984" y="2210750"/>
            <a:ext cx="6787808" cy="4317689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121C1E85-1BD0-C0FB-2917-68F11CA6F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179223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Documentação de Casos de Uso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E38900C9-5A1C-6419-0E3F-4FB818D9F8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2689" y="2707401"/>
            <a:ext cx="7566620" cy="3324388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C02BB8-78CF-EE15-EFA6-C540BCFD6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21999377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Documentação de Casos de Uso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Conteúdo 10">
            <a:extLst>
              <a:ext uri="{FF2B5EF4-FFF2-40B4-BE49-F238E27FC236}">
                <a16:creationId xmlns:a16="http://schemas.microsoft.com/office/drawing/2014/main" id="{41A99A64-D636-FF0F-1B8E-2183A420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Caso de Uso Geral está em branco pois este Caso de Uso (Abrir Conta) não é especialização de um geral</a:t>
            </a:r>
          </a:p>
          <a:p>
            <a:pPr algn="just"/>
            <a:r>
              <a:rPr lang="pt-BR" dirty="0"/>
              <a:t>Ator Principal é quem mais interage com o Caso de Uso: nesse caso é o Cliente pois é o maior interessado!</a:t>
            </a:r>
          </a:p>
          <a:p>
            <a:pPr algn="just"/>
            <a:r>
              <a:rPr lang="pt-BR" dirty="0"/>
              <a:t>Funcionário é um Ator Secundário pois só opera o sistema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3BB43971-0907-58DD-5329-B5E60E6A0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27633522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Documentação de Casos de Uso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Conteúdo 10">
            <a:extLst>
              <a:ext uri="{FF2B5EF4-FFF2-40B4-BE49-F238E27FC236}">
                <a16:creationId xmlns:a16="http://schemas.microsoft.com/office/drawing/2014/main" id="{41A99A64-D636-FF0F-1B8E-2183A420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Fluxo Principal é o caminho que o Caso de Uso seguirá caso tudo saia como planejado</a:t>
            </a:r>
          </a:p>
          <a:p>
            <a:pPr algn="just"/>
            <a:r>
              <a:rPr lang="pt-BR" dirty="0"/>
              <a:t>Fluxo Alternativo é o caminho caso algo saia errado</a:t>
            </a:r>
          </a:p>
          <a:p>
            <a:pPr algn="just"/>
            <a:r>
              <a:rPr lang="pt-BR" dirty="0"/>
              <a:t>Restrições são as condições necessárias para a execução do Caso de Uso</a:t>
            </a:r>
          </a:p>
          <a:p>
            <a:pPr algn="just"/>
            <a:r>
              <a:rPr lang="pt-BR" dirty="0"/>
              <a:t>Validação é o processo de verificar se todas as restrições foram atendidas para um determinado Caso de Uso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F4A116-C8E0-6731-605B-A45EDE30E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21411926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Associações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Conteúdo 10">
            <a:extLst>
              <a:ext uri="{FF2B5EF4-FFF2-40B4-BE49-F238E27FC236}">
                <a16:creationId xmlns:a16="http://schemas.microsoft.com/office/drawing/2014/main" id="{41A99A64-D636-FF0F-1B8E-2183A420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São as interações entre os Atores e os Casos de Uso</a:t>
            </a:r>
          </a:p>
          <a:p>
            <a:pPr algn="just"/>
            <a:r>
              <a:rPr lang="pt-BR" dirty="0"/>
              <a:t> Também representam relacionamentos entre os Casos de Uso</a:t>
            </a:r>
          </a:p>
          <a:p>
            <a:pPr algn="just"/>
            <a:r>
              <a:rPr lang="pt-BR" dirty="0"/>
              <a:t>– Inclusão</a:t>
            </a:r>
          </a:p>
          <a:p>
            <a:pPr algn="just"/>
            <a:r>
              <a:rPr lang="pt-BR" dirty="0"/>
              <a:t>– Extensão</a:t>
            </a:r>
          </a:p>
          <a:p>
            <a:pPr algn="just"/>
            <a:r>
              <a:rPr lang="pt-BR" dirty="0"/>
              <a:t>– Generalização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888FB7B-751B-EA3F-102B-34A8669A6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2117" y="4238970"/>
            <a:ext cx="3069771" cy="1355271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F694556B-9A89-C61E-9114-2D0E730D0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3529931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Generalização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Conteúdo 10">
            <a:extLst>
              <a:ext uri="{FF2B5EF4-FFF2-40B4-BE49-F238E27FC236}">
                <a16:creationId xmlns:a16="http://schemas.microsoft.com/office/drawing/2014/main" id="{41A99A64-D636-FF0F-1B8E-2183A420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Associação entre Casos de Uso onde dois ou mais deles possuem características semelhantes</a:t>
            </a:r>
          </a:p>
          <a:p>
            <a:pPr algn="just"/>
            <a:r>
              <a:rPr lang="pt-BR" dirty="0"/>
              <a:t>Nesse caso um Caso de Uso será o GERAL</a:t>
            </a:r>
          </a:p>
          <a:p>
            <a:pPr algn="just"/>
            <a:r>
              <a:rPr lang="pt-BR" dirty="0"/>
              <a:t>A documentação será feita de maneira diferente pois os Casos de Uso que derivam do GERAL herdam suas características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EA839F-395F-6253-BCC2-13A085DE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28453078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Generalização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Conteúdo 10">
            <a:extLst>
              <a:ext uri="{FF2B5EF4-FFF2-40B4-BE49-F238E27FC236}">
                <a16:creationId xmlns:a16="http://schemas.microsoft.com/office/drawing/2014/main" id="{41A99A64-D636-FF0F-1B8E-2183A420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Exemplo de Generalização onde Abrir Conta Comum é o Caso de Uso GERAL: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F99D4C7-B21D-6585-8F88-90CD39C16B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1113" y="3429000"/>
            <a:ext cx="3069771" cy="2620736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65C59C9F-2ACF-D92A-14EB-4FF1449ED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42556670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Generalização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Conteúdo 10">
            <a:extLst>
              <a:ext uri="{FF2B5EF4-FFF2-40B4-BE49-F238E27FC236}">
                <a16:creationId xmlns:a16="http://schemas.microsoft.com/office/drawing/2014/main" id="{41A99A64-D636-FF0F-1B8E-2183A420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Também pode ocorrer entre ATORES: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03920080-D325-E83E-5B2D-42C07F8CB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3770" y="3224345"/>
            <a:ext cx="3004457" cy="2784021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B698795-7865-B7DA-7168-3923C6905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19339089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O que é Engenharia de Software?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/>
          <a:lstStyle/>
          <a:p>
            <a:pPr algn="just"/>
            <a:r>
              <a:rPr lang="pt-BR" dirty="0"/>
              <a:t>É o conjunto de processos/práticas e um leque de ferramentas que possibilitam aos profissionais desenvolverem software de alta qualidade.</a:t>
            </a:r>
          </a:p>
          <a:p>
            <a:pPr algn="just"/>
            <a:r>
              <a:rPr lang="pt-BR" dirty="0"/>
              <a:t>Definição da IEEE: aplicação de uma abordagem sistemática, disciplinada e quantificável no desenvolvimento, operação e manutenção de software, isto é, a aplicação de engenharia ao software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1DADACF2-8280-376B-0C43-4E3E65121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237823034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Generalização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Conteúdo 10">
            <a:extLst>
              <a:ext uri="{FF2B5EF4-FFF2-40B4-BE49-F238E27FC236}">
                <a16:creationId xmlns:a16="http://schemas.microsoft.com/office/drawing/2014/main" id="{41A99A64-D636-FF0F-1B8E-2183A420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ATORES e níveis de acesso: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88CBDDE2-7491-1F8E-EE44-9E5DDE18E9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0810" y="2690572"/>
            <a:ext cx="3004457" cy="3616779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05850DC-2C6D-F5A1-CD27-7B630167A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12296206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Inclusão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Conteúdo 10">
            <a:extLst>
              <a:ext uri="{FF2B5EF4-FFF2-40B4-BE49-F238E27FC236}">
                <a16:creationId xmlns:a16="http://schemas.microsoft.com/office/drawing/2014/main" id="{41A99A64-D636-FF0F-1B8E-2183A420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Utilizado quando existe uma rotina comum a mais de um Caso de Uso</a:t>
            </a:r>
          </a:p>
          <a:p>
            <a:pPr algn="just"/>
            <a:r>
              <a:rPr lang="pt-BR" dirty="0"/>
              <a:t>A rotina comum é colocada em um Caso de Uso que será utilizado pelos demais</a:t>
            </a:r>
          </a:p>
          <a:p>
            <a:pPr algn="just"/>
            <a:r>
              <a:rPr lang="pt-BR" dirty="0"/>
              <a:t>Esse tipo de relacionamento indica OBRIGATORIEDADE: um Caso de Uso de inclui outro executa os dois!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4A61491-CBD4-46A8-BF40-A807C732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20917606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Inclusão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Conteúdo 10">
            <a:extLst>
              <a:ext uri="{FF2B5EF4-FFF2-40B4-BE49-F238E27FC236}">
                <a16:creationId xmlns:a16="http://schemas.microsoft.com/office/drawing/2014/main" id="{41A99A64-D636-FF0F-1B8E-2183A420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Exemplo de inclusão:</a:t>
            </a:r>
          </a:p>
          <a:p>
            <a:pPr algn="just"/>
            <a:r>
              <a:rPr lang="pt-BR" dirty="0"/>
              <a:t>Ao realizar tanto um saque quanto um depósito, a operação será registrada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978BE47-38D2-9D6E-736E-6833C2E66C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1187" y="3945300"/>
            <a:ext cx="4735286" cy="2106386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7F4CD57-3649-B4E0-027C-3634B98D3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16788854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Extensão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Conteúdo 10">
            <a:extLst>
              <a:ext uri="{FF2B5EF4-FFF2-40B4-BE49-F238E27FC236}">
                <a16:creationId xmlns:a16="http://schemas.microsoft.com/office/drawing/2014/main" id="{41A99A64-D636-FF0F-1B8E-2183A420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É utilizada para descrever cenários opcionais de um Caso de Uso</a:t>
            </a:r>
          </a:p>
          <a:p>
            <a:pPr algn="just"/>
            <a:r>
              <a:rPr lang="pt-BR" dirty="0"/>
              <a:t>Nesse caso existe um teste para determinar se o Caso de Uso </a:t>
            </a:r>
            <a:r>
              <a:rPr lang="pt-BR" dirty="0" err="1"/>
              <a:t>extendido</a:t>
            </a:r>
            <a:r>
              <a:rPr lang="pt-BR" dirty="0"/>
              <a:t> é executado, não é obrigatório como no &lt;&lt;include&gt;&gt;</a:t>
            </a:r>
          </a:p>
          <a:p>
            <a:pPr algn="just"/>
            <a:r>
              <a:rPr lang="pt-BR" dirty="0"/>
              <a:t>Um Caso de Uso pode ter vários outro como extensões que só serão executados em determinadas situações</a:t>
            </a:r>
          </a:p>
          <a:p>
            <a:pPr algn="just"/>
            <a:r>
              <a:rPr lang="pt-BR" dirty="0"/>
              <a:t>Vejamos um exemplo com LOGIN: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7F1EE191-86E2-F360-FBF0-1439CCBA9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30519364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Extensão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Conteúdo 10">
            <a:extLst>
              <a:ext uri="{FF2B5EF4-FFF2-40B4-BE49-F238E27FC236}">
                <a16:creationId xmlns:a16="http://schemas.microsoft.com/office/drawing/2014/main" id="{41A99A64-D636-FF0F-1B8E-2183A420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Tela de Login:</a:t>
            </a:r>
          </a:p>
          <a:p>
            <a:pPr algn="just"/>
            <a:endParaRPr lang="pt-BR" dirty="0"/>
          </a:p>
          <a:p>
            <a:pPr marL="0" indent="0" algn="just">
              <a:buNone/>
            </a:pPr>
            <a:endParaRPr lang="pt-BR" dirty="0"/>
          </a:p>
          <a:p>
            <a:pPr algn="just"/>
            <a:r>
              <a:rPr lang="pt-BR" dirty="0"/>
              <a:t>Caso o usuário não tenha conta ele pode se registrar: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46BD7F4-E756-423E-5453-4737782127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2350" y="2528885"/>
            <a:ext cx="3037114" cy="1420586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B18E9BB-D16D-E855-C6FB-C9493B1CED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77316" y="4833483"/>
            <a:ext cx="4506686" cy="1804307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6AAE5D7A-C5F0-B954-1C7E-B8A572C4B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92406260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Multiplicidade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Conteúdo 10">
            <a:extLst>
              <a:ext uri="{FF2B5EF4-FFF2-40B4-BE49-F238E27FC236}">
                <a16:creationId xmlns:a16="http://schemas.microsoft.com/office/drawing/2014/main" id="{41A99A64-D636-FF0F-1B8E-2183A420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Especifica o número de vezes que um Ator pode utilizar um Caso de Uso: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r>
              <a:rPr lang="pt-BR" dirty="0"/>
              <a:t> Nesse caso o Sócio só pode se cadastrar uma vez, enquanto que o Funcionário pode cadastrar diversos Sócios</a:t>
            </a:r>
          </a:p>
          <a:p>
            <a:pPr algn="just"/>
            <a:r>
              <a:rPr lang="pt-BR" dirty="0"/>
              <a:t>Também é possível ver que apenas um Sócio e um Funcionário utilizam a função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B01D770-2B27-60BC-9EBB-CB60ED322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3284" y="3154826"/>
            <a:ext cx="4245429" cy="1012371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38CB81-50E5-426B-79ED-A0E1CC94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26964917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Fronteira do Sistema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Conteúdo 10">
            <a:extLst>
              <a:ext uri="{FF2B5EF4-FFF2-40B4-BE49-F238E27FC236}">
                <a16:creationId xmlns:a16="http://schemas.microsoft.com/office/drawing/2014/main" id="{41A99A64-D636-FF0F-1B8E-2183A420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É representada por um retângulo contendo os Casos de Uso</a:t>
            </a:r>
          </a:p>
          <a:p>
            <a:pPr algn="just"/>
            <a:r>
              <a:rPr lang="pt-BR" dirty="0"/>
              <a:t>Qualquer ator ou Caso de Uso fora do retângulo é externo ao sistema</a:t>
            </a:r>
          </a:p>
          <a:p>
            <a:pPr algn="just"/>
            <a:r>
              <a:rPr lang="pt-BR" dirty="0"/>
              <a:t>Um sistema pode ter várias camadas de fronteiras se for formado por vários subsistemas</a:t>
            </a:r>
          </a:p>
          <a:p>
            <a:pPr algn="just"/>
            <a:r>
              <a:rPr lang="pt-BR" dirty="0"/>
              <a:t>Lembrando que Atores podem ser outros software ou hardware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1F4CD2F-FB82-1CE2-B07F-B434CEF30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168994428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Fronteira do Sistema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2505D85-42DD-8C91-4DF7-C6C88103A2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63821" y="1595224"/>
            <a:ext cx="6213213" cy="5029278"/>
          </a:xfrm>
          <a:prstGeom prst="rect">
            <a:avLst/>
          </a:prstGeom>
        </p:spPr>
      </p:pic>
      <p:sp>
        <p:nvSpPr>
          <p:cNvPr id="9" name="Espaço Reservado para Rodapé 8">
            <a:extLst>
              <a:ext uri="{FF2B5EF4-FFF2-40B4-BE49-F238E27FC236}">
                <a16:creationId xmlns:a16="http://schemas.microsoft.com/office/drawing/2014/main" id="{6AAB892B-A5C6-3125-C17B-658F621FD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4091440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Exercício 1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Conteúdo 10">
            <a:extLst>
              <a:ext uri="{FF2B5EF4-FFF2-40B4-BE49-F238E27FC236}">
                <a16:creationId xmlns:a16="http://schemas.microsoft.com/office/drawing/2014/main" id="{41A99A64-D636-FF0F-1B8E-2183A420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Sistema de Biblioteca Online</a:t>
            </a:r>
          </a:p>
          <a:p>
            <a:pPr algn="just"/>
            <a:r>
              <a:rPr lang="pt-BR" dirty="0"/>
              <a:t>Você foi contratado para modelar um sistema de biblioteca online. O sistema deve permitir que usuários realizem operações básicas de gerenciamento de empréstimos de livros.</a:t>
            </a:r>
          </a:p>
          <a:p>
            <a:pPr algn="just"/>
            <a:r>
              <a:rPr lang="pt-BR" dirty="0"/>
              <a:t>Requisitos: O usuário pode buscar livros no catálogo, realizar o empréstimo e renovar o empréstimo de livros. O bibliotecário pode adicionar novos livros ao sistema, remover livros e registrar a devolução de livros. O sistema também deve permitir a geração de relatórios sobre os livros mais emprestados.</a:t>
            </a:r>
          </a:p>
          <a:p>
            <a:pPr algn="just"/>
            <a:r>
              <a:rPr lang="pt-BR" dirty="0"/>
              <a:t>Identifique os atores principais envolvidos.</a:t>
            </a:r>
          </a:p>
          <a:p>
            <a:pPr algn="just"/>
            <a:r>
              <a:rPr lang="pt-BR" dirty="0"/>
              <a:t>Liste os casos de uso mais importantes.</a:t>
            </a:r>
          </a:p>
          <a:p>
            <a:pPr algn="just"/>
            <a:r>
              <a:rPr lang="pt-BR" dirty="0"/>
              <a:t>Desenhe o diagrama de caso de uso para esse sistema. ator ou Caso de Uso fora do retângulo é externo ao sistema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F2C5C3-4C92-9DB2-6060-6B1E11CE8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24910930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Exercício 2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Conteúdo 10">
            <a:extLst>
              <a:ext uri="{FF2B5EF4-FFF2-40B4-BE49-F238E27FC236}">
                <a16:creationId xmlns:a16="http://schemas.microsoft.com/office/drawing/2014/main" id="{41A99A64-D636-FF0F-1B8E-2183A420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dirty="0"/>
              <a:t>Sistema de Reservas de Hotel</a:t>
            </a:r>
          </a:p>
          <a:p>
            <a:pPr algn="just"/>
            <a:r>
              <a:rPr lang="pt-BR" dirty="0"/>
              <a:t>Você está projetando um sistema de reservas para um hotel. O sistema deve permitir que hóspedes realizem reservas online e o gerente administre essas reservas.</a:t>
            </a:r>
          </a:p>
          <a:p>
            <a:pPr algn="just"/>
            <a:r>
              <a:rPr lang="pt-BR" dirty="0"/>
              <a:t>Requisitos: O hóspede pode verificar a disponibilidade de quartos, fazer reservas, modificar reservas existentes e cancelar reservas. O gerente pode adicionar novos tipos de quartos, modificar preços e cancelar reservas de hóspedes. O sistema deve ser capaz de gerar relatórios sobre a ocupação de quartos e o histórico de reservas.</a:t>
            </a:r>
          </a:p>
          <a:p>
            <a:pPr algn="just"/>
            <a:r>
              <a:rPr lang="pt-BR" dirty="0"/>
              <a:t>Identifique os atores envolvidos e seus papéis no sistema.</a:t>
            </a:r>
          </a:p>
          <a:p>
            <a:pPr algn="just"/>
            <a:r>
              <a:rPr lang="pt-BR" dirty="0"/>
              <a:t>Determine os casos de uso que devem ser incluídos.</a:t>
            </a:r>
          </a:p>
          <a:p>
            <a:pPr algn="just"/>
            <a:r>
              <a:rPr lang="pt-BR" dirty="0"/>
              <a:t>Desenhe o diagrama de caso de uso representando o sistema de reservas.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2D9ADFA-C2D3-265E-C0C2-DA6AC90AD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2098710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016"/>
            <a:ext cx="10515600" cy="5036023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Processo de Software</a:t>
            </a:r>
          </a:p>
          <a:p>
            <a:pPr algn="just"/>
            <a:r>
              <a:rPr lang="pt-BR" dirty="0"/>
              <a:t>É o conjunto de atividades, ações e tarefas realizadas na criação de algum artefato</a:t>
            </a:r>
          </a:p>
          <a:p>
            <a:pPr algn="just"/>
            <a:r>
              <a:rPr lang="pt-BR" dirty="0"/>
              <a:t>Metodologia do Processo de Software</a:t>
            </a:r>
          </a:p>
          <a:p>
            <a:pPr algn="just"/>
            <a:r>
              <a:rPr lang="pt-BR" dirty="0"/>
              <a:t>– Comunicação</a:t>
            </a:r>
          </a:p>
          <a:p>
            <a:pPr algn="just"/>
            <a:r>
              <a:rPr lang="pt-BR" dirty="0"/>
              <a:t>– Planejamento</a:t>
            </a:r>
          </a:p>
          <a:p>
            <a:pPr algn="just"/>
            <a:r>
              <a:rPr lang="pt-BR" dirty="0"/>
              <a:t>– Modelagem</a:t>
            </a:r>
          </a:p>
          <a:p>
            <a:pPr algn="just"/>
            <a:r>
              <a:rPr lang="pt-BR" dirty="0"/>
              <a:t>– Construção</a:t>
            </a:r>
          </a:p>
          <a:p>
            <a:pPr algn="just"/>
            <a:r>
              <a:rPr lang="pt-BR" dirty="0"/>
              <a:t>– Entrega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5F0FD54-A0D2-70CD-A8A2-D76C952E19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6908" y="3429000"/>
            <a:ext cx="7257707" cy="2504697"/>
          </a:xfrm>
          <a:prstGeom prst="rect">
            <a:avLst/>
          </a:prstGeom>
        </p:spPr>
      </p:pic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244EFED-08D2-BA21-77F4-0CF131100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236875597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Exercício 3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2" name="Espaço Reservado para Conteúdo 10">
            <a:extLst>
              <a:ext uri="{FF2B5EF4-FFF2-40B4-BE49-F238E27FC236}">
                <a16:creationId xmlns:a16="http://schemas.microsoft.com/office/drawing/2014/main" id="{41A99A64-D636-FF0F-1B8E-2183A420F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pt-BR" dirty="0"/>
              <a:t>Sistema de E-commerce</a:t>
            </a:r>
          </a:p>
          <a:p>
            <a:pPr algn="just"/>
            <a:r>
              <a:rPr lang="pt-BR" dirty="0"/>
              <a:t>Você foi encarregado de modelar o sistema de um site de e-commerce. O sistema deve permitir que clientes realizem compras de produtos, e que os administradores gerenciem o catálogo de produtos.</a:t>
            </a:r>
          </a:p>
          <a:p>
            <a:pPr algn="just"/>
            <a:r>
              <a:rPr lang="pt-BR" dirty="0"/>
              <a:t>Requisitos: O cliente pode se cadastrar, fazer login, adicionar produtos ao carrinho de compras, finalizar a compra, cancelar pedidos e acompanhar o status do pedido. O administrador pode adicionar novos produtos ao catálogo, remover produtos, gerenciar o estoque e visualizar relatórios de vendas. O sistema também envia notificações para os clientes por e-mail sobre o status do pedido.</a:t>
            </a:r>
          </a:p>
          <a:p>
            <a:pPr algn="just"/>
            <a:r>
              <a:rPr lang="pt-BR" dirty="0"/>
              <a:t>Tarefa: Identifique os atores principais que interagem com o sistema.</a:t>
            </a:r>
          </a:p>
          <a:p>
            <a:pPr algn="just"/>
            <a:r>
              <a:rPr lang="pt-BR" dirty="0"/>
              <a:t>Liste os principais casos de uso que devem ser representados.</a:t>
            </a:r>
          </a:p>
          <a:p>
            <a:pPr algn="just"/>
            <a:r>
              <a:rPr lang="pt-BR" dirty="0"/>
              <a:t>Desenhe o diagrama de caso de uso com os atores, casos de uso e seus relacionamentos.</a:t>
            </a:r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9550CF6-6FAC-04E2-D50B-F8083E96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3686001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Processo de Software</a:t>
            </a:r>
          </a:p>
        </p:txBody>
      </p: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8885"/>
            <a:ext cx="10515600" cy="3940154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É a série de passos seguidos pelos engenheiros de software para garantir a estabilidade, controle e organização durante o desenvolvimento de um produto.</a:t>
            </a:r>
          </a:p>
          <a:p>
            <a:pPr algn="just"/>
            <a:r>
              <a:rPr lang="pt-BR" dirty="0"/>
              <a:t>Os passos ou etapas a serem seguidos dependem do tipo de software a ser desenvolvido.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2A9817A-060A-0B94-B2C6-1AB6792AA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108082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8424"/>
            <a:ext cx="10515600" cy="5090615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Durante o processo de software são criados</a:t>
            </a:r>
          </a:p>
          <a:p>
            <a:pPr algn="just"/>
            <a:r>
              <a:rPr lang="pt-BR" dirty="0"/>
              <a:t>artefatos, que podem ser:</a:t>
            </a:r>
          </a:p>
          <a:p>
            <a:pPr algn="just"/>
            <a:r>
              <a:rPr lang="pt-BR" dirty="0"/>
              <a:t>– Programas</a:t>
            </a:r>
          </a:p>
          <a:p>
            <a:pPr algn="just"/>
            <a:r>
              <a:rPr lang="pt-BR" dirty="0"/>
              <a:t>– Documentos</a:t>
            </a:r>
          </a:p>
          <a:p>
            <a:pPr algn="just"/>
            <a:r>
              <a:rPr lang="pt-BR" dirty="0"/>
              <a:t>– Dados</a:t>
            </a:r>
          </a:p>
          <a:p>
            <a:pPr algn="just"/>
            <a:r>
              <a:rPr lang="pt-BR" dirty="0"/>
              <a:t>– Diagramas</a:t>
            </a:r>
          </a:p>
          <a:p>
            <a:pPr algn="just"/>
            <a:r>
              <a:rPr lang="pt-BR" dirty="0"/>
              <a:t>– Imagens</a:t>
            </a:r>
          </a:p>
          <a:p>
            <a:pPr algn="just"/>
            <a:r>
              <a:rPr lang="pt-BR" dirty="0"/>
              <a:t>– Relatórios</a:t>
            </a:r>
          </a:p>
          <a:p>
            <a:pPr algn="just"/>
            <a:r>
              <a:rPr lang="pt-BR" dirty="0"/>
              <a:t>– Testes</a:t>
            </a:r>
          </a:p>
          <a:p>
            <a:pPr algn="just"/>
            <a:r>
              <a:rPr lang="pt-BR" dirty="0"/>
              <a:t>– Vídeos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C256C6-7C25-D2AF-224D-7867F4C92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3282776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Espaço Reservado para Conteúdo 10">
            <a:extLst>
              <a:ext uri="{FF2B5EF4-FFF2-40B4-BE49-F238E27FC236}">
                <a16:creationId xmlns:a16="http://schemas.microsoft.com/office/drawing/2014/main" id="{DDED2371-B896-BB8E-691F-922F551AD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0462"/>
            <a:ext cx="10515600" cy="4658577"/>
          </a:xfrm>
        </p:spPr>
        <p:txBody>
          <a:bodyPr>
            <a:normAutofit/>
          </a:bodyPr>
          <a:lstStyle/>
          <a:p>
            <a:pPr algn="just"/>
            <a:r>
              <a:rPr lang="pt-BR" dirty="0"/>
              <a:t>Fluxo de Processo: descreve como são organizadas as atividades metodológicas, ações e tarefas em relação ao tempo</a:t>
            </a:r>
          </a:p>
          <a:p>
            <a:pPr algn="just"/>
            <a:r>
              <a:rPr lang="pt-BR" dirty="0"/>
              <a:t>Lembrando que as atividades são:</a:t>
            </a:r>
          </a:p>
          <a:p>
            <a:pPr algn="just"/>
            <a:r>
              <a:rPr lang="pt-BR" dirty="0"/>
              <a:t>Comunicação</a:t>
            </a:r>
          </a:p>
          <a:p>
            <a:pPr algn="just"/>
            <a:r>
              <a:rPr lang="pt-BR" dirty="0"/>
              <a:t>Planejamento</a:t>
            </a:r>
          </a:p>
          <a:p>
            <a:pPr algn="just"/>
            <a:r>
              <a:rPr lang="pt-BR" dirty="0"/>
              <a:t>Modelagem</a:t>
            </a:r>
          </a:p>
          <a:p>
            <a:pPr algn="just"/>
            <a:r>
              <a:rPr lang="pt-BR" dirty="0"/>
              <a:t>Construção</a:t>
            </a:r>
          </a:p>
          <a:p>
            <a:pPr algn="just"/>
            <a:r>
              <a:rPr lang="pt-BR" dirty="0"/>
              <a:t>Entrega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1E9252F6-E75A-318F-69FF-597FA0C9E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2902910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E81DDA1F-963E-E57D-F571-6C4F6046A6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76325" cy="1076325"/>
          </a:xfrm>
          <a:prstGeom prst="rect">
            <a:avLst/>
          </a:prstGeom>
        </p:spPr>
      </p:pic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378CC1EC-06DB-6C8D-3A2D-2544DD20B566}"/>
              </a:ext>
            </a:extLst>
          </p:cNvPr>
          <p:cNvCxnSpPr>
            <a:cxnSpLocks/>
          </p:cNvCxnSpPr>
          <p:nvPr/>
        </p:nvCxnSpPr>
        <p:spPr>
          <a:xfrm>
            <a:off x="0" y="1122363"/>
            <a:ext cx="12192000" cy="0"/>
          </a:xfrm>
          <a:prstGeom prst="line">
            <a:avLst/>
          </a:prstGeom>
          <a:ln>
            <a:solidFill>
              <a:srgbClr val="00206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ítulo 9">
            <a:extLst>
              <a:ext uri="{FF2B5EF4-FFF2-40B4-BE49-F238E27FC236}">
                <a16:creationId xmlns:a16="http://schemas.microsoft.com/office/drawing/2014/main" id="{51A15754-13CC-F466-CA5A-682CE286F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62843"/>
            <a:ext cx="10515600" cy="1325563"/>
          </a:xfrm>
        </p:spPr>
        <p:txBody>
          <a:bodyPr/>
          <a:lstStyle/>
          <a:p>
            <a:r>
              <a:rPr lang="pt-BR" dirty="0"/>
              <a:t>Tipos de Fluxo de Processo: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E9BAB67C-1992-8CED-F0FF-501BD2B278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603" y="434264"/>
            <a:ext cx="9144793" cy="688099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5C87330-C334-41F3-DC70-5EF74014F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6128" y="2894239"/>
            <a:ext cx="7739743" cy="106952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8021569-A3C8-8FAD-32AC-6A198B2C50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93471" y="4250162"/>
            <a:ext cx="7772400" cy="1477736"/>
          </a:xfrm>
          <a:prstGeom prst="rect">
            <a:avLst/>
          </a:prstGeom>
        </p:spPr>
      </p:pic>
      <p:sp>
        <p:nvSpPr>
          <p:cNvPr id="12" name="Espaço Reservado para Rodapé 11">
            <a:extLst>
              <a:ext uri="{FF2B5EF4-FFF2-40B4-BE49-F238E27FC236}">
                <a16:creationId xmlns:a16="http://schemas.microsoft.com/office/drawing/2014/main" id="{5DCF3054-DC59-3590-80BC-FA1C1FD19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Prof. Wander Luiz</a:t>
            </a:r>
          </a:p>
        </p:txBody>
      </p:sp>
    </p:spTree>
    <p:extLst>
      <p:ext uri="{BB962C8B-B14F-4D97-AF65-F5344CB8AC3E}">
        <p14:creationId xmlns:p14="http://schemas.microsoft.com/office/powerpoint/2010/main" val="38962381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2514</Words>
  <Application>Microsoft Office PowerPoint</Application>
  <PresentationFormat>Widescreen</PresentationFormat>
  <Paragraphs>311</Paragraphs>
  <Slides>50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50</vt:i4>
      </vt:variant>
    </vt:vector>
  </HeadingPairs>
  <TitlesOfParts>
    <vt:vector size="54" baseType="lpstr">
      <vt:lpstr>Arial</vt:lpstr>
      <vt:lpstr>Calibri</vt:lpstr>
      <vt:lpstr>Calibri Light</vt:lpstr>
      <vt:lpstr>Tema do Office</vt:lpstr>
      <vt:lpstr>UC I – Analisar Requisitos e Funcionalidade da Aplicação</vt:lpstr>
      <vt:lpstr>O que é Software?</vt:lpstr>
      <vt:lpstr>Tipos de Software?</vt:lpstr>
      <vt:lpstr>O que é Engenharia de Software?</vt:lpstr>
      <vt:lpstr>Apresentação do PowerPoint</vt:lpstr>
      <vt:lpstr>Processo de Software</vt:lpstr>
      <vt:lpstr>Apresentação do PowerPoint</vt:lpstr>
      <vt:lpstr>Apresentação do PowerPoint</vt:lpstr>
      <vt:lpstr>Tipos de Fluxo de Processo: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Modelos de Processo</vt:lpstr>
      <vt:lpstr>Apresentação do PowerPoint</vt:lpstr>
      <vt:lpstr>Apresentação do PowerPoint</vt:lpstr>
      <vt:lpstr>Processo Unificado</vt:lpstr>
      <vt:lpstr>Processo Unificado</vt:lpstr>
      <vt:lpstr>Requisitos</vt:lpstr>
      <vt:lpstr>Requisitos</vt:lpstr>
      <vt:lpstr>Engenharia de Requisitos</vt:lpstr>
      <vt:lpstr>UML Unified Modeling Language</vt:lpstr>
      <vt:lpstr>UML Unified Modeling Language</vt:lpstr>
      <vt:lpstr>UML Unified Modeling Language</vt:lpstr>
      <vt:lpstr>Diagrama de Casos de Uso</vt:lpstr>
      <vt:lpstr>Apresentação do PowerPoint</vt:lpstr>
      <vt:lpstr>Atores</vt:lpstr>
      <vt:lpstr>Casos de Uso</vt:lpstr>
      <vt:lpstr>Documentação de Casos de Uso</vt:lpstr>
      <vt:lpstr>Documentação de Casos de Uso</vt:lpstr>
      <vt:lpstr>Documentação de Casos de Uso</vt:lpstr>
      <vt:lpstr>Documentação de Casos de Uso</vt:lpstr>
      <vt:lpstr>Documentação de Casos de Uso</vt:lpstr>
      <vt:lpstr>Associações</vt:lpstr>
      <vt:lpstr>Generalização</vt:lpstr>
      <vt:lpstr>Generalização</vt:lpstr>
      <vt:lpstr>Generalização</vt:lpstr>
      <vt:lpstr>Generalização</vt:lpstr>
      <vt:lpstr>Inclusão</vt:lpstr>
      <vt:lpstr>Inclusão</vt:lpstr>
      <vt:lpstr>Extensão</vt:lpstr>
      <vt:lpstr>Extensão</vt:lpstr>
      <vt:lpstr>Multiplicidade</vt:lpstr>
      <vt:lpstr>Fronteira do Sistema</vt:lpstr>
      <vt:lpstr>Fronteira do Sistema</vt:lpstr>
      <vt:lpstr>Exercício 1</vt:lpstr>
      <vt:lpstr>Exercício 2</vt:lpstr>
      <vt:lpstr>Exercício 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Wander Luiz</dc:creator>
  <cp:lastModifiedBy>Wander Luiz</cp:lastModifiedBy>
  <cp:revision>5</cp:revision>
  <dcterms:created xsi:type="dcterms:W3CDTF">2024-09-15T19:28:51Z</dcterms:created>
  <dcterms:modified xsi:type="dcterms:W3CDTF">2024-09-24T15:22:20Z</dcterms:modified>
</cp:coreProperties>
</file>