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2"/>
  </p:notesMasterIdLst>
  <p:handoutMasterIdLst>
    <p:handoutMasterId r:id="rId83"/>
  </p:handoutMasterIdLst>
  <p:sldIdLst>
    <p:sldId id="257" r:id="rId5"/>
    <p:sldId id="268" r:id="rId6"/>
    <p:sldId id="259" r:id="rId7"/>
    <p:sldId id="261" r:id="rId8"/>
    <p:sldId id="272" r:id="rId9"/>
    <p:sldId id="26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63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12" r:id="rId48"/>
    <p:sldId id="311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09" r:id="rId62"/>
    <p:sldId id="325" r:id="rId63"/>
    <p:sldId id="310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37" r:id="rId76"/>
    <p:sldId id="338" r:id="rId77"/>
    <p:sldId id="339" r:id="rId78"/>
    <p:sldId id="340" r:id="rId79"/>
    <p:sldId id="341" r:id="rId80"/>
    <p:sldId id="342" r:id="rId81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>
      <p:cViewPr varScale="1">
        <p:scale>
          <a:sx n="71" d="100"/>
          <a:sy n="71" d="100"/>
        </p:scale>
        <p:origin x="654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presProps" Target="pres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tableStyles" Target="tableStyles.xml"/><Relationship Id="rId61" Type="http://schemas.openxmlformats.org/officeDocument/2006/relationships/slide" Target="slides/slide57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Prof. Wander Luiz</a:t>
            </a:r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Prof. Wander Luiz</a:t>
            </a: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Prof. Wander Luiz</a:t>
            </a: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Prof. Wander Luiz</a:t>
            </a: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Prof. Wander Luiz</a:t>
            </a: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Prof. Wander Luiz</a:t>
            </a:r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Prof. Wander Luiz</a:t>
            </a:r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Prof. Wander Luiz</a:t>
            </a:r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Prof. Wander Luiz</a:t>
            </a:r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Prof. Wander Luiz</a:t>
            </a:r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Prof. Wander Luiz</a:t>
            </a:r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Prof. Wander Luiz</a:t>
            </a: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7828" y="615949"/>
            <a:ext cx="11017223" cy="2000251"/>
          </a:xfrm>
        </p:spPr>
        <p:txBody>
          <a:bodyPr rtlCol="0">
            <a:normAutofit/>
          </a:bodyPr>
          <a:lstStyle/>
          <a:p>
            <a:pPr rtl="0"/>
            <a:r>
              <a:rPr lang="pt-br" sz="5000" dirty="0"/>
              <a:t>Técnico em Desenvolvimento de Sistema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Voucher desenvolvedor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1787EF0-0967-371F-6F89-75C54976AB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658BC1A-5102-ABCC-1437-0DCB2FF0E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514E7-69CA-97A0-0668-3A5F83F99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75EA86A-8BFE-10D6-A503-10EB3F4C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rtl="0"/>
            <a:r>
              <a:rPr lang="pt-BR" sz="3600" dirty="0"/>
              <a:t>UC 1: Analisar requisitos e funcionalidades da aplicação</a:t>
            </a:r>
            <a:br>
              <a:rPr lang="pt-BR" sz="3600" dirty="0"/>
            </a:br>
            <a:br>
              <a:rPr lang="pt-BR" sz="3600" dirty="0"/>
            </a:br>
            <a:r>
              <a:rPr lang="pt-BR" sz="3600" b="1" i="1" dirty="0"/>
              <a:t>BRIEFING</a:t>
            </a:r>
            <a:endParaRPr lang="pt-br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5406C38C-467D-F104-779C-B90147F43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b="1" u="sng" dirty="0"/>
              <a:t>Recursos Disponíveis</a:t>
            </a:r>
            <a:endParaRPr lang="pt-BR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pt-BR" i="1" dirty="0"/>
              <a:t>Orçamento, ferramentas e equipes envolvidas.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i="1" dirty="0"/>
              <a:t>Exemplo: "Equipe composta por um designer, um programador e um gerente de projetos.“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BR" b="1" u="sng" dirty="0"/>
              <a:t>Concorrentes e Referências</a:t>
            </a:r>
          </a:p>
          <a:p>
            <a:r>
              <a:rPr lang="pt-BR" i="1" dirty="0"/>
              <a:t>Análise de projetos similares e identificação de diferenciais.</a:t>
            </a:r>
          </a:p>
          <a:p>
            <a:r>
              <a:rPr lang="pt-BR" i="1" dirty="0"/>
              <a:t>Exemplo: "Estudo de sites concorrentes para destacar diferenciais visuais."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399558-E25D-9F9C-64C7-899FDACD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814AB92-8236-9057-9D2C-A828BE5CF4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6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D0C58-B437-3003-244E-FD5942305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B7D9419-CF14-0521-9EC9-0922CA70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rtl="0"/>
            <a:r>
              <a:rPr lang="pt-BR" sz="3600" dirty="0"/>
              <a:t>UC 1: Analisar requisitos e funcionalidades da aplicação</a:t>
            </a:r>
            <a:br>
              <a:rPr lang="pt-BR" sz="3600" dirty="0"/>
            </a:br>
            <a:br>
              <a:rPr lang="pt-BR" sz="3600" dirty="0"/>
            </a:br>
            <a:r>
              <a:rPr lang="pt-BR" sz="3600" b="1" i="1" dirty="0"/>
              <a:t>BRIEFING</a:t>
            </a:r>
            <a:endParaRPr lang="pt-br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D83EF0F4-F48B-90C9-6424-21F713CD0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u="sng" dirty="0"/>
              <a:t>Restrições</a:t>
            </a:r>
            <a:endParaRPr lang="pt-BR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pt-BR" i="1" dirty="0"/>
              <a:t>Limitações técnicas, legais ou financeiras.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i="1" dirty="0"/>
              <a:t>Exemplo: "O projeto deve ser compatível com navegadores antigos."</a:t>
            </a:r>
          </a:p>
          <a:p>
            <a:pPr>
              <a:buFont typeface="Arial" panose="020B0604020202020204" pitchFamily="34" charset="0"/>
              <a:buChar char="•"/>
            </a:pPr>
            <a:endParaRPr lang="pt-BR" i="1" dirty="0"/>
          </a:p>
          <a:p>
            <a:pPr algn="ctr"/>
            <a:r>
              <a:rPr lang="pt-BR" b="1" u="sng" dirty="0"/>
              <a:t>Exemplo de Projeto no Drive da Turma</a:t>
            </a:r>
            <a:endParaRPr lang="pt-BR" u="sng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E0BD4EA-5DB2-EC18-D1FA-6A34D710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BDAB2D5-0243-27D5-2368-8AF19B6749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0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9E977-C528-4F3A-B681-09B854AC9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9FC32A7-0585-F9FB-4922-EC952D24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rtl="0"/>
            <a:r>
              <a:rPr lang="pt-BR" sz="3600" dirty="0"/>
              <a:t>UC 1: Analisar requisitos e funcionalidades da aplicação</a:t>
            </a:r>
            <a:br>
              <a:rPr lang="pt-BR" sz="3600" dirty="0"/>
            </a:br>
            <a:br>
              <a:rPr lang="pt-BR" sz="3600" dirty="0"/>
            </a:br>
            <a:r>
              <a:rPr lang="pt-BR" sz="3600" b="1" i="1" dirty="0"/>
              <a:t>BRIEFING</a:t>
            </a:r>
            <a:endParaRPr lang="pt-br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90DA602-4791-FA59-1F52-D5CB81B4E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b="1" u="sng" dirty="0"/>
              <a:t>Atividade de Aprendizagem</a:t>
            </a:r>
            <a:endParaRPr lang="pt-BR" u="sng" dirty="0"/>
          </a:p>
          <a:p>
            <a:pPr>
              <a:buFont typeface="Arial" panose="020B0604020202020204" pitchFamily="34" charset="0"/>
              <a:buChar char="•"/>
            </a:pPr>
            <a:endParaRPr lang="pt-BR" i="1" dirty="0"/>
          </a:p>
          <a:p>
            <a:pPr>
              <a:buFont typeface="Arial" panose="020B0604020202020204" pitchFamily="34" charset="0"/>
              <a:buChar char="•"/>
            </a:pPr>
            <a:r>
              <a:rPr lang="pt-BR" i="1" dirty="0"/>
              <a:t>Em grupos, crie um briefing para o desenvolvimento do seu projeto integrador.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i="1" dirty="0"/>
              <a:t>Poste atividade no drive da turma, com a versão do arquivo 1.0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2F22402-6585-98AC-FD8E-8180AF36D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899B270-BC00-BDD0-1E6E-21E411E511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2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BCCFC-6CD9-8FB5-B402-B02348FC8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8E233F7-8D2C-DE06-8C77-5DD07E0C6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rtl="0"/>
            <a:r>
              <a:rPr lang="pt-BR" sz="3600" dirty="0"/>
              <a:t>UC 1: Analisar requisitos e funcionalidades da aplicação</a:t>
            </a:r>
            <a:br>
              <a:rPr lang="pt-BR" sz="3600" dirty="0"/>
            </a:br>
            <a:br>
              <a:rPr lang="pt-BR" sz="3600" dirty="0"/>
            </a:br>
            <a:r>
              <a:rPr lang="pt-BR" sz="3600" b="1" i="1" dirty="0"/>
              <a:t>Projetos web e desktop: escopo, tendências e tecnologias.</a:t>
            </a:r>
            <a:endParaRPr lang="pt-br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1BEC1A8-A5F9-75D4-53BC-F63B91A4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i="1" dirty="0"/>
              <a:t>Projetos de desenvolvimento web e desktop têm objetivos e características específicas, dependendo do público-alvo, do problema a ser resolvido e das tecnologias envolvidas. Ambos possuem suas particularidades em termos de escopo, tendências e tecnologias utilizadas.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A7A08C-41C2-8C7F-85E2-F10A35E7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7C720C-84BE-1F6A-75C1-8FED773705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2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0F4F0-8E30-7608-84B9-6586C2ED0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0E25B95-2909-F90C-3AA5-C073CFA4B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rtl="0"/>
            <a:r>
              <a:rPr lang="pt-BR" sz="3600" dirty="0"/>
              <a:t>UC 1: Analisar requisitos e funcionalidades da aplicação</a:t>
            </a:r>
            <a:br>
              <a:rPr lang="pt-BR" sz="3600" dirty="0"/>
            </a:br>
            <a:br>
              <a:rPr lang="pt-BR" sz="3600" dirty="0"/>
            </a:br>
            <a:r>
              <a:rPr lang="pt-BR" sz="3600" b="1" i="1" dirty="0"/>
              <a:t>Projetos web e desktop: escopo, tendências e tecnologias.</a:t>
            </a:r>
            <a:endParaRPr lang="pt-br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83E6EED1-A1DA-BEB2-364C-1789A88B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Arial" panose="020B0604020202020204" pitchFamily="34" charset="0"/>
              <a:buChar char="•"/>
            </a:pPr>
            <a:r>
              <a:rPr lang="pt-BR" b="1" i="1" dirty="0"/>
              <a:t>PROJETOS WEB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Definição: Aplicações acessadas via navegador (Chrome, Firefox, etc.).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i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0D80BD-3DA0-46A9-7F49-F912233AE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591" y="3140968"/>
            <a:ext cx="5735641" cy="3226298"/>
          </a:xfrm>
          <a:prstGeom prst="rect">
            <a:avLst/>
          </a:prstGeom>
        </p:spPr>
      </p:pic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7A73F2-6A30-62DD-0288-99F0F4B5F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2C8A9BE-DDE6-C278-3282-18EEB0C95E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1A9EB-DC8A-3BB9-99AF-6D13D80EE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801F505-6409-56A5-CF8D-B4E0E631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rtl="0"/>
            <a:r>
              <a:rPr lang="pt-BR" sz="3600" dirty="0"/>
              <a:t>UC 1: Analisar requisitos e funcionalidades da aplicação</a:t>
            </a:r>
            <a:br>
              <a:rPr lang="pt-BR" sz="3600" dirty="0"/>
            </a:br>
            <a:br>
              <a:rPr lang="pt-BR" sz="3600" dirty="0"/>
            </a:br>
            <a:r>
              <a:rPr lang="pt-BR" sz="3600" b="1" i="1" dirty="0"/>
              <a:t>Projetos web e desktop: escopo, tendências e tecnologias.</a:t>
            </a:r>
            <a:endParaRPr lang="pt-br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57627DA5-156C-7C1F-1E46-81847403D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b="1" i="1" dirty="0"/>
              <a:t>PROJETOS WEB</a:t>
            </a:r>
            <a:endParaRPr lang="pt-BR" i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Características: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Disponibilidade em múltiplos dispositivos (desktop, tablets, smartphones).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Requer conexão com a internet (geralmente).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Possibilidade de atualizações centralizadas (servidor).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7D32F79-3395-2233-87FD-FE14A6376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8A69DDC-1F17-2C6D-1CC8-FFAFDC02F9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0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915FC-E3C6-7A7A-3342-290DBD64E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A6319AE-5DB4-56F2-C890-5A295E8C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rtl="0"/>
            <a:r>
              <a:rPr lang="pt-BR" sz="3600" dirty="0"/>
              <a:t>UC 1: Analisar requisitos e funcionalidades da aplicação</a:t>
            </a:r>
            <a:br>
              <a:rPr lang="pt-BR" sz="3600" dirty="0"/>
            </a:br>
            <a:br>
              <a:rPr lang="pt-BR" sz="3600" dirty="0"/>
            </a:br>
            <a:r>
              <a:rPr lang="pt-BR" sz="3600" b="1" i="1" dirty="0"/>
              <a:t>Projetos web e desktop: escopo, tendências e tecnologias.</a:t>
            </a:r>
            <a:endParaRPr lang="pt-br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2F0C7E8-2175-E215-A97D-A4DB92436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b="1" i="1" dirty="0"/>
              <a:t>PROJETOS WEB</a:t>
            </a:r>
            <a:endParaRPr lang="pt-BR" i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Escopo Comum: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Criação de sites, lojas virtuais, sistemas corporativos, plataformas de ensino a distância.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F27CC1-D99E-CD7C-0D11-A707B3D7D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D877E57-A29A-FE8B-E1E4-6D3C47A939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4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F2DAA-D407-7AA3-2FEA-EEABEFDF6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C410643-B43A-E3B3-24DB-0C6FE0AF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rtl="0"/>
            <a:r>
              <a:rPr lang="pt-BR" sz="3600" dirty="0"/>
              <a:t>UC 1: Analisar requisitos e funcionalidades da aplicação</a:t>
            </a:r>
            <a:br>
              <a:rPr lang="pt-BR" sz="3600" dirty="0"/>
            </a:br>
            <a:br>
              <a:rPr lang="pt-BR" sz="3600" dirty="0"/>
            </a:br>
            <a:r>
              <a:rPr lang="pt-BR" sz="3600" b="1" i="1" dirty="0"/>
              <a:t>Projetos web e desktop: escopo, tendências e tecnologias.</a:t>
            </a:r>
            <a:endParaRPr lang="pt-br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5D01F1B7-25B7-BF64-34E9-A5346A6FC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b="1" i="1" dirty="0"/>
              <a:t>PROJETOS DESKTOP</a:t>
            </a:r>
            <a:endParaRPr lang="pt-BR" i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Definição: Aplicações instaladas diretamente no sistema operacional (Windows, MacOS, Linux).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i="1" dirty="0"/>
          </a:p>
        </p:txBody>
      </p:sp>
      <p:pic>
        <p:nvPicPr>
          <p:cNvPr id="3074" name="Picture 2" descr="Sistemas Operacionais. Antes de Começarmos a discorrer sobre… | by  Jhonattan Almeida Müller | Medium">
            <a:extLst>
              <a:ext uri="{FF2B5EF4-FFF2-40B4-BE49-F238E27FC236}">
                <a16:creationId xmlns:a16="http://schemas.microsoft.com/office/drawing/2014/main" id="{E6BE067D-6855-1FE6-9EBF-FB8E70959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487" y="3573016"/>
            <a:ext cx="71818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ED7ADC6-A0B8-9658-499A-2122A7CF1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70EFBB6-468D-3656-24CC-DA4B130875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1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C9210-FE65-29EC-DFE0-E43475B47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6B6D68F-71F1-CF7C-F785-E8FFF799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rtl="0"/>
            <a:r>
              <a:rPr lang="pt-BR" sz="3600" dirty="0"/>
              <a:t>UC 1: Analisar requisitos e funcionalidades da aplicação</a:t>
            </a:r>
            <a:br>
              <a:rPr lang="pt-BR" sz="3600" dirty="0"/>
            </a:br>
            <a:br>
              <a:rPr lang="pt-BR" sz="3600" dirty="0"/>
            </a:br>
            <a:r>
              <a:rPr lang="pt-BR" sz="3600" b="1" i="1" dirty="0"/>
              <a:t>Projetos web e desktop: escopo, tendências e tecnologias.</a:t>
            </a:r>
            <a:endParaRPr lang="pt-br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C52F0BF-C1DF-BB0A-7862-749B60AAF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b="1" i="1" dirty="0"/>
              <a:t>PROJETOS DESKTOP</a:t>
            </a:r>
            <a:endParaRPr lang="pt-BR" i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Características: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Independência de internet (em muitos casos).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Maior controle sobre hardware do dispositivo.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Geralmente voltadas para uso específico, como softwares de edição ou gestão.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BE1B3B1-3EA8-E5FC-62CF-D46A2452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EA28EEF-4564-0D80-07F3-4024B4602A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0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3AFA0-10EA-4A5C-6572-2A1C4D707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C473FAE-BC35-39D1-E98A-4196D1D6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rtl="0"/>
            <a:r>
              <a:rPr lang="pt-BR" sz="3600" dirty="0"/>
              <a:t>UC 1: Analisar requisitos e funcionalidades da aplicação</a:t>
            </a:r>
            <a:br>
              <a:rPr lang="pt-BR" sz="3600" dirty="0"/>
            </a:br>
            <a:br>
              <a:rPr lang="pt-BR" sz="3600" dirty="0"/>
            </a:br>
            <a:r>
              <a:rPr lang="pt-BR" sz="3600" b="1" i="1" dirty="0"/>
              <a:t>Projetos web e desktop: escopo, tendências e tecnologias.</a:t>
            </a:r>
            <a:endParaRPr lang="pt-br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1628A94-21F8-AAF3-E26C-AB66E4F69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b="1" i="1" dirty="0"/>
              <a:t>PROJETOS DESKTOP</a:t>
            </a:r>
            <a:endParaRPr lang="pt-BR" i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Escopo Comum: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Desenvolvimento de ferramentas de produtividade, jogos offline, sistemas ERP.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O sistema ERP, ou Planejamento de Recursos Empresariais, é um software que ajuda a gerir os processos de uma empresa.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65EA8AA-08EF-FC46-4293-3A1DEA33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ABD2651-C885-2BD3-D770-2E558AFC3A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9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Resumo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UC 1: Analisar requisitos e funcionalidades da aplicação</a:t>
            </a:r>
          </a:p>
          <a:p>
            <a:pPr rtl="0"/>
            <a:r>
              <a:rPr lang="pt-BR" dirty="0"/>
              <a:t>UC 2: Auxiliar na gestão de projetos de Tecnologia da Informação</a:t>
            </a:r>
          </a:p>
          <a:p>
            <a:pPr rtl="0"/>
            <a:r>
              <a:rPr lang="pt-BR" dirty="0"/>
              <a:t>UC 3: Desenvolver algoritmos</a:t>
            </a:r>
            <a:endParaRPr lang="en-US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4BCB5AB-CC79-98E8-C270-AFC88787A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23B2882-C72F-9C1D-2535-53D039D740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EE121-9BDD-F190-9F25-95B8216A8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5E7A39F-0C35-7AAD-0659-15915AB0B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rtl="0"/>
            <a:r>
              <a:rPr lang="pt-BR" sz="3600" dirty="0"/>
              <a:t>UC 1: Analisar requisitos e funcionalidades da aplicação</a:t>
            </a:r>
            <a:br>
              <a:rPr lang="pt-BR" sz="3600" dirty="0"/>
            </a:br>
            <a:br>
              <a:rPr lang="pt-BR" sz="3600" dirty="0"/>
            </a:br>
            <a:r>
              <a:rPr lang="pt-BR" sz="3600" b="1" i="1" dirty="0"/>
              <a:t>Projetos web e desktop: escopo, tendências e tecnologias.</a:t>
            </a:r>
            <a:endParaRPr lang="pt-br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AC734FC-DD39-2930-ED28-40828BB45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pt-BR" b="1" i="1" dirty="0"/>
              <a:t>TENDÊNCIAS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Web: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PWA (</a:t>
            </a:r>
            <a:r>
              <a:rPr lang="pt-BR" i="1" dirty="0" err="1"/>
              <a:t>Progressive</a:t>
            </a:r>
            <a:r>
              <a:rPr lang="pt-BR" i="1" dirty="0"/>
              <a:t> Web Apps): Combinação de aplicativos web e nativos, com funcionalidades offline.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Frameworks Modernos: </a:t>
            </a:r>
            <a:r>
              <a:rPr lang="pt-BR" i="1" dirty="0" err="1"/>
              <a:t>React</a:t>
            </a:r>
            <a:r>
              <a:rPr lang="pt-BR" i="1" dirty="0"/>
              <a:t>, Angular, Vue.js para criar interfaces dinâmicas e responsivas.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 err="1"/>
              <a:t>Serverless</a:t>
            </a:r>
            <a:r>
              <a:rPr lang="pt-BR" i="1" dirty="0"/>
              <a:t>: Arquiteturas sem a necessidade de gerenciar servidores, utilizando serviços como AWS Lambda ou </a:t>
            </a:r>
            <a:r>
              <a:rPr lang="pt-BR" i="1" dirty="0" err="1"/>
              <a:t>Firebase</a:t>
            </a:r>
            <a:r>
              <a:rPr lang="pt-BR" i="1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 err="1"/>
              <a:t>WebAssembly</a:t>
            </a:r>
            <a:r>
              <a:rPr lang="pt-BR" i="1" dirty="0"/>
              <a:t>: Execução de código de baixo nível no navegador para aplicações com alto desempenho (ex.: editores de vídeo).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A6C57B0-51EF-8DCA-32C6-7714C47F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9297B5E-F2BC-D923-1066-6B883BEC27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4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D26D7-A497-41D4-6AE7-5E7FB3631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BB198B3-E673-ABF1-EE70-67391557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rtl="0"/>
            <a:r>
              <a:rPr lang="pt-BR" sz="3600" dirty="0"/>
              <a:t>UC 1: Analisar requisitos e funcionalidades da aplicação</a:t>
            </a:r>
            <a:br>
              <a:rPr lang="pt-BR" sz="3600" dirty="0"/>
            </a:br>
            <a:br>
              <a:rPr lang="pt-BR" sz="3600" dirty="0"/>
            </a:br>
            <a:r>
              <a:rPr lang="pt-BR" sz="3600" b="1" i="1" dirty="0"/>
              <a:t>Projetos web e desktop: escopo, tendências e tecnologias.</a:t>
            </a:r>
            <a:endParaRPr lang="pt-br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E0A0DC4-BD82-872C-DD06-724399A8B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/>
              <a:t>TENDÊNCIAS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Desktop: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Cross-Platform </a:t>
            </a:r>
            <a:r>
              <a:rPr lang="pt-BR" i="1" dirty="0" err="1"/>
              <a:t>Development</a:t>
            </a:r>
            <a:r>
              <a:rPr lang="pt-BR" i="1" dirty="0"/>
              <a:t>: Uso de frameworks como Electron, .NET MAUI e Qt para criar aplicações multiplataforma.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Integração com IA: Ferramentas desktop com recursos baseados em inteligência artificial (ex.: automação de tarefas).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Gamificação: Crescimento de aplicativos desktop gamificados para engajamento.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B331819-C2E3-13DB-294C-2A6A042D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BFF3107-BBFF-6585-1DE0-E2DB617837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42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44631-E0F5-3E9B-9C3B-37A05E114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7F3AB2B-D28E-48FE-FAB7-BE77D8F6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rtl="0"/>
            <a:r>
              <a:rPr lang="pt-BR" sz="3600" dirty="0"/>
              <a:t>UC 1: Analisar requisitos e funcionalidades da aplicação</a:t>
            </a:r>
            <a:br>
              <a:rPr lang="pt-BR" sz="3600" dirty="0"/>
            </a:br>
            <a:br>
              <a:rPr lang="pt-BR" sz="3600" dirty="0"/>
            </a:br>
            <a:r>
              <a:rPr lang="pt-BR" sz="3600" b="1" i="1" dirty="0"/>
              <a:t>Projetos web e desktop: escopo, tendências e tecnologias.</a:t>
            </a:r>
            <a:endParaRPr lang="pt-br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B3B4539-56A7-BF81-7A9B-BA625BB5E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/>
              <a:t>TECNOLOGIAS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Web: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 err="1"/>
              <a:t>Frontend</a:t>
            </a:r>
            <a:r>
              <a:rPr lang="pt-BR" i="1" dirty="0"/>
              <a:t>: HTML5, CSS3, </a:t>
            </a:r>
            <a:r>
              <a:rPr lang="pt-BR" i="1" dirty="0" err="1"/>
              <a:t>JavaScript</a:t>
            </a:r>
            <a:r>
              <a:rPr lang="pt-BR" i="1" dirty="0"/>
              <a:t>/</a:t>
            </a:r>
            <a:r>
              <a:rPr lang="pt-BR" i="1" dirty="0" err="1"/>
              <a:t>TypeScript.Frameworks</a:t>
            </a:r>
            <a:r>
              <a:rPr lang="pt-BR" i="1" dirty="0"/>
              <a:t>: </a:t>
            </a:r>
            <a:r>
              <a:rPr lang="pt-BR" i="1" dirty="0" err="1"/>
              <a:t>React</a:t>
            </a:r>
            <a:r>
              <a:rPr lang="pt-BR" i="1" dirty="0"/>
              <a:t>, Angular, Vue.js.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 err="1"/>
              <a:t>Backend</a:t>
            </a:r>
            <a:r>
              <a:rPr lang="pt-BR" i="1" dirty="0"/>
              <a:t>: Linguagens: Python (Django, </a:t>
            </a:r>
            <a:r>
              <a:rPr lang="pt-BR" i="1" dirty="0" err="1"/>
              <a:t>Flask</a:t>
            </a:r>
            <a:r>
              <a:rPr lang="pt-BR" i="1" dirty="0"/>
              <a:t>), Java (Spring Boot), Node.js, </a:t>
            </a:r>
            <a:r>
              <a:rPr lang="pt-BR" i="1" dirty="0" err="1"/>
              <a:t>PHP.Bancos</a:t>
            </a:r>
            <a:r>
              <a:rPr lang="pt-BR" i="1" dirty="0"/>
              <a:t> de dados: MySQL, PostgreSQL, </a:t>
            </a:r>
            <a:r>
              <a:rPr lang="pt-BR" i="1" dirty="0" err="1"/>
              <a:t>MongoDB</a:t>
            </a:r>
            <a:r>
              <a:rPr lang="pt-BR" i="1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Ferramentas de </a:t>
            </a:r>
            <a:r>
              <a:rPr lang="pt-BR" i="1" dirty="0" err="1"/>
              <a:t>Deploy</a:t>
            </a:r>
            <a:r>
              <a:rPr lang="pt-BR" i="1" dirty="0"/>
              <a:t>: Docker, </a:t>
            </a:r>
            <a:r>
              <a:rPr lang="pt-BR" i="1" dirty="0" err="1"/>
              <a:t>Kubernetes</a:t>
            </a:r>
            <a:r>
              <a:rPr lang="pt-BR" i="1" dirty="0"/>
              <a:t>, CI/CD (GitHub </a:t>
            </a:r>
            <a:r>
              <a:rPr lang="pt-BR" i="1" dirty="0" err="1"/>
              <a:t>Actions</a:t>
            </a:r>
            <a:r>
              <a:rPr lang="pt-BR" i="1" dirty="0"/>
              <a:t>, Jenkins).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EF7A2F7-E4F8-75CA-1FA3-B93418421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8E541D9-A3AA-715F-F530-151751BB9F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6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00B99-312D-652C-8FE8-590201660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0A9CE65-38AD-F43A-7F56-BADAAEC6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rtl="0"/>
            <a:r>
              <a:rPr lang="pt-BR" sz="3600" dirty="0"/>
              <a:t>UC 1: Analisar requisitos e funcionalidades da aplicação</a:t>
            </a:r>
            <a:br>
              <a:rPr lang="pt-BR" sz="3600" dirty="0"/>
            </a:br>
            <a:br>
              <a:rPr lang="pt-BR" sz="3600" dirty="0"/>
            </a:br>
            <a:r>
              <a:rPr lang="pt-BR" sz="3600" b="1" i="1" dirty="0"/>
              <a:t>Projetos web e desktop: escopo, tendências e tecnologias.</a:t>
            </a:r>
            <a:endParaRPr lang="pt-br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DC33A3B-CFBA-F6D5-2613-6FAFC0812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pt-BR" b="1" i="1" dirty="0"/>
              <a:t>TECNOLOGIAS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Desktop: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Linguagens: Python (</a:t>
            </a:r>
            <a:r>
              <a:rPr lang="pt-BR" i="1" dirty="0" err="1"/>
              <a:t>PyQt</a:t>
            </a:r>
            <a:r>
              <a:rPr lang="pt-BR" i="1" dirty="0"/>
              <a:t>, </a:t>
            </a:r>
            <a:r>
              <a:rPr lang="pt-BR" i="1" dirty="0" err="1"/>
              <a:t>Tkinter</a:t>
            </a:r>
            <a:r>
              <a:rPr lang="pt-BR" i="1" dirty="0"/>
              <a:t>), C# (.NET), C++ (Qt), Java (</a:t>
            </a:r>
            <a:r>
              <a:rPr lang="pt-BR" i="1" dirty="0" err="1"/>
              <a:t>JavaFX</a:t>
            </a:r>
            <a:r>
              <a:rPr lang="pt-BR" i="1" dirty="0"/>
              <a:t>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Frameworks: Electron (para apps multiplataforma), .NET MAUI (Microsoft).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Banco de Dados Local: </a:t>
            </a:r>
            <a:r>
              <a:rPr lang="pt-BR" i="1" dirty="0" err="1"/>
              <a:t>SQLite</a:t>
            </a:r>
            <a:r>
              <a:rPr lang="pt-BR" i="1" dirty="0"/>
              <a:t>, Microsoft Access.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Distribuição: Instalação via executáveis (.</a:t>
            </a:r>
            <a:r>
              <a:rPr lang="pt-BR" i="1" dirty="0" err="1"/>
              <a:t>exe</a:t>
            </a:r>
            <a:r>
              <a:rPr lang="pt-BR" i="1" dirty="0"/>
              <a:t>, .</a:t>
            </a:r>
            <a:r>
              <a:rPr lang="pt-BR" i="1" dirty="0" err="1"/>
              <a:t>dmg</a:t>
            </a:r>
            <a:r>
              <a:rPr lang="pt-BR" i="1" dirty="0"/>
              <a:t>) ou lojas de aplicativos.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C86949-087D-3099-AACF-6A0D19EC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C7422C-7630-881F-1A88-AA420662F1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3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1F08E5F-E610-6E14-7E48-9721F3274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sz="3600" dirty="0"/>
              <a:t>UC 1: Analisar requisitos e funcionalidades da aplicação</a:t>
            </a:r>
            <a:br>
              <a:rPr lang="pt-BR" sz="3600" dirty="0"/>
            </a:br>
            <a:br>
              <a:rPr lang="pt-BR" sz="3600" dirty="0"/>
            </a:br>
            <a:r>
              <a:rPr lang="pt-BR" sz="3600" b="1" i="1" dirty="0"/>
              <a:t>Projetos web e desktop: escopo, tendências e tecnologias.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D128F63-5C68-2D0D-DA27-869C91F0A7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Projeto Web: Plataforma de Ensino Online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AA98448-EF9F-19DE-5217-1E67EF0FC2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pt-BR" sz="1800" dirty="0"/>
              <a:t>Escopo:</a:t>
            </a:r>
          </a:p>
          <a:p>
            <a:r>
              <a:rPr lang="pt-BR" sz="1800" dirty="0"/>
              <a:t>Cadastro de usuários (alunos e professores).</a:t>
            </a:r>
          </a:p>
          <a:p>
            <a:r>
              <a:rPr lang="pt-BR" sz="1800" dirty="0"/>
              <a:t>Upload e download de materiais didáticos.</a:t>
            </a:r>
          </a:p>
          <a:p>
            <a:r>
              <a:rPr lang="pt-BR" sz="1800" dirty="0"/>
              <a:t>Agendamento e transmissão de aulas ao vivo.</a:t>
            </a:r>
          </a:p>
          <a:p>
            <a:pPr algn="ctr"/>
            <a:r>
              <a:rPr lang="pt-BR" sz="1800" dirty="0"/>
              <a:t>Tecnologias:</a:t>
            </a:r>
          </a:p>
          <a:p>
            <a:r>
              <a:rPr lang="pt-BR" sz="1800" dirty="0" err="1"/>
              <a:t>Frontend</a:t>
            </a:r>
            <a:r>
              <a:rPr lang="pt-BR" sz="1800" dirty="0"/>
              <a:t>: </a:t>
            </a:r>
            <a:r>
              <a:rPr lang="pt-BR" sz="1800" dirty="0" err="1"/>
              <a:t>React</a:t>
            </a:r>
            <a:r>
              <a:rPr lang="pt-BR" sz="1800" dirty="0"/>
              <a:t>.</a:t>
            </a:r>
          </a:p>
          <a:p>
            <a:r>
              <a:rPr lang="pt-BR" sz="1800" dirty="0" err="1"/>
              <a:t>Backend</a:t>
            </a:r>
            <a:r>
              <a:rPr lang="pt-BR" sz="1800" dirty="0"/>
              <a:t>: Node.js.</a:t>
            </a:r>
          </a:p>
          <a:p>
            <a:r>
              <a:rPr lang="pt-BR" sz="1800" dirty="0"/>
              <a:t>Banco de Dados: PostgreSQL.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CEC5290F-E681-516F-5060-946B5322D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Projeto Desktop: Sistema de Gerenciamento de Biblioteca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0C75B0B9-05C7-3D4D-C94A-1E69AA62D0D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ctr"/>
            <a:r>
              <a:rPr lang="pt-BR" sz="1800" dirty="0"/>
              <a:t>Escopo:</a:t>
            </a:r>
          </a:p>
          <a:p>
            <a:r>
              <a:rPr lang="pt-BR" sz="1800" dirty="0"/>
              <a:t>Cadastro de livros e membros.</a:t>
            </a:r>
          </a:p>
          <a:p>
            <a:r>
              <a:rPr lang="pt-BR" sz="1800" dirty="0"/>
              <a:t>Controle de empréstimos.</a:t>
            </a:r>
          </a:p>
          <a:p>
            <a:r>
              <a:rPr lang="pt-BR" sz="1800" dirty="0"/>
              <a:t>Relatórios de atrasos e devoluções.</a:t>
            </a:r>
          </a:p>
          <a:p>
            <a:pPr algn="ctr"/>
            <a:r>
              <a:rPr lang="pt-BR" sz="1800" dirty="0"/>
              <a:t>Tecnologias:</a:t>
            </a:r>
          </a:p>
          <a:p>
            <a:r>
              <a:rPr lang="pt-BR" sz="1800" dirty="0"/>
              <a:t>Linguagem: Python.</a:t>
            </a:r>
          </a:p>
          <a:p>
            <a:r>
              <a:rPr lang="pt-BR" sz="1800" dirty="0"/>
              <a:t>Interface: </a:t>
            </a:r>
            <a:r>
              <a:rPr lang="pt-BR" sz="1800" dirty="0" err="1"/>
              <a:t>PyQt</a:t>
            </a:r>
            <a:r>
              <a:rPr lang="pt-BR" sz="1800" dirty="0"/>
              <a:t>.</a:t>
            </a:r>
          </a:p>
          <a:p>
            <a:r>
              <a:rPr lang="pt-BR" sz="1800" dirty="0"/>
              <a:t>Banco de Dados: </a:t>
            </a:r>
            <a:r>
              <a:rPr lang="pt-BR" sz="1800" dirty="0" err="1"/>
              <a:t>SQLite</a:t>
            </a:r>
            <a:r>
              <a:rPr lang="pt-BR" sz="1800" dirty="0"/>
              <a:t>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94B1B06-1F01-31B5-49E5-A3DD6CCD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3FD88C0-784B-E1EA-3031-43E31948A9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52EB5-512E-E97B-A6A4-A2CF5E378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7FD2381-4E30-DC0C-1F76-763EBD784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rtl="0"/>
            <a:r>
              <a:rPr lang="pt-BR" sz="3600" dirty="0"/>
              <a:t>UC 1: Analisar requisitos e funcionalidades da aplicação</a:t>
            </a:r>
            <a:br>
              <a:rPr lang="pt-BR" sz="3600" dirty="0"/>
            </a:br>
            <a:br>
              <a:rPr lang="pt-BR" sz="3600" dirty="0"/>
            </a:br>
            <a:r>
              <a:rPr lang="pt-BR" sz="3600" b="1" i="1" dirty="0"/>
              <a:t>Projetos web e desktop: escopo, tendências e tecnologias.</a:t>
            </a:r>
            <a:endParaRPr lang="pt-br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18B0036-F0C9-8B93-88C5-EA6F2CC82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u="sng" dirty="0"/>
              <a:t>Atividade de Aprendizagem</a:t>
            </a:r>
            <a:endParaRPr lang="pt-BR" u="sng" dirty="0"/>
          </a:p>
          <a:p>
            <a:pPr>
              <a:buFont typeface="Arial" panose="020B0604020202020204" pitchFamily="34" charset="0"/>
              <a:buChar char="•"/>
            </a:pPr>
            <a:endParaRPr lang="pt-BR" i="1" dirty="0"/>
          </a:p>
          <a:p>
            <a:pPr>
              <a:buFont typeface="Arial" panose="020B0604020202020204" pitchFamily="34" charset="0"/>
              <a:buChar char="•"/>
            </a:pPr>
            <a:r>
              <a:rPr lang="pt-BR" i="1" dirty="0"/>
              <a:t>Em grupos, altere o necessário do briefing para o desenvolvimento do seu projeto integrador.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i="1" dirty="0"/>
              <a:t>Poste atividade no drive da turma, com a versão do arquivo 2.0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BC6382-98B8-BD79-A404-48D75C9C1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93AB6A6-0B96-65A3-917A-F11B6FB73F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1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6B788-571C-FE59-2C6F-46E9AABC6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006D24A-BDBB-890C-AE33-A3353C4A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rtl="0"/>
            <a:r>
              <a:rPr lang="pt-BR" sz="3600" dirty="0"/>
              <a:t>UC 1: Analisar requisitos e funcionalidades da aplicação</a:t>
            </a:r>
            <a:br>
              <a:rPr lang="pt-BR" sz="3600" dirty="0"/>
            </a:br>
            <a:br>
              <a:rPr lang="pt-BR" sz="3600" dirty="0"/>
            </a:br>
            <a:r>
              <a:rPr lang="pt-BR" sz="3100" b="1" i="1" dirty="0"/>
              <a:t>Funcionalidades: conceitos de requisitos funcionais e não-funcionais.</a:t>
            </a:r>
            <a:endParaRPr lang="pt-br" sz="31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DFD137A-97FE-5736-57C0-3D4522C2D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i="1" dirty="0"/>
              <a:t>No desenvolvimento de sistemas, os requisitos funcionais e não-funcionais definem o que o sistema deve fazer e como ele deve operar.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i="1" dirty="0"/>
              <a:t>Compreender esses conceitos é essencial para planejar, projetar e implementar soluções eficazes.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2D3155-89C3-D59D-5861-5B038FB2A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08DC3D8-9FAA-8610-CECC-4272E8686E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0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B1306-7356-0BA9-64D3-E4BFA8C71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8E80691-09E4-0F5E-E9A4-99936C3A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rtl="0"/>
            <a:r>
              <a:rPr lang="pt-BR" sz="3600" dirty="0"/>
              <a:t>UC 1: Analisar requisitos e funcionalidades da aplicação</a:t>
            </a:r>
            <a:br>
              <a:rPr lang="pt-BR" sz="3600" dirty="0"/>
            </a:br>
            <a:br>
              <a:rPr lang="pt-BR" sz="3600" dirty="0"/>
            </a:br>
            <a:r>
              <a:rPr lang="pt-BR" sz="3100" b="1" i="1" dirty="0"/>
              <a:t>Funcionalidades: conceitos de requisitos funcionais e não-funcionais.</a:t>
            </a:r>
            <a:endParaRPr lang="pt-br" sz="31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115C9B5-B546-34B7-6B12-364BEE1BB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pt-BR" b="1" i="1" dirty="0"/>
              <a:t>REQUISITOS FUNCIONAIS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i="1" dirty="0"/>
              <a:t>Descrevem o que o sistema deve fazer.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i="1" dirty="0"/>
              <a:t>São diretamente ligados às funcionalidades do sistema.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i="1" dirty="0"/>
              <a:t>Exemplos: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i="1" dirty="0"/>
              <a:t>Cadastrar usuários.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i="1" dirty="0"/>
              <a:t>Gerar relatórios de vendas.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i="1" dirty="0"/>
              <a:t>Enviar notificações por e-mail.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36D981-0D21-01B5-050D-E451508C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F73A1FD-9CB2-9B53-8616-1C7EDD2D57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9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CC022-CAE7-3B72-B8B9-7EC848884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03B874A-B5D0-51A8-A263-FF1E09CF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rtl="0"/>
            <a:r>
              <a:rPr lang="pt-BR" sz="3600" dirty="0"/>
              <a:t>UC 1: Analisar requisitos e funcionalidades da aplicação</a:t>
            </a:r>
            <a:br>
              <a:rPr lang="pt-BR" sz="3600" dirty="0"/>
            </a:br>
            <a:br>
              <a:rPr lang="pt-BR" sz="3600" dirty="0"/>
            </a:br>
            <a:r>
              <a:rPr lang="pt-BR" sz="3100" b="1" i="1" dirty="0"/>
              <a:t>Funcionalidades: conceitos de requisitos funcionais e não-funcionais.</a:t>
            </a:r>
            <a:endParaRPr lang="pt-br" sz="31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C69A410-5C3B-C374-4E4F-42088EBDD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pt-BR" b="1" i="1" dirty="0"/>
              <a:t>REQUISITOS NÃO-FUNCIONAIS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i="1" dirty="0"/>
              <a:t>Descrevem como o sistema deve operar.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i="1" dirty="0"/>
              <a:t>Relacionam-se a atributos de qualidade como desempenho, segurança e usabilidade.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i="1" dirty="0"/>
              <a:t>Exemplos: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i="1" dirty="0"/>
              <a:t>O sistema deve responder em até 2 segundos após o clique.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i="1" dirty="0"/>
              <a:t>A aplicação deve suportar até 10.000 usuários simultâneos.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i="1" dirty="0"/>
              <a:t>O sistema deve ser acessível em dispositivos móveis.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5A8E616-B1E0-5401-F8B5-177EA555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8831693-0C25-87D0-69E2-D53700B32D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4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A0915-4D63-BE58-98A0-D694EC2D5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94189B6-7069-9254-AF83-2B86DF88F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rtl="0"/>
            <a:r>
              <a:rPr lang="pt-BR" sz="3600" dirty="0"/>
              <a:t>UC 1: Analisar requisitos e funcionalidades da aplicação</a:t>
            </a:r>
            <a:br>
              <a:rPr lang="pt-BR" sz="3600" dirty="0"/>
            </a:br>
            <a:br>
              <a:rPr lang="pt-BR" sz="3600" dirty="0"/>
            </a:br>
            <a:r>
              <a:rPr lang="pt-BR" sz="3100" b="1" i="1" dirty="0"/>
              <a:t>Funcionalidades: conceitos de requisitos funcionais e não-funcionais.</a:t>
            </a:r>
            <a:endParaRPr lang="pt-br" sz="3100" b="1" i="1" dirty="0"/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5FF6D80A-E460-09C9-71E8-8ACA026FD2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921159"/>
              </p:ext>
            </p:extLst>
          </p:nvPr>
        </p:nvGraphicFramePr>
        <p:xfrm>
          <a:off x="189756" y="2276872"/>
          <a:ext cx="11809311" cy="30280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3008528281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490482641"/>
                    </a:ext>
                  </a:extLst>
                </a:gridCol>
                <a:gridCol w="4968551">
                  <a:extLst>
                    <a:ext uri="{9D8B030D-6E8A-4147-A177-3AD203B41FA5}">
                      <a16:colId xmlns:a16="http://schemas.microsoft.com/office/drawing/2014/main" val="1455927773"/>
                    </a:ext>
                  </a:extLst>
                </a:gridCol>
              </a:tblGrid>
              <a:tr h="54072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Aspecto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Requisito Funcional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Requisito Não-Funcional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113707"/>
                  </a:ext>
                </a:extLst>
              </a:tr>
              <a:tr h="54072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Definição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 que o sistema faz.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Como o sistema funciona.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022813"/>
                  </a:ext>
                </a:extLst>
              </a:tr>
              <a:tr h="97330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Exemplo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Registrar pedidos no sistema.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Garantir tempo de resposta de 1s.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0197029"/>
                  </a:ext>
                </a:extLst>
              </a:tr>
              <a:tr h="97330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Impacto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Impacta diretamente o usuário.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Impacta a experiência e a eficiência.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3812637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BC9DD5-F5ED-8F65-B676-9A6C5AA4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4835743-3CA6-D61F-469D-6000BCE349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3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267505" y="836712"/>
            <a:ext cx="9653813" cy="3201320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4000" dirty="0"/>
              <a:t>UC 1: Analisar requisitos e funcionalidades da aplicação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9AA5550-3F1F-6B1C-59BB-D8B698A8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F2E591-75DF-4C49-BF8C-B8C9A1C2AE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13176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11752-FFAC-5571-F4D7-BD7C4F15E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9CBA80F-C46A-F9F4-90C6-524C68E80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rtl="0"/>
            <a:r>
              <a:rPr lang="pt-BR" sz="3600" dirty="0"/>
              <a:t>UC 1: Analisar requisitos e funcionalidades da aplicação</a:t>
            </a:r>
            <a:br>
              <a:rPr lang="pt-BR" sz="3600" dirty="0"/>
            </a:br>
            <a:br>
              <a:rPr lang="pt-BR" sz="3600" dirty="0"/>
            </a:br>
            <a:r>
              <a:rPr lang="pt-BR" sz="3100" b="1" i="1" dirty="0"/>
              <a:t>Funcionalidades: conceitos de requisitos funcionais e não-funcionais.</a:t>
            </a:r>
            <a:endParaRPr lang="pt-br" sz="31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4F960E7-C568-D603-D50B-B1F9EFE29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pt-BR" b="1" i="1" dirty="0"/>
              <a:t>Projeto: Sistema de Gerenciamento de Estoque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u="sng" dirty="0"/>
              <a:t>Requisitos Funcionais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O sistema deve permitir o cadastro de produtos com nome, código e quantidade.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O sistema deve gerar relatórios de estoque baixo.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u="sng" dirty="0"/>
              <a:t>Requisitos Não-Funcionais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O sistema deve ser compatível com navegadores Chrome e Firefox.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A aplicação deve utilizar autenticação com senha criptografada.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369AFA8-8006-F177-B0F9-67BC21AE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B99C56D-C0F6-5197-01B3-34C835B286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9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99ADC-1D96-D6F2-E920-A35C91FEB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D5937F5-98E7-451D-01BA-6193015D9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rtl="0"/>
            <a:r>
              <a:rPr lang="pt-BR" sz="3600" dirty="0"/>
              <a:t>UC 1: Analisar requisitos e funcionalidades da aplicação</a:t>
            </a:r>
            <a:br>
              <a:rPr lang="pt-BR" sz="3600" dirty="0"/>
            </a:br>
            <a:br>
              <a:rPr lang="pt-BR" sz="3600" dirty="0"/>
            </a:br>
            <a:r>
              <a:rPr lang="pt-BR" sz="3100" b="1" i="1" dirty="0"/>
              <a:t>Funcionalidades: conceitos de requisitos funcionais e não-funcionais.</a:t>
            </a:r>
            <a:endParaRPr lang="pt-br" sz="31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D21B38EF-2763-15C8-DB80-86504F0D5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pt-BR" b="1" i="1" dirty="0"/>
              <a:t>Projeto: Loja Virtual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u="sng" dirty="0"/>
              <a:t>Requisitos Funcionais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O usuário deve poder buscar produtos por categoria.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A loja deve permitir pagamentos via cartão de crédito e boleto.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u="sng" dirty="0"/>
              <a:t>Requisitos Não-Funcionais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O sistema deve suportar até 100 transações simultâneas.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O site deve estar disponível 99,9% do tempo.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604CA49-4195-1924-A1C4-73AD0514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19BB610-F563-E14C-CA1D-5C2B9AB601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0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4A4CC-EA39-55FD-6D91-8BE92C6A6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DA9668D-0583-B9DE-BFA1-22F6EA1A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rtl="0"/>
            <a:r>
              <a:rPr lang="pt-BR" sz="3600" dirty="0"/>
              <a:t>UC 1: Analisar requisitos e funcionalidades da aplicação</a:t>
            </a:r>
            <a:br>
              <a:rPr lang="pt-BR" sz="3600" dirty="0"/>
            </a:br>
            <a:br>
              <a:rPr lang="pt-BR" sz="3600" dirty="0"/>
            </a:br>
            <a:r>
              <a:rPr lang="pt-BR" sz="3100" b="1" i="1" dirty="0"/>
              <a:t>Funcionalidades: conceitos de requisitos funcionais e não-funcionais.</a:t>
            </a:r>
            <a:endParaRPr lang="pt-br" sz="31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62BFEEC-D3C4-E245-A5D0-2286DC350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u="sng" dirty="0"/>
              <a:t>Atividade de Aprendizagem</a:t>
            </a:r>
            <a:endParaRPr lang="pt-BR" u="sng" dirty="0"/>
          </a:p>
          <a:p>
            <a:pPr>
              <a:buFont typeface="Arial" panose="020B0604020202020204" pitchFamily="34" charset="0"/>
              <a:buChar char="•"/>
            </a:pPr>
            <a:endParaRPr lang="pt-BR" i="1" dirty="0"/>
          </a:p>
          <a:p>
            <a:pPr>
              <a:buFont typeface="Arial" panose="020B0604020202020204" pitchFamily="34" charset="0"/>
              <a:buChar char="•"/>
            </a:pPr>
            <a:r>
              <a:rPr lang="pt-BR" i="1" dirty="0"/>
              <a:t>Em grupos, adicione os requisitos funcionais e não-funcionais no desenvolvimento do seu projeto integrador.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i="1" dirty="0"/>
              <a:t>Poste atividade no drive da turma, com a versão do arquivo 3.0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pt-BR" i="1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2085674-5BBD-1247-FB26-13C7C5844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696E922-645D-E51A-DB23-7695A6B12C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0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6E26B-785E-D36C-FC97-626876655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740A893-C57C-2B86-25EB-DF0B861FA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rtl="0"/>
            <a:r>
              <a:rPr lang="pt-BR" sz="3600" dirty="0"/>
              <a:t>UC 1: Analisar requisitos e funcionalidades da aplicação</a:t>
            </a:r>
            <a:br>
              <a:rPr lang="pt-BR" sz="3600" dirty="0"/>
            </a:br>
            <a:br>
              <a:rPr lang="pt-BR" sz="3600" dirty="0"/>
            </a:br>
            <a:r>
              <a:rPr lang="pt-BR" sz="3100" b="1" i="1" dirty="0"/>
              <a:t>Requisitos: conceitos e técnicas para análise e gerenciamento.</a:t>
            </a:r>
            <a:endParaRPr lang="pt-br" sz="31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65742F11-EB73-1267-CBC7-29173A1CE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Os requisitos de um sistema representam as necessidades ou condições que ele deve atender para alcançar seus objetivos. A análise e o gerenciamento de requisitos são etapas fundamentais no ciclo de vida do desenvolvimento de sistemas, garantindo alinhamento com as expectativas dos stakeholders.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5321BA7-7615-8AD7-DC60-043E5BDA0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D5BE915-C480-1A05-9050-06432C29DC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3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19E2B-EAEF-C598-AC73-9525C22C6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82B4452-9639-76C1-868D-A688BFF8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rtl="0"/>
            <a:r>
              <a:rPr lang="pt-BR" sz="3600" dirty="0"/>
              <a:t>UC 1: Analisar requisitos e funcionalidades da aplicação</a:t>
            </a:r>
            <a:br>
              <a:rPr lang="pt-BR" sz="3600" dirty="0"/>
            </a:br>
            <a:br>
              <a:rPr lang="pt-BR" sz="3600" dirty="0"/>
            </a:br>
            <a:r>
              <a:rPr lang="pt-BR" sz="3100" b="1" i="1" dirty="0"/>
              <a:t>Requisitos: conceitos e técnicas para análise e gerenciamento.</a:t>
            </a:r>
            <a:endParaRPr lang="pt-br" sz="31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354F200-AE29-B58D-6BB9-DF4728EB2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b="1" i="1" dirty="0"/>
              <a:t>O que são requisitos?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Declarações formais das necessidades de um sistema, estabelecendo o que ele deve fazer ou como deve funcionar.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i="1" dirty="0"/>
              <a:t>Classificação: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Funcionais: Descrevem o comportamento e as funcionalidades do sistema.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Não-Funcionais: Descrevem as restrições e características de qualidade.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Requisitos de Negócio: Alinham o sistema aos objetivos estratégicos da organização.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8BE6ECD-E015-1FE7-437C-29C0D6C64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9DB8FB3-8283-03B6-52D5-D3AFD2F041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8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4484C-80C2-F269-8BCF-80370B95A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D6D0181-C3E1-2796-FFE5-B1E53235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rtl="0"/>
            <a:r>
              <a:rPr lang="pt-BR" sz="3600" dirty="0"/>
              <a:t>UC 1: Analisar requisitos e funcionalidades da aplicação</a:t>
            </a:r>
            <a:br>
              <a:rPr lang="pt-BR" sz="3600" dirty="0"/>
            </a:br>
            <a:br>
              <a:rPr lang="pt-BR" sz="3600" dirty="0"/>
            </a:br>
            <a:r>
              <a:rPr lang="pt-BR" sz="3100" b="1" i="1" dirty="0"/>
              <a:t>Requisitos: conceitos e técnicas para análise e gerenciamento.</a:t>
            </a:r>
            <a:endParaRPr lang="pt-br" sz="31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E16B407-7D6C-6DD5-0037-9790B5AC4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b="1" i="1" dirty="0"/>
              <a:t>Por que analisar requisitos?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Para garantir que as necessidades dos usuários e stakeholders sejam compreendidas e documentadas de forma clara.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Para evitar falhas de comunicação e entregas desalinhadas.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FBC2970-2B99-03FA-FEAB-5B872FCFA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FB5F84A-6FCD-CB53-EA7D-865FF91F6F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B8546-1720-0C09-8E1F-C0E6BFE8A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7A743E8-E547-5148-7415-C6AF9A24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rtl="0"/>
            <a:r>
              <a:rPr lang="pt-BR" sz="3600" dirty="0"/>
              <a:t>UC 1: Analisar requisitos e funcionalidades da aplicação</a:t>
            </a:r>
            <a:br>
              <a:rPr lang="pt-BR" sz="3600" dirty="0"/>
            </a:br>
            <a:br>
              <a:rPr lang="pt-BR" sz="3600" dirty="0"/>
            </a:br>
            <a:r>
              <a:rPr lang="pt-BR" sz="3100" b="1" i="1" dirty="0"/>
              <a:t>Requisitos: conceitos e técnicas para análise e gerenciamento.</a:t>
            </a:r>
            <a:endParaRPr lang="pt-br" sz="31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8619D3A-425F-1753-A940-B7BA3056A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Gerenciamento de Requisitos: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Definição: Processo contínuo de identificação, documentação, rastreamento e manutenção dos requisitos ao longo do ciclo de vida do projeto.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Inclui: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Controle de alterações.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Priorização.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Rastreabilidade.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1C28F6-982E-9CF3-3F65-FCC8DFF8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C93DCE5-DB94-0363-C886-5C4EB18B65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39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6C97E-1978-54ED-0538-4E4AAEA5B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71AE2D3-7D54-B830-4FEA-16B745198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rtl="0"/>
            <a:r>
              <a:rPr lang="pt-BR" sz="3600" dirty="0"/>
              <a:t>UC 1: Analisar requisitos e funcionalidades da aplicação</a:t>
            </a:r>
            <a:br>
              <a:rPr lang="pt-BR" sz="3600" dirty="0"/>
            </a:br>
            <a:br>
              <a:rPr lang="pt-BR" sz="3600" dirty="0"/>
            </a:br>
            <a:r>
              <a:rPr lang="pt-BR" sz="3100" b="1" i="1" dirty="0"/>
              <a:t>Requisitos: conceitos e técnicas para análise e gerenciamento.</a:t>
            </a:r>
            <a:endParaRPr lang="pt-br" sz="31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E40D86C-79C7-7928-0EBF-B4DC8B9E4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Técnicas para Análise de Requisitos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Entrevistas: Conversas estruturadas ou semiestruturadas com stakeholders.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Exemplo: Perguntar ao cliente quais são as funcionalidades mais críticas.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Workshops: Reuniões colaborativas com stakeholders para discutir e refinar requisitos.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Protótipos: Criação de modelos visuais ou interativos para validar requisitos.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Exemplo: Protótipo de uma interface de sistema.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 err="1"/>
              <a:t>Storyboards</a:t>
            </a:r>
            <a:r>
              <a:rPr lang="pt-BR" i="1" dirty="0"/>
              <a:t>: Representações visuais de fluxos de interação no sistema.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Técnicas de Modelagem: Diagramas como UML (Casos de Uso, Diagramas de Atividade).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Exemplo: Criar um diagrama de caso de uso para ilustrar as interações do usuário com o sistema.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46CB378-65F5-9007-4F0B-A77469231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1352870-4B2B-1AFC-F02C-4CBE19B84B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39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16B99-A8D8-AD4A-51AA-B15D313A7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C106C97-3DDD-AF29-3C2B-FF868981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rtl="0"/>
            <a:r>
              <a:rPr lang="pt-BR" sz="3600" dirty="0"/>
              <a:t>UC 1: Analisar requisitos e funcionalidades da aplicação</a:t>
            </a:r>
            <a:br>
              <a:rPr lang="pt-BR" sz="3600" dirty="0"/>
            </a:br>
            <a:br>
              <a:rPr lang="pt-BR" sz="3600" dirty="0"/>
            </a:br>
            <a:r>
              <a:rPr lang="pt-BR" sz="3100" b="1" i="1" dirty="0"/>
              <a:t>Requisitos: conceitos e técnicas para análise e gerenciamento.</a:t>
            </a:r>
            <a:endParaRPr lang="pt-br" sz="31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9F5D7AB-4B43-1D5C-C85B-FF1B313E8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Técnicas para Gerenciamento de Requisitos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Documentação: Registros detalhados dos requisitos.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Ferramentas: Google </a:t>
            </a:r>
            <a:r>
              <a:rPr lang="pt-BR" i="1" dirty="0" err="1"/>
              <a:t>Docs</a:t>
            </a:r>
            <a:r>
              <a:rPr lang="pt-BR" i="1" dirty="0"/>
              <a:t>, </a:t>
            </a:r>
            <a:r>
              <a:rPr lang="pt-BR" i="1" dirty="0" err="1"/>
              <a:t>Confluence</a:t>
            </a:r>
            <a:r>
              <a:rPr lang="pt-BR" i="1" dirty="0"/>
              <a:t>, Microsoft Word.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Rastreabilidade: Relacionamento entre os requisitos e outros artefatos do projeto.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Ferramentas: </a:t>
            </a:r>
            <a:r>
              <a:rPr lang="pt-BR" i="1" dirty="0" err="1"/>
              <a:t>Jira</a:t>
            </a:r>
            <a:r>
              <a:rPr lang="pt-BR" i="1" dirty="0"/>
              <a:t>, </a:t>
            </a:r>
            <a:r>
              <a:rPr lang="pt-BR" i="1" dirty="0" err="1"/>
              <a:t>Trello</a:t>
            </a:r>
            <a:r>
              <a:rPr lang="pt-BR" i="1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 err="1"/>
              <a:t>Prioritização</a:t>
            </a:r>
            <a:r>
              <a:rPr lang="pt-BR" i="1" dirty="0"/>
              <a:t>: Métodos como </a:t>
            </a:r>
            <a:r>
              <a:rPr lang="pt-BR" i="1" dirty="0" err="1"/>
              <a:t>MoSCoW</a:t>
            </a:r>
            <a:r>
              <a:rPr lang="pt-BR" i="1" dirty="0"/>
              <a:t> (Must, </a:t>
            </a:r>
            <a:r>
              <a:rPr lang="pt-BR" i="1" dirty="0" err="1"/>
              <a:t>Should</a:t>
            </a:r>
            <a:r>
              <a:rPr lang="pt-BR" i="1" dirty="0"/>
              <a:t>, </a:t>
            </a:r>
            <a:r>
              <a:rPr lang="pt-BR" i="1" dirty="0" err="1"/>
              <a:t>Could</a:t>
            </a:r>
            <a:r>
              <a:rPr lang="pt-BR" i="1" dirty="0"/>
              <a:t>, </a:t>
            </a:r>
            <a:r>
              <a:rPr lang="pt-BR" i="1" dirty="0" err="1"/>
              <a:t>Won’t</a:t>
            </a:r>
            <a:r>
              <a:rPr lang="pt-BR" i="1" dirty="0"/>
              <a:t>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Exemplo: Priorizar "pagamento online" como um requisito "Must".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Versionamento: Controle de versões dos requisitos para rastrear alterações.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Validação e Verificação: Garantir que os requisitos estão corretos e completos antes da implementação.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EF4B57-743A-35F3-627C-F7357A70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6919FDD-F73A-192D-C69C-8822BE938F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93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A8EE6-675D-E0C1-97F4-286E0809C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DD0E642-DD54-64A2-9744-F3838979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rtl="0"/>
            <a:r>
              <a:rPr lang="pt-BR" sz="3600" dirty="0"/>
              <a:t>UC 1: Analisar requisitos e funcionalidades da aplicação</a:t>
            </a:r>
            <a:br>
              <a:rPr lang="pt-BR" sz="3600" dirty="0"/>
            </a:br>
            <a:br>
              <a:rPr lang="pt-BR" sz="3600" dirty="0"/>
            </a:br>
            <a:r>
              <a:rPr lang="pt-BR" sz="3100" b="1" i="1" dirty="0"/>
              <a:t>Requisitos: conceitos e técnicas para análise e gerenciamento.</a:t>
            </a:r>
            <a:endParaRPr lang="pt-br" sz="31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3CC6E69-DA2F-11DD-4B1A-03F7AEA31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pt-BR" b="1" i="1" dirty="0"/>
              <a:t>Exemplo Prático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Desenvolvimento de um Sistema de Reservas de Hotéis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Requisitos Identificados: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Funcionais: Permitir busca por hotéis disponíveis.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Processar pagamentos online.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Não-Funcionais: O sistema deve ser responsivo em dispositivos móveis.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Deve suportar 1.000 acessos simultâneos.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40CFE3-C9DE-1AEA-DAE9-0939BA9B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332012A-2585-D147-701E-D18C0F6466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02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pt-BR" sz="3600" dirty="0"/>
              <a:t>UC 1: Analisar requisitos e funcionalidades da aplicação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/>
              <a:t>Conhecimentos</a:t>
            </a:r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pt-BR" dirty="0"/>
              <a:t>Briefing: conceito, especificidades para projetos e modelos.</a:t>
            </a:r>
            <a:endParaRPr lang="en-US" dirty="0"/>
          </a:p>
          <a:p>
            <a:pPr rtl="0"/>
            <a:r>
              <a:rPr lang="pt-BR" dirty="0"/>
              <a:t>Projetos web e desktop: escopo, tendências e tecnologias</a:t>
            </a:r>
            <a:endParaRPr lang="en-US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pt-BR" dirty="0"/>
              <a:t>Funcionalidades: conceitos de requisitos funcionais e não-funcionais.</a:t>
            </a:r>
          </a:p>
          <a:p>
            <a:pPr rtl="0"/>
            <a:r>
              <a:rPr lang="pt-BR" dirty="0"/>
              <a:t>Requisitos: conceitos e técnicas para análise e gerenciamento.</a:t>
            </a:r>
            <a:endParaRPr lang="en-US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0EF5AA0-C2C6-4A1B-3DFD-06DEF0DB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7B2F7E-390A-1CBF-A4C8-304250A553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13176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76BF0-2869-C31B-D537-37D48D2A2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83B448E-F9DC-3238-B651-C2A3AD6E1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rtl="0"/>
            <a:r>
              <a:rPr lang="pt-BR" sz="3600" dirty="0"/>
              <a:t>UC 1: Analisar requisitos e funcionalidades da aplicação</a:t>
            </a:r>
            <a:br>
              <a:rPr lang="pt-BR" sz="3600" dirty="0"/>
            </a:br>
            <a:br>
              <a:rPr lang="pt-BR" sz="3600" dirty="0"/>
            </a:br>
            <a:r>
              <a:rPr lang="pt-BR" sz="3100" b="1" i="1" dirty="0"/>
              <a:t>Requisitos: conceitos e técnicas para análise e gerenciamento.</a:t>
            </a:r>
            <a:endParaRPr lang="pt-br" sz="31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7E4EB28-AEEC-2F52-C22B-8B17CBD9E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pt-BR" b="1" i="1" dirty="0"/>
              <a:t>Exemplo Prático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Técnicas Aplicadas: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Entrevista: Reunião com stakeholders para entender as necessidades principais.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Protótipo: Criação de uma interface para validar o processo de reserva.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 err="1"/>
              <a:t>MoSCoW</a:t>
            </a:r>
            <a:r>
              <a:rPr lang="pt-BR" i="1" dirty="0"/>
              <a:t>: Priorização dos requisitos: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Must: Busca de hotéis, pagamento online.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 err="1"/>
              <a:t>Should</a:t>
            </a:r>
            <a:r>
              <a:rPr lang="pt-BR" i="1" dirty="0"/>
              <a:t>: Avaliações dos hotéis.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 err="1"/>
              <a:t>Could</a:t>
            </a:r>
            <a:r>
              <a:rPr lang="pt-BR" i="1" dirty="0"/>
              <a:t>: Ofertas personalizadas.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 err="1"/>
              <a:t>Won’t</a:t>
            </a:r>
            <a:r>
              <a:rPr lang="pt-BR" i="1" dirty="0"/>
              <a:t>: Integração com redes sociais (neste momento).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BB6D54-A225-6C18-8C27-4DD363C3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1C43D6B-FBE3-7D85-65A1-CB78A6E934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10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94FEA-B11A-8D26-D75E-2A5ACBADD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DC5C461-24A4-952A-6B9B-FCFE5F39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pt-BR" sz="1800" dirty="0"/>
              <a:t>UC 1: Analisar requisitos e funcionalidades da aplicação</a:t>
            </a:r>
            <a:br>
              <a:rPr lang="pt-BR" sz="1800" dirty="0"/>
            </a:br>
            <a:br>
              <a:rPr lang="pt-BR" sz="1800" dirty="0"/>
            </a:br>
            <a:r>
              <a:rPr lang="pt-BR" sz="1800" b="1" i="1" dirty="0"/>
              <a:t>Modelagem da aplicação: conceito e construção de diagramas de caso de uso e diagramas de</a:t>
            </a:r>
            <a:br>
              <a:rPr lang="pt-BR" sz="1800" b="1" i="1" dirty="0"/>
            </a:br>
            <a:r>
              <a:rPr lang="pt-BR" sz="1800" b="1" i="1" dirty="0"/>
              <a:t>classe.</a:t>
            </a:r>
            <a:endParaRPr lang="pt-br" sz="18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5C7C671C-6A73-0C1D-B27E-079E171FF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886" lvl="1" indent="0" algn="just">
              <a:buNone/>
            </a:pPr>
            <a:r>
              <a:rPr lang="pt-BR" i="1" dirty="0"/>
              <a:t>A modelagem da aplicação é um passo essencial no desenvolvimento de sistemas, pois ajuda a documentar e visualizar como o sistema funcionará antes de sua implementação. Os diagramas de caso de uso e diagramas de classe são ferramentas fundamentais na modelagem orientada a objetos.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1725243-B54B-BEE0-D629-383332A5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5016984-637C-155F-963A-D350E40C3B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86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90730-7A82-49FA-BFF5-C477E8ECD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F0CE76F-5F62-40FD-9F6B-DBC3A7D1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pt-BR" sz="1800" dirty="0"/>
              <a:t>UC 1: Analisar requisitos e funcionalidades da aplicação</a:t>
            </a:r>
            <a:br>
              <a:rPr lang="pt-BR" sz="1800" dirty="0"/>
            </a:br>
            <a:br>
              <a:rPr lang="pt-BR" sz="1800" dirty="0"/>
            </a:br>
            <a:r>
              <a:rPr lang="pt-BR" sz="1800" b="1" i="1" dirty="0"/>
              <a:t>Modelagem da aplicação: conceito e construção de diagramas de caso de uso e diagramas de</a:t>
            </a:r>
            <a:br>
              <a:rPr lang="pt-BR" sz="1800" b="1" i="1" dirty="0"/>
            </a:br>
            <a:r>
              <a:rPr lang="pt-BR" sz="1800" b="1" i="1" dirty="0"/>
              <a:t>classe.</a:t>
            </a:r>
            <a:endParaRPr lang="pt-br" sz="18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BFA9333-723C-3108-B73E-5018405D4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886" lvl="1" indent="0" algn="just">
              <a:buNone/>
            </a:pPr>
            <a:r>
              <a:rPr lang="pt-BR" i="1" dirty="0"/>
              <a:t>Conceito de Modelagem da Aplicação</a:t>
            </a:r>
          </a:p>
          <a:p>
            <a:pPr marL="377886" lvl="1" indent="0" algn="just">
              <a:buNone/>
            </a:pPr>
            <a:r>
              <a:rPr lang="pt-BR" i="1" dirty="0"/>
              <a:t>Definição: Processo de criação de representações abstratas do sistema para descrever sua estrutura e comportamento.</a:t>
            </a:r>
          </a:p>
          <a:p>
            <a:pPr marL="377886" lvl="1" indent="0" algn="just">
              <a:buNone/>
            </a:pPr>
            <a:r>
              <a:rPr lang="pt-BR" i="1" dirty="0"/>
              <a:t>Objetivo: Comunicar claramente os requisitos e funcionalidades do sistema aos stakeholders e à equipe de desenvolvimento.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C12EA5-8F42-1525-BBED-BB056189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1223DE2-BAFD-CC51-1238-076890588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42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52B93-295B-54A4-4883-1A17EA01A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27EC0EF-050A-6C92-1486-DEB81B50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pt-BR" sz="1800" dirty="0"/>
              <a:t>UC 1: Analisar requisitos e funcionalidades da aplicação</a:t>
            </a:r>
            <a:br>
              <a:rPr lang="pt-BR" sz="1800" dirty="0"/>
            </a:br>
            <a:br>
              <a:rPr lang="pt-BR" sz="1800" dirty="0"/>
            </a:br>
            <a:r>
              <a:rPr lang="pt-BR" sz="1800" b="1" i="1" dirty="0"/>
              <a:t>Modelagem da aplicação: conceito e construção de diagramas de caso de uso e diagramas de</a:t>
            </a:r>
            <a:br>
              <a:rPr lang="pt-BR" sz="1800" b="1" i="1" dirty="0"/>
            </a:br>
            <a:r>
              <a:rPr lang="pt-BR" sz="1800" b="1" i="1" dirty="0"/>
              <a:t>classe.</a:t>
            </a:r>
            <a:endParaRPr lang="pt-br" sz="18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345851D-1422-C46D-3901-79674A2BE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886" lvl="1" indent="0" algn="just">
              <a:buNone/>
            </a:pPr>
            <a:r>
              <a:rPr lang="pt-BR" i="1" dirty="0"/>
              <a:t>Diagramas de Caso de Uso</a:t>
            </a:r>
          </a:p>
          <a:p>
            <a:pPr marL="377886" lvl="1" indent="0" algn="just">
              <a:buNone/>
            </a:pPr>
            <a:r>
              <a:rPr lang="pt-BR" i="1" dirty="0"/>
              <a:t>Definição: Representam as interações entre os usuários (atores) e o sistema. Mostram o comportamento esperado do sistema em alto nível.</a:t>
            </a:r>
          </a:p>
          <a:p>
            <a:pPr marL="377886" lvl="1" indent="0" algn="just">
              <a:buNone/>
            </a:pPr>
            <a:r>
              <a:rPr lang="pt-BR" i="1" dirty="0"/>
              <a:t>Elementos Principais:</a:t>
            </a:r>
          </a:p>
          <a:p>
            <a:pPr marL="377886" lvl="1" indent="0" algn="just">
              <a:buNone/>
            </a:pPr>
            <a:r>
              <a:rPr lang="pt-BR" i="1" dirty="0"/>
              <a:t>Ator: Representa um usuário ou outro sistema que interage com o sistema. Representado por um boneco (</a:t>
            </a:r>
            <a:r>
              <a:rPr lang="pt-BR" i="1" dirty="0" err="1"/>
              <a:t>stick</a:t>
            </a:r>
            <a:r>
              <a:rPr lang="pt-BR" i="1" dirty="0"/>
              <a:t> figure).</a:t>
            </a:r>
          </a:p>
          <a:p>
            <a:pPr marL="377886" lvl="1" indent="0" algn="just">
              <a:buNone/>
            </a:pPr>
            <a:r>
              <a:rPr lang="pt-BR" i="1" dirty="0"/>
              <a:t>Caso de Uso: Representa uma funcionalidade ou tarefa realizada pelo sistema. Representado por uma elipse.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FA7D68-4990-7FBB-7DA1-0D8126E58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21CDB29-3E81-B19C-73AE-EA44E3BC05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77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ADC09-6C17-E154-78E3-BA4ADC051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7B5C8F2-567B-BE4C-05D8-F63CDC2A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pt-BR" sz="1800" dirty="0"/>
              <a:t>UC 1: Analisar requisitos e funcionalidades da aplicação</a:t>
            </a:r>
            <a:br>
              <a:rPr lang="pt-BR" sz="1800" dirty="0"/>
            </a:br>
            <a:br>
              <a:rPr lang="pt-BR" sz="1800" dirty="0"/>
            </a:br>
            <a:r>
              <a:rPr lang="pt-BR" sz="1800" b="1" i="1" dirty="0"/>
              <a:t>Modelagem da aplicação: conceito e construção de diagramas de caso de uso e diagramas de</a:t>
            </a:r>
            <a:br>
              <a:rPr lang="pt-BR" sz="1800" b="1" i="1" dirty="0"/>
            </a:br>
            <a:r>
              <a:rPr lang="pt-BR" sz="1800" b="1" i="1" dirty="0"/>
              <a:t>classe.</a:t>
            </a:r>
            <a:endParaRPr lang="pt-br" sz="1800" b="1" i="1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509D51-640A-D624-3B45-3DCE4C0B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442C048-F069-05DC-A2C1-507089CBA0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3FBAD010-AF7F-5B27-A098-A269BB396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852" y="1696244"/>
            <a:ext cx="8514561" cy="4462463"/>
          </a:xfrm>
        </p:spPr>
      </p:pic>
    </p:spTree>
    <p:extLst>
      <p:ext uri="{BB962C8B-B14F-4D97-AF65-F5344CB8AC3E}">
        <p14:creationId xmlns:p14="http://schemas.microsoft.com/office/powerpoint/2010/main" val="2559925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3D422-0C9C-979A-B304-5B982AEA1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01435C5-B89B-0D6C-8A6A-F9A9A9A8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pt-BR" sz="1800" dirty="0"/>
              <a:t>UC 1: Analisar requisitos e funcionalidades da aplicação</a:t>
            </a:r>
            <a:br>
              <a:rPr lang="pt-BR" sz="1800" dirty="0"/>
            </a:br>
            <a:br>
              <a:rPr lang="pt-BR" sz="1800" dirty="0"/>
            </a:br>
            <a:r>
              <a:rPr lang="pt-BR" sz="1800" b="1" i="1" dirty="0"/>
              <a:t>Modelagem da aplicação: conceito e construção de diagramas de caso de uso e diagramas de</a:t>
            </a:r>
            <a:br>
              <a:rPr lang="pt-BR" sz="1800" b="1" i="1" dirty="0"/>
            </a:br>
            <a:r>
              <a:rPr lang="pt-BR" sz="1800" b="1" i="1" dirty="0"/>
              <a:t>classe.</a:t>
            </a:r>
            <a:endParaRPr lang="pt-br" sz="18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68D5B000-B054-D6FC-2ACC-244F8E142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886" lvl="1" indent="0" algn="just">
              <a:buNone/>
            </a:pPr>
            <a:r>
              <a:rPr lang="pt-BR" i="1" dirty="0"/>
              <a:t>Diagramas de Caso de Uso</a:t>
            </a:r>
          </a:p>
          <a:p>
            <a:pPr marL="377886" lvl="1" indent="0" algn="just">
              <a:buNone/>
            </a:pPr>
            <a:r>
              <a:rPr lang="pt-BR" i="1" dirty="0"/>
              <a:t>Relacionamentos:</a:t>
            </a:r>
          </a:p>
          <a:p>
            <a:pPr marL="377886" lvl="1" indent="0" algn="just">
              <a:buNone/>
            </a:pPr>
            <a:r>
              <a:rPr lang="pt-BR" i="1" dirty="0"/>
              <a:t>Associação: Conexão entre ator e caso de uso.</a:t>
            </a:r>
          </a:p>
          <a:p>
            <a:pPr marL="377886" lvl="1" indent="0" algn="just">
              <a:buNone/>
            </a:pPr>
            <a:r>
              <a:rPr lang="pt-BR" i="1" dirty="0"/>
              <a:t>Extensão: Representa funcionalidade opcional (linha pontilhada com &lt;&lt;</a:t>
            </a:r>
            <a:r>
              <a:rPr lang="pt-BR" i="1" dirty="0" err="1"/>
              <a:t>extend</a:t>
            </a:r>
            <a:r>
              <a:rPr lang="pt-BR" i="1" dirty="0"/>
              <a:t>&gt;&gt;).</a:t>
            </a:r>
          </a:p>
          <a:p>
            <a:pPr marL="377886" lvl="1" indent="0" algn="just">
              <a:buNone/>
            </a:pPr>
            <a:r>
              <a:rPr lang="pt-BR" i="1" dirty="0"/>
              <a:t>Inclusão: Representa funcionalidade obrigatória (linha pontilhada com &lt;&lt;include&gt;&gt;).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7CB7D21-D80E-5646-3D88-1855AF4D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E606229-3134-A07F-42AB-7265EC086D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36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CD76B-99D3-3B28-8E06-49DA918A4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B6B7DAF-B475-EE52-0C3E-DB5DF2DC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pt-BR" sz="1800" dirty="0"/>
              <a:t>UC 1: Analisar requisitos e funcionalidades da aplicação</a:t>
            </a:r>
            <a:br>
              <a:rPr lang="pt-BR" sz="1800" dirty="0"/>
            </a:br>
            <a:br>
              <a:rPr lang="pt-BR" sz="1800" dirty="0"/>
            </a:br>
            <a:r>
              <a:rPr lang="pt-BR" sz="1800" b="1" i="1" dirty="0"/>
              <a:t>Modelagem da aplicação: conceito e construção de diagramas de caso de uso e diagramas de</a:t>
            </a:r>
            <a:br>
              <a:rPr lang="pt-BR" sz="1800" b="1" i="1" dirty="0"/>
            </a:br>
            <a:r>
              <a:rPr lang="pt-BR" sz="1800" b="1" i="1" dirty="0"/>
              <a:t>classe.</a:t>
            </a:r>
            <a:endParaRPr lang="pt-br" sz="18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638F2C8B-31A2-4AAB-6415-1F58C72F6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886" lvl="1" indent="0" algn="just">
              <a:buNone/>
            </a:pPr>
            <a:r>
              <a:rPr lang="pt-BR" i="1" dirty="0"/>
              <a:t>Diagramas de Caso de Uso</a:t>
            </a:r>
          </a:p>
          <a:p>
            <a:pPr marL="377886" lvl="1" indent="0" algn="just">
              <a:buNone/>
            </a:pPr>
            <a:endParaRPr lang="pt-BR" i="1" dirty="0"/>
          </a:p>
          <a:p>
            <a:pPr marL="377886" lvl="1" indent="0" algn="just">
              <a:buNone/>
            </a:pPr>
            <a:r>
              <a:rPr lang="pt-BR" i="1" dirty="0"/>
              <a:t>Os relacionamentos no diagrama de caso de uso ajudam a mostrar as interações entre os atores e os casos de uso, além de destacar como os casos de uso se relacionam entre si. Existem três principais tipos de relacionamentos: Associação, Inclusão, e Extensão.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BF8E59-30C5-F138-F79D-817391E50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89415D3-2B5F-F501-7E0D-6B6999BE1C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53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F95EB-18BE-8FC2-66D4-6D28E510B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7046C30-6EDB-ECD6-995E-788AA960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pt-BR" sz="1800" dirty="0"/>
              <a:t>UC 1: Analisar requisitos e funcionalidades da aplicação</a:t>
            </a:r>
            <a:br>
              <a:rPr lang="pt-BR" sz="1800" dirty="0"/>
            </a:br>
            <a:br>
              <a:rPr lang="pt-BR" sz="1800" dirty="0"/>
            </a:br>
            <a:r>
              <a:rPr lang="pt-BR" sz="1800" b="1" i="1" dirty="0"/>
              <a:t>Modelagem da aplicação: conceito e construção de diagramas de caso de uso e diagramas de</a:t>
            </a:r>
            <a:br>
              <a:rPr lang="pt-BR" sz="1800" b="1" i="1" dirty="0"/>
            </a:br>
            <a:r>
              <a:rPr lang="pt-BR" sz="1800" b="1" i="1" dirty="0"/>
              <a:t>classe.</a:t>
            </a:r>
            <a:endParaRPr lang="pt-br" sz="18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C892BAA-BD23-8071-184C-CAEDC71F9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77886" lvl="1" indent="0" algn="just">
              <a:buNone/>
            </a:pPr>
            <a:r>
              <a:rPr lang="pt-BR" i="1" dirty="0"/>
              <a:t>Diagramas de Caso de Uso</a:t>
            </a:r>
          </a:p>
          <a:p>
            <a:pPr marL="377886" lvl="1" indent="0" algn="just">
              <a:buNone/>
            </a:pPr>
            <a:endParaRPr lang="pt-BR" i="1" dirty="0"/>
          </a:p>
          <a:p>
            <a:pPr marL="377886" lvl="1" indent="0" algn="just">
              <a:buNone/>
            </a:pPr>
            <a:r>
              <a:rPr lang="pt-BR" i="1" dirty="0"/>
              <a:t>Associação</a:t>
            </a:r>
          </a:p>
          <a:p>
            <a:pPr marL="377886" lvl="1" indent="0" algn="just">
              <a:buNone/>
            </a:pPr>
            <a:endParaRPr lang="pt-BR" i="1" dirty="0"/>
          </a:p>
          <a:p>
            <a:pPr marL="377886" lvl="1" indent="0" algn="just">
              <a:buNone/>
            </a:pPr>
            <a:r>
              <a:rPr lang="pt-BR" i="1" dirty="0"/>
              <a:t>Definição: Representa uma interação direta entre um ator e um caso de uso.</a:t>
            </a:r>
          </a:p>
          <a:p>
            <a:pPr marL="377886" lvl="1" indent="0" algn="just">
              <a:buNone/>
            </a:pPr>
            <a:endParaRPr lang="pt-BR" i="1" dirty="0"/>
          </a:p>
          <a:p>
            <a:pPr marL="377886" lvl="1" indent="0" algn="just">
              <a:buNone/>
            </a:pPr>
            <a:r>
              <a:rPr lang="pt-BR" i="1" dirty="0"/>
              <a:t>Descrição: Indica que o ator participa ou inicia uma ação no caso de uso.</a:t>
            </a:r>
          </a:p>
          <a:p>
            <a:pPr marL="377886" lvl="1" indent="0" algn="just">
              <a:buNone/>
            </a:pPr>
            <a:r>
              <a:rPr lang="pt-BR" i="1" dirty="0"/>
              <a:t>Representado por uma linha sólida conectando o ator ao caso de uso.</a:t>
            </a:r>
          </a:p>
          <a:p>
            <a:pPr marL="377886" lvl="1" indent="0" algn="just">
              <a:buNone/>
            </a:pPr>
            <a:endParaRPr lang="pt-BR" i="1" dirty="0"/>
          </a:p>
          <a:p>
            <a:pPr marL="377886" lvl="1" indent="0" algn="just">
              <a:buNone/>
            </a:pPr>
            <a:r>
              <a:rPr lang="pt-BR" i="1" dirty="0"/>
              <a:t>Exemplo:</a:t>
            </a:r>
          </a:p>
          <a:p>
            <a:pPr marL="377886" lvl="1" indent="0" algn="just">
              <a:buNone/>
            </a:pPr>
            <a:r>
              <a:rPr lang="pt-BR" i="1" dirty="0"/>
              <a:t>Em um sistema de biblioteca:</a:t>
            </a:r>
          </a:p>
          <a:p>
            <a:pPr marL="377886" lvl="1" indent="0" algn="just">
              <a:buNone/>
            </a:pPr>
            <a:r>
              <a:rPr lang="pt-BR" i="1" dirty="0"/>
              <a:t>O ator Usuário está associado ao caso de uso Fazer Empréstimo.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D044000-1661-2B5C-F6A0-13001F0A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448DBC0-7DF4-0547-BAE2-DD865DB8C2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68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4481A-3762-37DB-705C-E098BED55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9F9AE0D-C98B-D6A8-8701-6E0C51E9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pt-BR" sz="1800" dirty="0"/>
              <a:t>UC 1: Analisar requisitos e funcionalidades da aplicação</a:t>
            </a:r>
            <a:br>
              <a:rPr lang="pt-BR" sz="1800" dirty="0"/>
            </a:br>
            <a:br>
              <a:rPr lang="pt-BR" sz="1800" dirty="0"/>
            </a:br>
            <a:r>
              <a:rPr lang="pt-BR" sz="1800" b="1" i="1" dirty="0"/>
              <a:t>Modelagem da aplicação: conceito e construção de diagramas de caso de uso e diagramas de</a:t>
            </a:r>
            <a:br>
              <a:rPr lang="pt-BR" sz="1800" b="1" i="1" dirty="0"/>
            </a:br>
            <a:r>
              <a:rPr lang="pt-BR" sz="1800" b="1" i="1" dirty="0"/>
              <a:t>classe.</a:t>
            </a:r>
            <a:endParaRPr lang="pt-br" sz="1800" b="1" i="1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6328659-7351-E70D-6292-CF5953FB8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221B806-6A52-D86D-D18E-DF584298C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E24A175B-3DF4-D179-8DCF-D3487038E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852" y="1696244"/>
            <a:ext cx="8514561" cy="4462463"/>
          </a:xfrm>
        </p:spPr>
      </p:pic>
    </p:spTree>
    <p:extLst>
      <p:ext uri="{BB962C8B-B14F-4D97-AF65-F5344CB8AC3E}">
        <p14:creationId xmlns:p14="http://schemas.microsoft.com/office/powerpoint/2010/main" val="1488324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D5AFB-5E48-3CD3-4194-FE0A7366E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CA3274B-7D6C-C3B4-D335-AF641924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pt-BR" sz="1800" dirty="0"/>
              <a:t>UC 1: Analisar requisitos e funcionalidades da aplicação</a:t>
            </a:r>
            <a:br>
              <a:rPr lang="pt-BR" sz="1800" dirty="0"/>
            </a:br>
            <a:br>
              <a:rPr lang="pt-BR" sz="1800" dirty="0"/>
            </a:br>
            <a:r>
              <a:rPr lang="pt-BR" sz="1800" b="1" i="1" dirty="0"/>
              <a:t>Modelagem da aplicação: conceito e construção de diagramas de caso de uso e diagramas de</a:t>
            </a:r>
            <a:br>
              <a:rPr lang="pt-BR" sz="1800" b="1" i="1" dirty="0"/>
            </a:br>
            <a:r>
              <a:rPr lang="pt-BR" sz="1800" b="1" i="1" dirty="0"/>
              <a:t>classe.</a:t>
            </a:r>
            <a:endParaRPr lang="pt-br" sz="18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CF5EE06-839C-C910-7D17-EB03EABAA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77886" lvl="1" indent="0" algn="just">
              <a:buNone/>
            </a:pPr>
            <a:r>
              <a:rPr lang="pt-BR" i="1" dirty="0"/>
              <a:t>Diagramas de Caso de Uso</a:t>
            </a:r>
          </a:p>
          <a:p>
            <a:pPr marL="377886" lvl="1" indent="0" algn="just">
              <a:buNone/>
            </a:pPr>
            <a:endParaRPr lang="pt-BR" i="1" dirty="0"/>
          </a:p>
          <a:p>
            <a:pPr marL="377886" lvl="1" indent="0" algn="just">
              <a:buNone/>
            </a:pPr>
            <a:r>
              <a:rPr lang="pt-BR" i="1" dirty="0"/>
              <a:t>Inclusão (&lt;&lt;include&gt;&gt;)</a:t>
            </a:r>
          </a:p>
          <a:p>
            <a:pPr marL="377886" lvl="1" indent="0" algn="just">
              <a:buNone/>
            </a:pPr>
            <a:r>
              <a:rPr lang="pt-BR" i="1" dirty="0"/>
              <a:t>Definição: Representa um comportamento obrigatório que é compartilhado por dois ou mais casos de uso.</a:t>
            </a:r>
          </a:p>
          <a:p>
            <a:pPr marL="377886" lvl="1" indent="0" algn="just">
              <a:buNone/>
            </a:pPr>
            <a:r>
              <a:rPr lang="pt-BR" i="1" dirty="0"/>
              <a:t>Descrição: Um caso de uso "inclui" outro para reutilizar funcionalidades comuns.</a:t>
            </a:r>
          </a:p>
          <a:p>
            <a:pPr marL="377886" lvl="1" indent="0" algn="just">
              <a:buNone/>
            </a:pPr>
            <a:r>
              <a:rPr lang="pt-BR" i="1" dirty="0"/>
              <a:t>Representado por uma linha pontilhada com o rótulo &lt;&lt;include&gt;&gt;.</a:t>
            </a:r>
          </a:p>
          <a:p>
            <a:pPr marL="377886" lvl="1" indent="0" algn="just">
              <a:buNone/>
            </a:pPr>
            <a:r>
              <a:rPr lang="pt-BR" i="1" dirty="0"/>
              <a:t>O caso de uso incluído é sempre executado como parte do caso principal.</a:t>
            </a:r>
          </a:p>
          <a:p>
            <a:pPr marL="377886" lvl="1" indent="0" algn="just">
              <a:buNone/>
            </a:pPr>
            <a:r>
              <a:rPr lang="pt-BR" i="1" dirty="0"/>
              <a:t>Exemplo:</a:t>
            </a:r>
          </a:p>
          <a:p>
            <a:pPr marL="377886" lvl="1" indent="0" algn="just">
              <a:buNone/>
            </a:pPr>
            <a:r>
              <a:rPr lang="pt-BR" i="1" dirty="0"/>
              <a:t>No sistema de biblioteca:</a:t>
            </a:r>
          </a:p>
          <a:p>
            <a:pPr marL="377886" lvl="1" indent="0" algn="just">
              <a:buNone/>
            </a:pPr>
            <a:r>
              <a:rPr lang="pt-BR" i="1" dirty="0"/>
              <a:t>O caso de uso Fazer Empréstimo inclui Validar Usuário, já que a validação é necessária para o empréstimo.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10C487-E73B-0E31-D677-25C0E0B6E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3ACD2E1-C598-CDD1-F46C-DD72DBF720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14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F0EDE-42C4-C8C9-0F7F-38594475B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8366BF5-73F2-5921-E914-A706042D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pt-BR" sz="3600" dirty="0"/>
              <a:t>UC 1: Analisar requisitos e funcionalidades da aplicação</a:t>
            </a:r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3C1C1704-125C-047C-E2A7-992DE10A6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/>
              <a:t>Conhecimentos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301866FB-7861-8220-AC25-2E323A11F4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pt-BR" dirty="0"/>
              <a:t>Modelagem da aplicação: conceito e construção de diagramas de caso de uso e diagramas de classe.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14952CF5-00BE-2364-623B-80F46834ECC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pt-BR" dirty="0"/>
              <a:t>Arquitetura da informação: conceito e aplicações, mapa do site e estruturas de navegação, organização de conteúdo, prototipação.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B7DFBCA-3674-3465-5C0F-96F07904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95C845-0D6A-FA31-DC7D-CCE986F803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1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2EE58-DFD8-00B8-2E5F-8BC9C0B6F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94681CB-9B67-D6CB-7BB8-E85F436E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pt-BR" sz="1800" dirty="0"/>
              <a:t>UC 1: Analisar requisitos e funcionalidades da aplicação</a:t>
            </a:r>
            <a:br>
              <a:rPr lang="pt-BR" sz="1800" dirty="0"/>
            </a:br>
            <a:br>
              <a:rPr lang="pt-BR" sz="1800" dirty="0"/>
            </a:br>
            <a:r>
              <a:rPr lang="pt-BR" sz="1800" b="1" i="1" dirty="0"/>
              <a:t>Modelagem da aplicação: conceito e construção de diagramas de caso de uso e diagramas de</a:t>
            </a:r>
            <a:br>
              <a:rPr lang="pt-BR" sz="1800" b="1" i="1" dirty="0"/>
            </a:br>
            <a:r>
              <a:rPr lang="pt-BR" sz="1800" b="1" i="1" dirty="0"/>
              <a:t>classe.</a:t>
            </a:r>
            <a:endParaRPr lang="pt-br" sz="1800" b="1" i="1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ECB9CA-817D-F318-CA05-96FCA9F1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BC211A1-EB42-CCD7-8934-1E2F56A99E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97449529-B9F5-D634-49A8-FACE5264B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1852" y="1696244"/>
            <a:ext cx="8514561" cy="4462463"/>
          </a:xfrm>
        </p:spPr>
      </p:pic>
    </p:spTree>
    <p:extLst>
      <p:ext uri="{BB962C8B-B14F-4D97-AF65-F5344CB8AC3E}">
        <p14:creationId xmlns:p14="http://schemas.microsoft.com/office/powerpoint/2010/main" val="1954162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621B9-5B8B-090B-84FB-34261655A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39668B9-306D-DF30-EA09-C6BCC10BE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pt-BR" sz="1800" dirty="0"/>
              <a:t>UC 1: Analisar requisitos e funcionalidades da aplicação</a:t>
            </a:r>
            <a:br>
              <a:rPr lang="pt-BR" sz="1800" dirty="0"/>
            </a:br>
            <a:br>
              <a:rPr lang="pt-BR" sz="1800" dirty="0"/>
            </a:br>
            <a:r>
              <a:rPr lang="pt-BR" sz="1800" b="1" i="1" dirty="0"/>
              <a:t>Modelagem da aplicação: conceito e construção de diagramas de caso de uso e diagramas de</a:t>
            </a:r>
            <a:br>
              <a:rPr lang="pt-BR" sz="1800" b="1" i="1" dirty="0"/>
            </a:br>
            <a:r>
              <a:rPr lang="pt-BR" sz="1800" b="1" i="1" dirty="0"/>
              <a:t>classe.</a:t>
            </a:r>
            <a:endParaRPr lang="pt-br" sz="18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D2673D2-B563-5D05-4F1F-464A6DBE0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886" lvl="1" indent="0" algn="just">
              <a:buNone/>
            </a:pPr>
            <a:r>
              <a:rPr lang="pt-BR" i="1" dirty="0"/>
              <a:t>Diagramas de Caso de Uso</a:t>
            </a:r>
          </a:p>
          <a:p>
            <a:pPr marL="377886" lvl="1" indent="0" algn="just">
              <a:buNone/>
            </a:pPr>
            <a:endParaRPr lang="pt-BR" i="1" dirty="0"/>
          </a:p>
          <a:p>
            <a:pPr marL="377886" lvl="1" indent="0" algn="just">
              <a:buNone/>
            </a:pPr>
            <a:r>
              <a:rPr lang="pt-BR" i="1" dirty="0"/>
              <a:t>Extensão (&lt;&lt;</a:t>
            </a:r>
            <a:r>
              <a:rPr lang="pt-BR" i="1" dirty="0" err="1"/>
              <a:t>extend</a:t>
            </a:r>
            <a:r>
              <a:rPr lang="pt-BR" i="1" dirty="0"/>
              <a:t>&gt;&gt;)</a:t>
            </a:r>
          </a:p>
          <a:p>
            <a:pPr marL="377886" lvl="1" indent="0" algn="just">
              <a:buNone/>
            </a:pPr>
            <a:r>
              <a:rPr lang="pt-BR" i="1" dirty="0"/>
              <a:t>Definição: Representa um comportamento opcional, que só ocorre sob certas condições.</a:t>
            </a:r>
          </a:p>
          <a:p>
            <a:pPr marL="377886" lvl="1" indent="0" algn="just">
              <a:buNone/>
            </a:pPr>
            <a:r>
              <a:rPr lang="pt-BR" i="1" dirty="0"/>
              <a:t>Descrição: Um caso de uso "estende" outro quando há variações em situações específicas.</a:t>
            </a:r>
          </a:p>
          <a:p>
            <a:pPr marL="377886" lvl="1" indent="0" algn="just">
              <a:buNone/>
            </a:pPr>
            <a:r>
              <a:rPr lang="pt-BR" i="1" dirty="0"/>
              <a:t>Representado por uma linha pontilhada com o rótulo &lt;&lt;</a:t>
            </a:r>
            <a:r>
              <a:rPr lang="pt-BR" i="1" dirty="0" err="1"/>
              <a:t>extend</a:t>
            </a:r>
            <a:r>
              <a:rPr lang="pt-BR" i="1" dirty="0"/>
              <a:t>&gt;&gt;.</a:t>
            </a:r>
          </a:p>
          <a:p>
            <a:pPr marL="377886" lvl="1" indent="0" algn="just">
              <a:buNone/>
            </a:pPr>
            <a:r>
              <a:rPr lang="pt-BR" i="1" dirty="0"/>
              <a:t>Exemplo:</a:t>
            </a:r>
          </a:p>
          <a:p>
            <a:pPr marL="377886" lvl="1" indent="0" algn="just">
              <a:buNone/>
            </a:pPr>
            <a:r>
              <a:rPr lang="pt-BR" i="1" dirty="0"/>
              <a:t>No sistema de biblioteca: O caso de uso Renovar Empréstimo estende Fazer Empréstimo. A renovação só ocorre se o livro já tiver sido emprestado antes.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A675749-ADDA-4661-B650-FCBD11215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84CFA3-5D6D-CFD4-2C7B-EABAC84CA9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78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8BF67-00CB-7A7A-B90D-80AFF2B14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76E8693-CF4E-605B-508B-448BC3467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pt-BR" sz="1800" dirty="0"/>
              <a:t>UC 1: Analisar requisitos e funcionalidades da aplicação</a:t>
            </a:r>
            <a:br>
              <a:rPr lang="pt-BR" sz="1800" dirty="0"/>
            </a:br>
            <a:br>
              <a:rPr lang="pt-BR" sz="1800" dirty="0"/>
            </a:br>
            <a:r>
              <a:rPr lang="pt-BR" sz="1800" b="1" i="1" dirty="0"/>
              <a:t>Modelagem da aplicação: conceito e construção de diagramas de caso de uso e diagramas de</a:t>
            </a:r>
            <a:br>
              <a:rPr lang="pt-BR" sz="1800" b="1" i="1" dirty="0"/>
            </a:br>
            <a:r>
              <a:rPr lang="pt-BR" sz="1800" b="1" i="1" dirty="0"/>
              <a:t>classe.</a:t>
            </a:r>
            <a:endParaRPr lang="pt-br" sz="1800" b="1" i="1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F9DED74-834C-E896-25D6-1BEFFCA32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FE0C740-396E-2E58-86E2-40AD351E93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3ECE622A-19F5-AB68-1D49-7124532EA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1852" y="1696244"/>
            <a:ext cx="8514561" cy="4462463"/>
          </a:xfrm>
        </p:spPr>
      </p:pic>
    </p:spTree>
    <p:extLst>
      <p:ext uri="{BB962C8B-B14F-4D97-AF65-F5344CB8AC3E}">
        <p14:creationId xmlns:p14="http://schemas.microsoft.com/office/powerpoint/2010/main" val="574393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7FAC1-0F2C-789B-BD56-17BB8918E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44E3149-816F-F682-379F-C1EA29550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pt-BR" sz="1800" dirty="0"/>
              <a:t>UC 1: Analisar requisitos e funcionalidades da aplicação</a:t>
            </a:r>
            <a:br>
              <a:rPr lang="pt-BR" sz="1800" dirty="0"/>
            </a:br>
            <a:br>
              <a:rPr lang="pt-BR" sz="1800" dirty="0"/>
            </a:br>
            <a:r>
              <a:rPr lang="pt-BR" sz="1800" b="1" i="1" dirty="0"/>
              <a:t>Modelagem da aplicação: conceito e construção de diagramas de caso de uso e diagramas de</a:t>
            </a:r>
            <a:br>
              <a:rPr lang="pt-BR" sz="1800" b="1" i="1" dirty="0"/>
            </a:br>
            <a:r>
              <a:rPr lang="pt-BR" sz="1800" b="1" i="1" dirty="0"/>
              <a:t>classe.</a:t>
            </a:r>
            <a:endParaRPr lang="pt-br" sz="18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67C19D20-21FF-8A06-D027-EC7D67AA6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886" lvl="1" indent="0" algn="just">
              <a:buNone/>
            </a:pPr>
            <a:r>
              <a:rPr lang="pt-BR" i="1" dirty="0"/>
              <a:t>Diagramas de Caso de Uso</a:t>
            </a:r>
          </a:p>
          <a:p>
            <a:pPr marL="377886" lvl="1" indent="0" algn="just">
              <a:buNone/>
            </a:pPr>
            <a:endParaRPr lang="pt-BR" i="1" dirty="0"/>
          </a:p>
          <a:p>
            <a:pPr marL="377886" lvl="1" indent="0" algn="just">
              <a:buNone/>
            </a:pPr>
            <a:r>
              <a:rPr lang="pt-BR" i="1" dirty="0"/>
              <a:t>Generalização</a:t>
            </a:r>
          </a:p>
          <a:p>
            <a:pPr marL="377886" lvl="1" indent="0" algn="just">
              <a:buNone/>
            </a:pPr>
            <a:r>
              <a:rPr lang="pt-BR" i="1" dirty="0"/>
              <a:t>Definição: Mostra uma hierarquia entre atores ou entre casos de uso.</a:t>
            </a:r>
          </a:p>
          <a:p>
            <a:pPr marL="377886" lvl="1" indent="0" algn="just">
              <a:buNone/>
            </a:pPr>
            <a:r>
              <a:rPr lang="pt-BR" i="1" dirty="0"/>
              <a:t>Descrição: Permite que um ator ou caso de uso "herde" o comportamento de outro.</a:t>
            </a:r>
          </a:p>
          <a:p>
            <a:pPr marL="377886" lvl="1" indent="0" algn="just">
              <a:buNone/>
            </a:pPr>
            <a:r>
              <a:rPr lang="pt-BR" i="1" dirty="0"/>
              <a:t>Representado por uma linha sólida com uma seta vazada.</a:t>
            </a:r>
          </a:p>
          <a:p>
            <a:pPr marL="377886" lvl="1" indent="0" algn="just">
              <a:buNone/>
            </a:pPr>
            <a:r>
              <a:rPr lang="pt-BR" i="1" dirty="0"/>
              <a:t>Exemplo (atores):</a:t>
            </a:r>
          </a:p>
          <a:p>
            <a:pPr marL="377886" lvl="1" indent="0" algn="just">
              <a:buNone/>
            </a:pPr>
            <a:r>
              <a:rPr lang="pt-BR" i="1" dirty="0"/>
              <a:t>Um Usuário pode ser especializado em Estudante e Professor, que herdam as interações do ator Usuário.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9EB24E3-A43F-AE2B-C4CE-D02CE03B1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E12FB4A-FC14-BEF2-6329-92FC45F15A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74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6AA5D-6A7F-F956-14C1-2ACE04D82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85F2B06-2310-1B25-0169-825E0AB4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pt-BR" sz="1800" dirty="0"/>
              <a:t>UC 1: Analisar requisitos e funcionalidades da aplicação</a:t>
            </a:r>
            <a:br>
              <a:rPr lang="pt-BR" sz="1800" dirty="0"/>
            </a:br>
            <a:br>
              <a:rPr lang="pt-BR" sz="1800" dirty="0"/>
            </a:br>
            <a:r>
              <a:rPr lang="pt-BR" sz="1800" b="1" i="1" dirty="0"/>
              <a:t>Modelagem da aplicação: conceito e construção de diagramas de caso de uso e diagramas de</a:t>
            </a:r>
            <a:br>
              <a:rPr lang="pt-BR" sz="1800" b="1" i="1" dirty="0"/>
            </a:br>
            <a:r>
              <a:rPr lang="pt-BR" sz="1800" b="1" i="1" dirty="0"/>
              <a:t>classe.</a:t>
            </a:r>
            <a:endParaRPr lang="pt-br" sz="1800" b="1" i="1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CF9EC9-37F8-568F-11EF-4CDFF9A5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3C546CB-F482-A0DD-8599-9C448D153E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E2481430-D62C-BE0D-AD98-1A3B60F8B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1852" y="1696244"/>
            <a:ext cx="8514561" cy="4462463"/>
          </a:xfrm>
        </p:spPr>
      </p:pic>
    </p:spTree>
    <p:extLst>
      <p:ext uri="{BB962C8B-B14F-4D97-AF65-F5344CB8AC3E}">
        <p14:creationId xmlns:p14="http://schemas.microsoft.com/office/powerpoint/2010/main" val="2689152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A9088-2A4B-D087-081D-A1EEC45A0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30AF2C4-E182-7E7D-38D2-B433A028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pt-BR" sz="1800" dirty="0"/>
              <a:t>UC 1: Analisar requisitos e funcionalidades da aplicação</a:t>
            </a:r>
            <a:br>
              <a:rPr lang="pt-BR" sz="1800" dirty="0"/>
            </a:br>
            <a:br>
              <a:rPr lang="pt-BR" sz="1800" dirty="0"/>
            </a:br>
            <a:r>
              <a:rPr lang="pt-BR" sz="1800" b="1" i="1" dirty="0"/>
              <a:t>Modelagem da aplicação: conceito e construção de diagramas de caso de uso e diagramas de</a:t>
            </a:r>
            <a:br>
              <a:rPr lang="pt-BR" sz="1800" b="1" i="1" dirty="0"/>
            </a:br>
            <a:r>
              <a:rPr lang="pt-BR" sz="1800" b="1" i="1" dirty="0"/>
              <a:t>classe.</a:t>
            </a:r>
            <a:endParaRPr lang="pt-br" sz="18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7C9CE6E-C698-1AC4-76CF-19FE7DEBE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886" lvl="1" indent="0" algn="just">
              <a:buNone/>
            </a:pPr>
            <a:r>
              <a:rPr lang="pt-BR" i="1" dirty="0"/>
              <a:t>Diagramas de Caso de Uso</a:t>
            </a:r>
          </a:p>
          <a:p>
            <a:pPr marL="377886" lvl="1" indent="0" algn="just">
              <a:buNone/>
            </a:pPr>
            <a:endParaRPr lang="pt-BR" i="1" dirty="0"/>
          </a:p>
          <a:p>
            <a:pPr marL="377886" lvl="1" indent="0" algn="just">
              <a:buNone/>
            </a:pPr>
            <a:endParaRPr lang="pt-BR" i="1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B7AB181-61B2-D5EE-E01D-0BAAE1B4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63E5625-0F2C-5E58-8F8F-5F5C89973F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8BC660C2-E187-E94B-8C59-9D983DC22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118880"/>
              </p:ext>
            </p:extLst>
          </p:nvPr>
        </p:nvGraphicFramePr>
        <p:xfrm>
          <a:off x="1028355" y="2424173"/>
          <a:ext cx="1074155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728842883"/>
                    </a:ext>
                  </a:extLst>
                </a:gridCol>
                <a:gridCol w="7357180">
                  <a:extLst>
                    <a:ext uri="{9D8B030D-6E8A-4147-A177-3AD203B41FA5}">
                      <a16:colId xmlns:a16="http://schemas.microsoft.com/office/drawing/2014/main" val="2381412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Tipo de Relacionamento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Uso Principal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34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Associação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Conectar um ator a um caso de uso.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37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Inclusão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Reutilizar funcionalidades comuns que são obrigatórias.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160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Extensão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Adicionar comportamentos opcionais que dependem de uma condição.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83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Generalização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Representar hierarquias entre atores ou entre casos de uso para destacar comportamentos herdados.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425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069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F103D-A51B-44F5-3B20-BDC3BF987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9DC6C41-0B29-DBD6-D259-4980249D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pt-BR" sz="1800" dirty="0"/>
              <a:t>UC 1: Analisar requisitos e funcionalidades da aplicação</a:t>
            </a:r>
            <a:br>
              <a:rPr lang="pt-BR" sz="1800" dirty="0"/>
            </a:br>
            <a:br>
              <a:rPr lang="pt-BR" sz="1800" dirty="0"/>
            </a:br>
            <a:r>
              <a:rPr lang="pt-BR" sz="1800" b="1" i="1" dirty="0"/>
              <a:t>Modelagem da aplicação: conceito e construção de diagramas de caso de uso e diagramas de</a:t>
            </a:r>
            <a:br>
              <a:rPr lang="pt-BR" sz="1800" b="1" i="1" dirty="0"/>
            </a:br>
            <a:r>
              <a:rPr lang="pt-BR" sz="1800" b="1" i="1" dirty="0"/>
              <a:t>classe.</a:t>
            </a:r>
            <a:endParaRPr lang="pt-br" sz="1800" b="1" i="1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BC4162D-36C8-9EAD-33CB-F61AE867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902F248-C2A4-EC76-90EF-B0DE869C98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6D461AF5-6533-7FD9-F86C-EE682CF66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1852" y="1696244"/>
            <a:ext cx="8514561" cy="4462463"/>
          </a:xfrm>
        </p:spPr>
      </p:pic>
    </p:spTree>
    <p:extLst>
      <p:ext uri="{BB962C8B-B14F-4D97-AF65-F5344CB8AC3E}">
        <p14:creationId xmlns:p14="http://schemas.microsoft.com/office/powerpoint/2010/main" val="756463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3E413-9BEA-117B-11F1-715E9885C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EBADD84-AD60-042C-493D-A673386A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rtl="0"/>
            <a:r>
              <a:rPr lang="pt-BR" sz="3600" dirty="0"/>
              <a:t>UC 1: Analisar requisitos e funcionalidades da aplicação</a:t>
            </a:r>
            <a:br>
              <a:rPr lang="pt-BR" sz="3600" dirty="0"/>
            </a:br>
            <a:br>
              <a:rPr lang="pt-BR" sz="3600" dirty="0"/>
            </a:br>
            <a:r>
              <a:rPr lang="pt-BR" sz="3100" b="1" i="1" dirty="0"/>
              <a:t>Funcionalidades: conceitos de requisitos funcionais e não-funcionais.</a:t>
            </a:r>
            <a:endParaRPr lang="pt-br" sz="31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7E16F16-A8C4-30EF-358F-FF38D590B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u="sng" dirty="0"/>
              <a:t>Atividade de Aprendizagem</a:t>
            </a:r>
            <a:endParaRPr lang="pt-BR" u="sng" dirty="0"/>
          </a:p>
          <a:p>
            <a:pPr>
              <a:buFont typeface="Arial" panose="020B0604020202020204" pitchFamily="34" charset="0"/>
              <a:buChar char="•"/>
            </a:pPr>
            <a:endParaRPr lang="pt-BR" i="1" dirty="0"/>
          </a:p>
          <a:p>
            <a:pPr>
              <a:buFont typeface="Arial" panose="020B0604020202020204" pitchFamily="34" charset="0"/>
              <a:buChar char="•"/>
            </a:pPr>
            <a:r>
              <a:rPr lang="pt-BR" i="1" dirty="0"/>
              <a:t>Em grupos, desenvolva o diagrama de caso de uso do seu projeto integrador.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i="1" dirty="0"/>
              <a:t>Poste atividade no drive da turma, com a versão do arquivo 4.0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pt-BR" i="1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6B4F390-A707-E33F-2DFC-DFACA9C2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3D3E5D3-3B2E-1897-4550-64037AB0F1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0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24792-C504-CD67-F7C4-6AFEFA0D9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A128652-9DA5-2530-F2FB-4FB39817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pt-BR" sz="1800" dirty="0"/>
              <a:t>UC 1: Analisar requisitos e funcionalidades da aplicação</a:t>
            </a:r>
            <a:br>
              <a:rPr lang="pt-BR" sz="1800" dirty="0"/>
            </a:br>
            <a:br>
              <a:rPr lang="pt-BR" sz="1800" dirty="0"/>
            </a:br>
            <a:r>
              <a:rPr lang="pt-BR" sz="1800" b="1" i="1" dirty="0"/>
              <a:t>Modelagem da aplicação: conceito e construção de diagramas de caso de uso e diagramas de</a:t>
            </a:r>
            <a:br>
              <a:rPr lang="pt-BR" sz="1800" b="1" i="1" dirty="0"/>
            </a:br>
            <a:r>
              <a:rPr lang="pt-BR" sz="1800" b="1" i="1" dirty="0"/>
              <a:t>classe.</a:t>
            </a:r>
            <a:endParaRPr lang="pt-br" sz="18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815666DC-594A-BA27-5FA3-1BE01440E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886" lvl="1" indent="0" algn="just">
              <a:buNone/>
            </a:pPr>
            <a:r>
              <a:rPr lang="pt-BR" i="1" dirty="0"/>
              <a:t>Diagramas de Classe</a:t>
            </a:r>
          </a:p>
          <a:p>
            <a:pPr marL="377886" lvl="1" indent="0" algn="just">
              <a:buNone/>
            </a:pPr>
            <a:r>
              <a:rPr lang="pt-BR" i="1" dirty="0"/>
              <a:t>Definição: Representam a estrutura estática do sistema, detalhando as classes, seus atributos e métodos, e os relacionamentos entre elas.</a:t>
            </a:r>
          </a:p>
          <a:p>
            <a:pPr marL="377886" lvl="1" indent="0" algn="just">
              <a:buNone/>
            </a:pPr>
            <a:r>
              <a:rPr lang="pt-BR" i="1" dirty="0"/>
              <a:t>Elementos Principais:</a:t>
            </a:r>
          </a:p>
          <a:p>
            <a:pPr marL="377886" lvl="1" indent="0" algn="just">
              <a:buNone/>
            </a:pPr>
            <a:r>
              <a:rPr lang="pt-BR" i="1" dirty="0"/>
              <a:t>Classe: Representada por um retângulo dividido em três partes:</a:t>
            </a:r>
          </a:p>
          <a:p>
            <a:pPr marL="377886" lvl="1" indent="0" algn="just">
              <a:buNone/>
            </a:pPr>
            <a:r>
              <a:rPr lang="pt-BR" i="1" dirty="0"/>
              <a:t>Nome da classe.</a:t>
            </a:r>
          </a:p>
          <a:p>
            <a:pPr marL="377886" lvl="1" indent="0" algn="just">
              <a:buNone/>
            </a:pPr>
            <a:r>
              <a:rPr lang="pt-BR" i="1" dirty="0"/>
              <a:t>Atributos (propriedades da classe).</a:t>
            </a:r>
          </a:p>
          <a:p>
            <a:pPr marL="377886" lvl="1" indent="0" algn="just">
              <a:buNone/>
            </a:pPr>
            <a:r>
              <a:rPr lang="pt-BR" i="1" dirty="0"/>
              <a:t>Métodos (operações realizadas pela classe).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BFABC81-B550-2193-C213-0C2CBF05F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AA2EC74-FB0A-CDA4-2687-13D1D88904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3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9A10F-2C4D-0D6F-9EE9-231D30C4C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C1D7CA8-CF33-3E6D-A495-ADE88437A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pt-BR" sz="1800" dirty="0"/>
              <a:t>UC 1: Analisar requisitos e funcionalidades da aplicação</a:t>
            </a:r>
            <a:br>
              <a:rPr lang="pt-BR" sz="1800" dirty="0"/>
            </a:br>
            <a:br>
              <a:rPr lang="pt-BR" sz="1800" dirty="0"/>
            </a:br>
            <a:r>
              <a:rPr lang="pt-BR" sz="1800" b="1" i="1" dirty="0"/>
              <a:t>Modelagem da aplicação: conceito e construção de diagramas de caso de uso e diagramas de</a:t>
            </a:r>
            <a:br>
              <a:rPr lang="pt-BR" sz="1800" b="1" i="1" dirty="0"/>
            </a:br>
            <a:r>
              <a:rPr lang="pt-BR" sz="1800" b="1" i="1" dirty="0"/>
              <a:t>classe.</a:t>
            </a:r>
            <a:endParaRPr lang="pt-br" sz="1800" b="1" i="1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CF9BD7D-9A26-43A6-99E7-7CD5C7145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478F9DE-38BD-B54D-A731-CE1659CF13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EC12DE53-072E-97DF-E7F3-FA37D5E09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1852" y="1696244"/>
            <a:ext cx="8514561" cy="4462463"/>
          </a:xfrm>
        </p:spPr>
      </p:pic>
    </p:spTree>
    <p:extLst>
      <p:ext uri="{BB962C8B-B14F-4D97-AF65-F5344CB8AC3E}">
        <p14:creationId xmlns:p14="http://schemas.microsoft.com/office/powerpoint/2010/main" val="2100177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rtl="0"/>
            <a:r>
              <a:rPr lang="pt-BR" sz="3600" dirty="0"/>
              <a:t>UC 1: Analisar requisitos e funcionalidades da aplicação</a:t>
            </a:r>
            <a:br>
              <a:rPr lang="pt-BR" sz="3600" dirty="0"/>
            </a:br>
            <a:br>
              <a:rPr lang="pt-BR" sz="3600" dirty="0"/>
            </a:br>
            <a:r>
              <a:rPr lang="pt-BR" sz="3600" b="1" i="1" dirty="0"/>
              <a:t>BRIEFING</a:t>
            </a:r>
            <a:endParaRPr lang="pt-br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A5588BFE-719F-A786-BAD6-0877B4659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briefing é um documento ou processo utilizado para coletar informações essenciais sobre um projeto. Ele serve como uma ferramenta estratégica para alinhar expectativas entre as partes envolvidas, como clientes, gestores e equipes de desenvolvimento, garantindo que todos compreendam os objetivos, prazos, recursos e requisitos.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3E60D7-1D30-2E9D-F2E8-8E5C609C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7852E8B-4080-6675-6707-E652AD14E9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1792A-9D54-C739-831C-5F51C9A08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1AC1B8D-0D7F-6595-A69F-1313E7C80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pt-BR" sz="1800" dirty="0"/>
              <a:t>UC 1: Analisar requisitos e funcionalidades da aplicação</a:t>
            </a:r>
            <a:br>
              <a:rPr lang="pt-BR" sz="1800" dirty="0"/>
            </a:br>
            <a:br>
              <a:rPr lang="pt-BR" sz="1800" dirty="0"/>
            </a:br>
            <a:r>
              <a:rPr lang="pt-BR" sz="1800" b="1" i="1" dirty="0"/>
              <a:t>Modelagem da aplicação: conceito e construção de diagramas de caso de uso e diagramas de</a:t>
            </a:r>
            <a:br>
              <a:rPr lang="pt-BR" sz="1800" b="1" i="1" dirty="0"/>
            </a:br>
            <a:r>
              <a:rPr lang="pt-BR" sz="1800" b="1" i="1" dirty="0"/>
              <a:t>classe.</a:t>
            </a:r>
            <a:endParaRPr lang="pt-br" sz="18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506621AE-F1CF-64A2-D88D-F0257A66D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886" lvl="1" indent="0" algn="just">
              <a:buNone/>
            </a:pPr>
            <a:r>
              <a:rPr lang="pt-BR" i="1" dirty="0"/>
              <a:t>Diagramas de Classe</a:t>
            </a:r>
          </a:p>
          <a:p>
            <a:pPr marL="377886" lvl="1" indent="0" algn="just">
              <a:buNone/>
            </a:pPr>
            <a:endParaRPr lang="pt-BR" i="1" dirty="0"/>
          </a:p>
          <a:p>
            <a:pPr marL="377886" lvl="1" indent="0" algn="just">
              <a:buNone/>
            </a:pPr>
            <a:r>
              <a:rPr lang="pt-BR" i="1" dirty="0"/>
              <a:t>Relacionamentos:</a:t>
            </a:r>
          </a:p>
          <a:p>
            <a:pPr marL="377886" lvl="1" indent="0" algn="just">
              <a:buNone/>
            </a:pPr>
            <a:r>
              <a:rPr lang="pt-BR" i="1" dirty="0"/>
              <a:t>Associação: Conexão entre classes.</a:t>
            </a:r>
          </a:p>
          <a:p>
            <a:pPr marL="377886" lvl="1" indent="0" algn="just">
              <a:buNone/>
            </a:pPr>
            <a:r>
              <a:rPr lang="pt-BR" i="1" dirty="0"/>
              <a:t>Herança: Relação "é um" (linha com triângulo).</a:t>
            </a:r>
          </a:p>
          <a:p>
            <a:pPr marL="377886" lvl="1" indent="0" algn="just">
              <a:buNone/>
            </a:pPr>
            <a:r>
              <a:rPr lang="pt-BR" i="1" dirty="0"/>
              <a:t>Agregação: Relação "tem um" (linha com losango vazio).</a:t>
            </a:r>
          </a:p>
          <a:p>
            <a:pPr marL="377886" lvl="1" indent="0" algn="just">
              <a:buNone/>
            </a:pPr>
            <a:r>
              <a:rPr lang="pt-BR" i="1" dirty="0"/>
              <a:t>Composição: Relação "é parte de" (linha com losango preenchido).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394A6F-ACD1-5B0E-FED8-F181E2009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4F78C05-D3D0-0BB6-5898-B88DE7BD30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771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099CC-964F-1E2D-BF7A-F809D9B1D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D0FD466-AB76-B4D6-1DFB-22B0CCD8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pt-BR" sz="1800" dirty="0"/>
              <a:t>UC 1: Analisar requisitos e funcionalidades da aplicação</a:t>
            </a:r>
            <a:br>
              <a:rPr lang="pt-BR" sz="1800" dirty="0"/>
            </a:br>
            <a:br>
              <a:rPr lang="pt-BR" sz="1800" dirty="0"/>
            </a:br>
            <a:r>
              <a:rPr lang="pt-BR" sz="1800" b="1" i="1" dirty="0"/>
              <a:t>Modelagem da aplicação: conceito e construção de diagramas de caso de uso e diagramas de</a:t>
            </a:r>
            <a:br>
              <a:rPr lang="pt-BR" sz="1800" b="1" i="1" dirty="0"/>
            </a:br>
            <a:r>
              <a:rPr lang="pt-BR" sz="1800" b="1" i="1" dirty="0"/>
              <a:t>classe.</a:t>
            </a:r>
            <a:endParaRPr lang="pt-br" sz="18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4A81B4D-D86A-2B21-F8E3-1A58512AD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886" lvl="1" indent="0" algn="just">
              <a:buNone/>
            </a:pPr>
            <a:r>
              <a:rPr lang="pt-BR" i="1" dirty="0"/>
              <a:t>Diagramas de Classe</a:t>
            </a:r>
          </a:p>
          <a:p>
            <a:pPr marL="377886" lvl="1" indent="0" algn="just">
              <a:buNone/>
            </a:pPr>
            <a:endParaRPr lang="pt-BR" i="1" dirty="0"/>
          </a:p>
          <a:p>
            <a:pPr marL="377886" lvl="1" indent="0" algn="just">
              <a:buNone/>
            </a:pPr>
            <a:r>
              <a:rPr lang="pt-BR" i="1" dirty="0"/>
              <a:t>Os relacionamentos no diagrama de classe representam as conexões e interações entre as classes de um sistema. Esses relacionamentos ajudam a descrever como as classes trabalham juntas para atender aos requisitos do sistema. Existem quatro tipos principais de relacionamentos: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9218F8-525B-94E4-41A6-BD856C6E6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943ADAA-9432-994A-EFB6-F572BD8708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63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2A181-6441-CEF7-4BFD-847C04772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48E23B6-0DFE-1E54-F1CE-F24A9C7C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pt-BR" sz="1800" dirty="0"/>
              <a:t>UC 1: Analisar requisitos e funcionalidades da aplicação</a:t>
            </a:r>
            <a:br>
              <a:rPr lang="pt-BR" sz="1800" dirty="0"/>
            </a:br>
            <a:br>
              <a:rPr lang="pt-BR" sz="1800" dirty="0"/>
            </a:br>
            <a:r>
              <a:rPr lang="pt-BR" sz="1800" b="1" i="1" dirty="0"/>
              <a:t>Modelagem da aplicação: conceito e construção de diagramas de caso de uso e diagramas de</a:t>
            </a:r>
            <a:br>
              <a:rPr lang="pt-BR" sz="1800" b="1" i="1" dirty="0"/>
            </a:br>
            <a:r>
              <a:rPr lang="pt-BR" sz="1800" b="1" i="1" dirty="0"/>
              <a:t>classe.</a:t>
            </a:r>
            <a:endParaRPr lang="pt-br" sz="18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A4E32E8A-F259-F337-C817-FACBEC52D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77886" lvl="1" indent="0" algn="just">
              <a:buNone/>
            </a:pPr>
            <a:r>
              <a:rPr lang="pt-BR" i="1" dirty="0"/>
              <a:t>Associação</a:t>
            </a:r>
          </a:p>
          <a:p>
            <a:pPr marL="377886" lvl="1" indent="0" algn="just">
              <a:buNone/>
            </a:pPr>
            <a:r>
              <a:rPr lang="pt-BR" i="1" dirty="0"/>
              <a:t>Definição: Representa uma conexão simples entre duas classes, onde uma classe utiliza ou está relacionada a outra.</a:t>
            </a:r>
          </a:p>
          <a:p>
            <a:pPr marL="377886" lvl="1" indent="0" algn="just">
              <a:buNone/>
            </a:pPr>
            <a:r>
              <a:rPr lang="pt-BR" i="1" dirty="0"/>
              <a:t>Descrição: A associação pode ser unidirecional (apenas uma classe conhece a outra) ou bidirecional (ambas as classes se conhecem).</a:t>
            </a:r>
          </a:p>
          <a:p>
            <a:pPr marL="377886" lvl="1" indent="0" algn="just">
              <a:buNone/>
            </a:pPr>
            <a:r>
              <a:rPr lang="pt-BR" i="1" dirty="0"/>
              <a:t>Representada por uma linha sólida entre as classes.</a:t>
            </a:r>
          </a:p>
          <a:p>
            <a:pPr marL="377886" lvl="1" indent="0" algn="just">
              <a:buNone/>
            </a:pPr>
            <a:r>
              <a:rPr lang="pt-BR" i="1" dirty="0"/>
              <a:t>Pode incluir multiplicidade para indicar quantos objetos estão envolvidos na relação.</a:t>
            </a:r>
          </a:p>
          <a:p>
            <a:pPr marL="377886" lvl="1" indent="0" algn="just">
              <a:buNone/>
            </a:pPr>
            <a:r>
              <a:rPr lang="pt-BR" i="1" dirty="0"/>
              <a:t>Exemplo:</a:t>
            </a:r>
          </a:p>
          <a:p>
            <a:pPr marL="377886" lvl="1" indent="0" algn="just">
              <a:buNone/>
            </a:pPr>
            <a:r>
              <a:rPr lang="pt-BR" i="1" dirty="0"/>
              <a:t>Em um sistema de biblioteca:</a:t>
            </a:r>
          </a:p>
          <a:p>
            <a:pPr marL="377886" lvl="1" indent="0" algn="just">
              <a:buNone/>
            </a:pPr>
            <a:r>
              <a:rPr lang="pt-BR" i="1" dirty="0"/>
              <a:t>Um Usuário pode fazer vários Empréstimos, mas um empréstimo pertence a apenas um usuário.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903287-BF44-7F44-7B12-D30E422D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27712E-686C-E025-17E7-51F42F3BEF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07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44A0E-1BAA-FFA3-F18A-50714D3FE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7E99671-315C-8B02-71DA-ACF9A726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pt-BR" sz="1800" dirty="0"/>
              <a:t>UC 1: Analisar requisitos e funcionalidades da aplicação</a:t>
            </a:r>
            <a:br>
              <a:rPr lang="pt-BR" sz="1800" dirty="0"/>
            </a:br>
            <a:br>
              <a:rPr lang="pt-BR" sz="1800" dirty="0"/>
            </a:br>
            <a:r>
              <a:rPr lang="pt-BR" sz="1800" b="1" i="1" dirty="0"/>
              <a:t>Modelagem da aplicação: conceito e construção de diagramas de caso de uso e diagramas de</a:t>
            </a:r>
            <a:br>
              <a:rPr lang="pt-BR" sz="1800" b="1" i="1" dirty="0"/>
            </a:br>
            <a:r>
              <a:rPr lang="pt-BR" sz="1800" b="1" i="1" dirty="0"/>
              <a:t>classe.</a:t>
            </a:r>
            <a:endParaRPr lang="pt-br" sz="1800" b="1" i="1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19C7089-3C4C-7BE8-222B-D2D44A70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55B43-01BE-3812-CEE9-F8F18E99C3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973ADB2D-43F5-88A4-2681-5565F83D1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1852" y="1696244"/>
            <a:ext cx="8514561" cy="4462463"/>
          </a:xfrm>
        </p:spPr>
      </p:pic>
    </p:spTree>
    <p:extLst>
      <p:ext uri="{BB962C8B-B14F-4D97-AF65-F5344CB8AC3E}">
        <p14:creationId xmlns:p14="http://schemas.microsoft.com/office/powerpoint/2010/main" val="3806265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FD33E-C302-D585-E009-06A2FDE08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642F48F-BBAE-E3D0-AD98-968721D6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pt-BR" sz="1800" dirty="0"/>
              <a:t>UC 1: Analisar requisitos e funcionalidades da aplicação</a:t>
            </a:r>
            <a:br>
              <a:rPr lang="pt-BR" sz="1800" dirty="0"/>
            </a:br>
            <a:br>
              <a:rPr lang="pt-BR" sz="1800" dirty="0"/>
            </a:br>
            <a:r>
              <a:rPr lang="pt-BR" sz="1800" b="1" i="1" dirty="0"/>
              <a:t>Modelagem da aplicação: conceito e construção de diagramas de caso de uso e diagramas de</a:t>
            </a:r>
            <a:br>
              <a:rPr lang="pt-BR" sz="1800" b="1" i="1" dirty="0"/>
            </a:br>
            <a:r>
              <a:rPr lang="pt-BR" sz="1800" b="1" i="1" dirty="0"/>
              <a:t>classe.</a:t>
            </a:r>
            <a:endParaRPr lang="pt-br" sz="18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CA08A37-57FD-D076-2E80-F1EB9C982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886" lvl="1" indent="0" algn="just">
              <a:buNone/>
            </a:pPr>
            <a:r>
              <a:rPr lang="pt-BR" i="1" dirty="0"/>
              <a:t>Agregação</a:t>
            </a:r>
          </a:p>
          <a:p>
            <a:pPr marL="377886" lvl="1" indent="0" algn="just">
              <a:buNone/>
            </a:pPr>
            <a:r>
              <a:rPr lang="pt-BR" i="1" dirty="0"/>
              <a:t>Definição: Representa uma relação "tem um" ou "é composto por", onde uma classe contém outra como parte de sua composição, mas as partes podem existir independentemente.</a:t>
            </a:r>
          </a:p>
          <a:p>
            <a:pPr marL="377886" lvl="1" indent="0" algn="just">
              <a:buNone/>
            </a:pPr>
            <a:r>
              <a:rPr lang="pt-BR" i="1" dirty="0"/>
              <a:t>Descrição: Representada por uma linha sólida com um losango vazio.</a:t>
            </a:r>
          </a:p>
          <a:p>
            <a:pPr marL="377886" lvl="1" indent="0" algn="just">
              <a:buNone/>
            </a:pPr>
            <a:r>
              <a:rPr lang="pt-BR" i="1" dirty="0"/>
              <a:t>Indica que a classe agregadora não tem posse total sobre a classe agregada.</a:t>
            </a:r>
          </a:p>
          <a:p>
            <a:pPr marL="377886" lvl="1" indent="0" algn="just">
              <a:buNone/>
            </a:pPr>
            <a:r>
              <a:rPr lang="pt-BR" i="1" dirty="0"/>
              <a:t>Exemplo:</a:t>
            </a:r>
          </a:p>
          <a:p>
            <a:pPr marL="377886" lvl="1" indent="0" algn="just">
              <a:buNone/>
            </a:pPr>
            <a:r>
              <a:rPr lang="pt-BR" i="1" dirty="0"/>
              <a:t>Uma Biblioteca contém vários Livros, mas os livros podem existir fora da biblioteca.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90BF50C-8912-1F7A-F860-99915B1D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E48261-5060-6953-A2F2-47AAC50134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94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C4428-9D99-88C5-F8F6-31B5401AC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20906AB-D390-EB9F-4485-B3EACD04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pt-BR" sz="1800" dirty="0"/>
              <a:t>UC 1: Analisar requisitos e funcionalidades da aplicação</a:t>
            </a:r>
            <a:br>
              <a:rPr lang="pt-BR" sz="1800" dirty="0"/>
            </a:br>
            <a:br>
              <a:rPr lang="pt-BR" sz="1800" dirty="0"/>
            </a:br>
            <a:r>
              <a:rPr lang="pt-BR" sz="1800" b="1" i="1" dirty="0"/>
              <a:t>Modelagem da aplicação: conceito e construção de diagramas de caso de uso e diagramas de</a:t>
            </a:r>
            <a:br>
              <a:rPr lang="pt-BR" sz="1800" b="1" i="1" dirty="0"/>
            </a:br>
            <a:r>
              <a:rPr lang="pt-BR" sz="1800" b="1" i="1" dirty="0"/>
              <a:t>classe.</a:t>
            </a:r>
            <a:endParaRPr lang="pt-br" sz="1800" b="1" i="1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E9CE3E1-8396-E682-5C53-DD4958A4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C07098C-9FC6-EAAB-6A45-29F35316E3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E8916067-681F-5CFA-E501-657709187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1852" y="1696244"/>
            <a:ext cx="8514561" cy="4462463"/>
          </a:xfrm>
        </p:spPr>
      </p:pic>
    </p:spTree>
    <p:extLst>
      <p:ext uri="{BB962C8B-B14F-4D97-AF65-F5344CB8AC3E}">
        <p14:creationId xmlns:p14="http://schemas.microsoft.com/office/powerpoint/2010/main" val="109813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4987F-2D5E-B303-F08A-A1BB84130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3D0BECE-F564-FD63-906B-F55CD8F9E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pt-BR" sz="1800" dirty="0"/>
              <a:t>UC 1: Analisar requisitos e funcionalidades da aplicação</a:t>
            </a:r>
            <a:br>
              <a:rPr lang="pt-BR" sz="1800" dirty="0"/>
            </a:br>
            <a:br>
              <a:rPr lang="pt-BR" sz="1800" dirty="0"/>
            </a:br>
            <a:r>
              <a:rPr lang="pt-BR" sz="1800" b="1" i="1" dirty="0"/>
              <a:t>Modelagem da aplicação: conceito e construção de diagramas de caso de uso e diagramas de</a:t>
            </a:r>
            <a:br>
              <a:rPr lang="pt-BR" sz="1800" b="1" i="1" dirty="0"/>
            </a:br>
            <a:r>
              <a:rPr lang="pt-BR" sz="1800" b="1" i="1" dirty="0"/>
              <a:t>classe.</a:t>
            </a:r>
            <a:endParaRPr lang="pt-br" sz="18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D4D3787-905A-DE03-8F22-44CBAFB47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886" lvl="1" indent="0" algn="just">
              <a:buNone/>
            </a:pPr>
            <a:r>
              <a:rPr lang="pt-BR" i="1" dirty="0"/>
              <a:t>Composição</a:t>
            </a:r>
          </a:p>
          <a:p>
            <a:pPr marL="377886" lvl="1" indent="0" algn="just">
              <a:buNone/>
            </a:pPr>
            <a:r>
              <a:rPr lang="pt-BR" i="1" dirty="0"/>
              <a:t>Definição: Representa uma relação "é parte de", onde a classe composta depende completamente da classe compositora. Se a compositora for destruída, as partes também são destruídas.</a:t>
            </a:r>
          </a:p>
          <a:p>
            <a:pPr marL="377886" lvl="1" indent="0" algn="just">
              <a:buNone/>
            </a:pPr>
            <a:r>
              <a:rPr lang="pt-BR" i="1" dirty="0"/>
              <a:t>Descrição: Representada por uma linha sólida com um losango preenchido.</a:t>
            </a:r>
          </a:p>
          <a:p>
            <a:pPr marL="377886" lvl="1" indent="0" algn="just">
              <a:buNone/>
            </a:pPr>
            <a:r>
              <a:rPr lang="pt-BR" i="1" dirty="0"/>
              <a:t>Indica posse total, onde o ciclo de vida das partes é controlado pela classe compositora.</a:t>
            </a:r>
          </a:p>
          <a:p>
            <a:pPr marL="377886" lvl="1" indent="0" algn="just">
              <a:buNone/>
            </a:pPr>
            <a:r>
              <a:rPr lang="pt-BR" i="1" dirty="0"/>
              <a:t>Exemplo:</a:t>
            </a:r>
          </a:p>
          <a:p>
            <a:pPr marL="377886" lvl="1" indent="0" algn="just">
              <a:buNone/>
            </a:pPr>
            <a:r>
              <a:rPr lang="pt-BR" i="1" dirty="0"/>
              <a:t>Um Pedido contém vários Itens do Pedido, que não podem existir sem o pedido.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B60901-F459-01DF-1D32-DA4E9A7BF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A0A1A06-739A-E8EF-0D5D-DABF2B56A0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42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09031-B3F7-65E6-A64D-E28DE1CFA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27CCF1D-F595-6630-C43C-5800F40A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pt-BR" sz="1800" dirty="0"/>
              <a:t>UC 1: Analisar requisitos e funcionalidades da aplicação</a:t>
            </a:r>
            <a:br>
              <a:rPr lang="pt-BR" sz="1800" dirty="0"/>
            </a:br>
            <a:br>
              <a:rPr lang="pt-BR" sz="1800" dirty="0"/>
            </a:br>
            <a:r>
              <a:rPr lang="pt-BR" sz="1800" b="1" i="1" dirty="0"/>
              <a:t>Modelagem da aplicação: conceito e construção de diagramas de caso de uso e diagramas de</a:t>
            </a:r>
            <a:br>
              <a:rPr lang="pt-BR" sz="1800" b="1" i="1" dirty="0"/>
            </a:br>
            <a:r>
              <a:rPr lang="pt-BR" sz="1800" b="1" i="1" dirty="0"/>
              <a:t>classe.</a:t>
            </a:r>
            <a:endParaRPr lang="pt-br" sz="1800" b="1" i="1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55E2C87-DC7F-7A1A-1BA1-610F93EB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82FDB4-1F2E-9072-7F1A-EA9709E7EC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82457B9E-B01B-7F5E-6DE2-E300E598D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1852" y="1696244"/>
            <a:ext cx="8514561" cy="4462463"/>
          </a:xfrm>
        </p:spPr>
      </p:pic>
    </p:spTree>
    <p:extLst>
      <p:ext uri="{BB962C8B-B14F-4D97-AF65-F5344CB8AC3E}">
        <p14:creationId xmlns:p14="http://schemas.microsoft.com/office/powerpoint/2010/main" val="3847189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30EED-E8A0-71B2-3D9C-206ABAC33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94EBFC9-BEA0-6619-96D1-15F1329B9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pt-BR" sz="1800" dirty="0"/>
              <a:t>UC 1: Analisar requisitos e funcionalidades da aplicação</a:t>
            </a:r>
            <a:br>
              <a:rPr lang="pt-BR" sz="1800" dirty="0"/>
            </a:br>
            <a:br>
              <a:rPr lang="pt-BR" sz="1800" dirty="0"/>
            </a:br>
            <a:r>
              <a:rPr lang="pt-BR" sz="1800" b="1" i="1" dirty="0"/>
              <a:t>Modelagem da aplicação: conceito e construção de diagramas de caso de uso e diagramas de</a:t>
            </a:r>
            <a:br>
              <a:rPr lang="pt-BR" sz="1800" b="1" i="1" dirty="0"/>
            </a:br>
            <a:r>
              <a:rPr lang="pt-BR" sz="1800" b="1" i="1" dirty="0"/>
              <a:t>classe.</a:t>
            </a:r>
            <a:endParaRPr lang="pt-br" sz="18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783414E-42F9-8893-660B-F747090CC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886" lvl="1" indent="0" algn="just">
              <a:buNone/>
            </a:pPr>
            <a:r>
              <a:rPr lang="pt-BR" i="1" dirty="0"/>
              <a:t>Generalização (Herança)</a:t>
            </a:r>
          </a:p>
          <a:p>
            <a:pPr marL="377886" lvl="1" indent="0" algn="just">
              <a:buNone/>
            </a:pPr>
            <a:r>
              <a:rPr lang="pt-BR" i="1" dirty="0"/>
              <a:t>Definição: Representa uma relação "é um" (especialização), onde uma classe derivada herda atributos e métodos de uma classe base.</a:t>
            </a:r>
          </a:p>
          <a:p>
            <a:pPr marL="377886" lvl="1" indent="0" algn="just">
              <a:buNone/>
            </a:pPr>
            <a:r>
              <a:rPr lang="pt-BR" i="1" dirty="0"/>
              <a:t>Descrição: Representada por uma linha sólida com uma seta vazada.</a:t>
            </a:r>
          </a:p>
          <a:p>
            <a:pPr marL="377886" lvl="1" indent="0" algn="just">
              <a:buNone/>
            </a:pPr>
            <a:r>
              <a:rPr lang="pt-BR" i="1" dirty="0"/>
              <a:t>A classe derivada pode adicionar novos atributos e métodos ou sobrescrever os métodos herdados.</a:t>
            </a:r>
          </a:p>
          <a:p>
            <a:pPr marL="377886" lvl="1" indent="0" algn="just">
              <a:buNone/>
            </a:pPr>
            <a:r>
              <a:rPr lang="pt-BR" i="1" dirty="0"/>
              <a:t>Exemplo: Um Funcionário pode ser especializado como Gerente ou Assistente.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931880F-B5E8-DE0D-C9C3-2812E3D2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1DAB543-87CC-746E-37A9-159C086B5F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96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5FE04-BB6E-87D7-9CD9-C204A09DB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FC7C119-6F7D-7D5D-6153-83CA3B72D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pt-BR" sz="1800" dirty="0"/>
              <a:t>UC 1: Analisar requisitos e funcionalidades da aplicação</a:t>
            </a:r>
            <a:br>
              <a:rPr lang="pt-BR" sz="1800" dirty="0"/>
            </a:br>
            <a:br>
              <a:rPr lang="pt-BR" sz="1800" dirty="0"/>
            </a:br>
            <a:r>
              <a:rPr lang="pt-BR" sz="1800" b="1" i="1" dirty="0"/>
              <a:t>Modelagem da aplicação: conceito e construção de diagramas de caso de uso e diagramas de</a:t>
            </a:r>
            <a:br>
              <a:rPr lang="pt-BR" sz="1800" b="1" i="1" dirty="0"/>
            </a:br>
            <a:r>
              <a:rPr lang="pt-BR" sz="1800" b="1" i="1" dirty="0"/>
              <a:t>classe.</a:t>
            </a:r>
            <a:endParaRPr lang="pt-br" sz="1800" b="1" i="1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511A84-4703-845C-09AF-5B999C79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5F441D6-07F6-A6F1-6521-C44E414177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7537F09F-8180-2FBB-EF46-1F22B3B71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1852" y="1696244"/>
            <a:ext cx="8514561" cy="4462463"/>
          </a:xfrm>
        </p:spPr>
      </p:pic>
    </p:spTree>
    <p:extLst>
      <p:ext uri="{BB962C8B-B14F-4D97-AF65-F5344CB8AC3E}">
        <p14:creationId xmlns:p14="http://schemas.microsoft.com/office/powerpoint/2010/main" val="3853337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32803-228F-45BB-4603-1DC606989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F0C14B3-85A9-3860-2865-E0E09DE6A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rtl="0"/>
            <a:r>
              <a:rPr lang="pt-BR" sz="3600" dirty="0"/>
              <a:t>UC 1: Analisar requisitos e funcionalidades da aplicação</a:t>
            </a:r>
            <a:br>
              <a:rPr lang="pt-BR" sz="3600" dirty="0"/>
            </a:br>
            <a:br>
              <a:rPr lang="pt-BR" sz="3600" dirty="0"/>
            </a:br>
            <a:r>
              <a:rPr lang="pt-BR" sz="3600" b="1" i="1" dirty="0"/>
              <a:t>BRIEFING</a:t>
            </a:r>
            <a:endParaRPr lang="pt-br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5C7C0214-8577-2EBE-E5B2-E14FF80B6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briefing é o ponto de partida de qualquer projeto bem-sucedido.</a:t>
            </a:r>
          </a:p>
          <a:p>
            <a:r>
              <a:rPr lang="pt-BR" dirty="0"/>
              <a:t>Ele descreve as necessidades e expectativas do cliente ou organização em relação ao projeto.</a:t>
            </a:r>
          </a:p>
          <a:p>
            <a:r>
              <a:rPr lang="pt-BR" dirty="0"/>
              <a:t>Pode ser feito por meio de entrevistas, formulários ou reuniões.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D44EF4-EA2D-2FDF-4B09-51C094BFE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6EDB3DF-CE7D-1B4A-2EB1-8FD097F1AD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8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09DD5-CE9C-5475-1352-4711FC5DE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3C5BC15-A680-F2A8-C3E5-CA9CDC386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pt-BR" sz="1800" dirty="0"/>
              <a:t>UC 1: Analisar requisitos e funcionalidades da aplicação</a:t>
            </a:r>
            <a:br>
              <a:rPr lang="pt-BR" sz="1800" dirty="0"/>
            </a:br>
            <a:br>
              <a:rPr lang="pt-BR" sz="1800" dirty="0"/>
            </a:br>
            <a:r>
              <a:rPr lang="pt-BR" sz="1800" b="1" i="1" dirty="0"/>
              <a:t>Arquitetura da informação: conceito e aplicações, mapa do site e estruturas de navegação,</a:t>
            </a:r>
            <a:br>
              <a:rPr lang="pt-BR" sz="1800" b="1" i="1" dirty="0"/>
            </a:br>
            <a:r>
              <a:rPr lang="pt-BR" sz="1800" b="1" i="1" dirty="0"/>
              <a:t>organização de conteúdo, prototipação.</a:t>
            </a:r>
            <a:endParaRPr lang="pt-br" sz="18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2A9FEF1-96D3-E60D-61A1-3BF9ED94F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886" lvl="1" indent="0" algn="just">
              <a:buNone/>
            </a:pPr>
            <a:r>
              <a:rPr lang="pt-BR" i="1" dirty="0"/>
              <a:t>A arquitetura da informação (AI) é o processo de estruturar, organizar e rotular o conteúdo de um sistema (site, aplicativo ou software) para facilitar a navegação e o entendimento do usuário. Seu objetivo é criar um fluxo intuitivo e eficiente, garantindo uma boa experiência para o usuário (UX).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5917CF0-51D1-D5A9-A15C-CDD6E51F2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9486DDB-2D30-F957-5034-4944B0C685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99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61B7A-9A49-1DAB-0B35-2BFFBFFBB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4CB681C-769F-721A-9792-E7375CF1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pt-BR" sz="1800" dirty="0"/>
              <a:t>UC 1: Analisar requisitos e funcionalidades da aplicação</a:t>
            </a:r>
            <a:br>
              <a:rPr lang="pt-BR" sz="1800" dirty="0"/>
            </a:br>
            <a:br>
              <a:rPr lang="pt-BR" sz="1800" dirty="0"/>
            </a:br>
            <a:r>
              <a:rPr lang="pt-BR" sz="1800" b="1" i="1" dirty="0"/>
              <a:t>Arquitetura da informação: conceito e aplicações, mapa do site e estruturas de navegação,</a:t>
            </a:r>
            <a:br>
              <a:rPr lang="pt-BR" sz="1800" b="1" i="1" dirty="0"/>
            </a:br>
            <a:r>
              <a:rPr lang="pt-BR" sz="1800" b="1" i="1" dirty="0"/>
              <a:t>organização de conteúdo, prototipação.</a:t>
            </a:r>
            <a:endParaRPr lang="pt-br" sz="18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54A45791-67FE-C3D8-C5DC-6051B28A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886" lvl="1" indent="0" algn="just">
              <a:buNone/>
            </a:pPr>
            <a:r>
              <a:rPr lang="pt-BR" i="1" dirty="0"/>
              <a:t>Conceito</a:t>
            </a:r>
          </a:p>
          <a:p>
            <a:pPr marL="377886" lvl="1" indent="0" algn="just">
              <a:buNone/>
            </a:pPr>
            <a:r>
              <a:rPr lang="pt-BR" i="1" dirty="0"/>
              <a:t>Definição: É a prática de organizar informações para torná-las claras, acessíveis e usáveis.</a:t>
            </a:r>
          </a:p>
          <a:p>
            <a:pPr marL="377886" lvl="1" indent="0" algn="just">
              <a:buNone/>
            </a:pPr>
            <a:r>
              <a:rPr lang="pt-BR" i="1" dirty="0"/>
              <a:t>Principais Componentes:</a:t>
            </a:r>
          </a:p>
          <a:p>
            <a:pPr marL="377886" lvl="1" indent="0" algn="just">
              <a:buNone/>
            </a:pPr>
            <a:r>
              <a:rPr lang="pt-BR" i="1" dirty="0"/>
              <a:t>Organização: Agrupamento lógico das informações.</a:t>
            </a:r>
          </a:p>
          <a:p>
            <a:pPr marL="377886" lvl="1" indent="0" algn="just">
              <a:buNone/>
            </a:pPr>
            <a:r>
              <a:rPr lang="pt-BR" i="1" dirty="0"/>
              <a:t>Rotulação: Uso de termos consistentes para descrever o conteúdo.</a:t>
            </a:r>
          </a:p>
          <a:p>
            <a:pPr marL="377886" lvl="1" indent="0" algn="just">
              <a:buNone/>
            </a:pPr>
            <a:r>
              <a:rPr lang="pt-BR" i="1" dirty="0"/>
              <a:t>Navegação: Estruturas que ajudam os usuários a encontrar o que procuram.</a:t>
            </a:r>
          </a:p>
          <a:p>
            <a:pPr marL="377886" lvl="1" indent="0" algn="just">
              <a:buNone/>
            </a:pPr>
            <a:r>
              <a:rPr lang="pt-BR" i="1" dirty="0"/>
              <a:t>Busca: Ferramentas que facilitam o acesso direto à informação desejada.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CA2B2BF-2785-6EA2-9523-1D39FC88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8D6047E-F554-B604-4025-506ADE578A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16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139D6-AD42-9C6C-4E02-4621C0A96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271964D-0068-2856-0347-91299C86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pt-BR" sz="1800" dirty="0"/>
              <a:t>UC 1: Analisar requisitos e funcionalidades da aplicação</a:t>
            </a:r>
            <a:br>
              <a:rPr lang="pt-BR" sz="1800" dirty="0"/>
            </a:br>
            <a:br>
              <a:rPr lang="pt-BR" sz="1800" dirty="0"/>
            </a:br>
            <a:r>
              <a:rPr lang="pt-BR" sz="1800" b="1" i="1" dirty="0"/>
              <a:t>Arquitetura da informação: conceito e aplicações, mapa do site e estruturas de navegação,</a:t>
            </a:r>
            <a:br>
              <a:rPr lang="pt-BR" sz="1800" b="1" i="1" dirty="0"/>
            </a:br>
            <a:r>
              <a:rPr lang="pt-BR" sz="1800" b="1" i="1" dirty="0"/>
              <a:t>organização de conteúdo, prototipação.</a:t>
            </a:r>
            <a:endParaRPr lang="pt-br" sz="18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502F1AE4-C73A-5A6D-DB8E-57F130B1E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886" lvl="1" indent="0" algn="just">
              <a:buNone/>
            </a:pPr>
            <a:r>
              <a:rPr lang="pt-BR" i="1" dirty="0"/>
              <a:t>Aplicações</a:t>
            </a:r>
          </a:p>
          <a:p>
            <a:pPr marL="377886" lvl="1" indent="0" algn="just">
              <a:buNone/>
            </a:pPr>
            <a:r>
              <a:rPr lang="pt-BR" i="1" dirty="0"/>
              <a:t>Websites: Organizar menus, páginas e categorias.</a:t>
            </a:r>
          </a:p>
          <a:p>
            <a:pPr marL="377886" lvl="1" indent="0" algn="just">
              <a:buNone/>
            </a:pPr>
            <a:r>
              <a:rPr lang="pt-BR" i="1" dirty="0"/>
              <a:t>Aplicativos móveis: Criar fluxos de navegação claros.</a:t>
            </a:r>
          </a:p>
          <a:p>
            <a:pPr marL="377886" lvl="1" indent="0" algn="just">
              <a:buNone/>
            </a:pPr>
            <a:r>
              <a:rPr lang="pt-BR" i="1" dirty="0"/>
              <a:t>Sistemas corporativos: Gerenciar dados e processos internos de maneira acessível.</a:t>
            </a:r>
          </a:p>
          <a:p>
            <a:pPr marL="377886" lvl="1" indent="0" algn="just">
              <a:buNone/>
            </a:pPr>
            <a:r>
              <a:rPr lang="pt-BR" i="1" dirty="0"/>
              <a:t>E-commerce: Facilitar a busca de produtos e processos de checkout.</a:t>
            </a:r>
          </a:p>
          <a:p>
            <a:pPr marL="377886" lvl="1" indent="0" algn="just">
              <a:buNone/>
            </a:pPr>
            <a:r>
              <a:rPr lang="pt-BR" i="1" dirty="0"/>
              <a:t>Educação: Estruturar plataformas de ensino para aprendizado eficiente.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B71F12-DC37-8F83-CC3F-DD6115D5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F4653C7-8E1A-BC19-9656-455261A4D9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65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90F39-865D-970C-D322-0DA4D7DAB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5AE1049-F6BF-0DCA-5625-0E40DA7C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pt-BR" sz="1800" dirty="0"/>
              <a:t>UC 1: Analisar requisitos e funcionalidades da aplicação</a:t>
            </a:r>
            <a:br>
              <a:rPr lang="pt-BR" sz="1800" dirty="0"/>
            </a:br>
            <a:br>
              <a:rPr lang="pt-BR" sz="1800" dirty="0"/>
            </a:br>
            <a:r>
              <a:rPr lang="pt-BR" sz="1800" b="1" i="1" dirty="0"/>
              <a:t>Arquitetura da informação: conceito e aplicações, mapa do site e estruturas de navegação,</a:t>
            </a:r>
            <a:br>
              <a:rPr lang="pt-BR" sz="1800" b="1" i="1" dirty="0"/>
            </a:br>
            <a:r>
              <a:rPr lang="pt-BR" sz="1800" b="1" i="1" dirty="0"/>
              <a:t>organização de conteúdo, prototipação.</a:t>
            </a:r>
            <a:endParaRPr lang="pt-br" sz="18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964748A-72AF-BCA9-0675-F1BFCF332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886" lvl="1" indent="0" algn="just">
              <a:buNone/>
            </a:pPr>
            <a:r>
              <a:rPr lang="pt-BR" i="1" dirty="0"/>
              <a:t>Mapa do Site e Estruturas de Navegação</a:t>
            </a:r>
          </a:p>
          <a:p>
            <a:pPr marL="377886" lvl="1" indent="0" algn="just">
              <a:buNone/>
            </a:pPr>
            <a:r>
              <a:rPr lang="pt-BR" i="1" dirty="0"/>
              <a:t>Mapa do Site</a:t>
            </a:r>
          </a:p>
          <a:p>
            <a:pPr marL="377886" lvl="1" indent="0" algn="just">
              <a:buNone/>
            </a:pPr>
            <a:r>
              <a:rPr lang="pt-BR" i="1" dirty="0"/>
              <a:t>Definição: Representação visual ou textual da estrutura de um site, mostrando como as páginas estão conectadas.</a:t>
            </a:r>
          </a:p>
          <a:p>
            <a:pPr marL="377886" lvl="1" indent="0" algn="just">
              <a:buNone/>
            </a:pPr>
            <a:r>
              <a:rPr lang="pt-BR" i="1" dirty="0"/>
              <a:t>Funções:</a:t>
            </a:r>
          </a:p>
          <a:p>
            <a:pPr marL="377886" lvl="1" indent="0" algn="just">
              <a:buNone/>
            </a:pPr>
            <a:r>
              <a:rPr lang="pt-BR" i="1" dirty="0"/>
              <a:t>Auxiliar no planejamento do conteúdo.</a:t>
            </a:r>
          </a:p>
          <a:p>
            <a:pPr marL="377886" lvl="1" indent="0" algn="just">
              <a:buNone/>
            </a:pPr>
            <a:r>
              <a:rPr lang="pt-BR" i="1" dirty="0"/>
              <a:t>Melhorar a navegação do usuário.</a:t>
            </a:r>
          </a:p>
          <a:p>
            <a:pPr marL="377886" lvl="1" indent="0" algn="just">
              <a:buNone/>
            </a:pPr>
            <a:r>
              <a:rPr lang="pt-BR" i="1" dirty="0"/>
              <a:t>Facilitar o trabalho de SEO (Search </a:t>
            </a:r>
            <a:r>
              <a:rPr lang="pt-BR" i="1" dirty="0" err="1"/>
              <a:t>Engine</a:t>
            </a:r>
            <a:r>
              <a:rPr lang="pt-BR" i="1" dirty="0"/>
              <a:t> </a:t>
            </a:r>
            <a:r>
              <a:rPr lang="pt-BR" i="1" dirty="0" err="1"/>
              <a:t>Optimization</a:t>
            </a:r>
            <a:r>
              <a:rPr lang="pt-BR" i="1" dirty="0"/>
              <a:t>).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C3516A-6040-0601-CB4D-9D8EB4F0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85611A4-1075-1DA3-A421-CA4BA43F77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74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B29E0-AC6D-ACBB-6183-793B66E95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7B8FF9F-88BC-CADF-4D0D-A431331C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pt-BR" sz="1800" dirty="0"/>
              <a:t>UC 1: Analisar requisitos e funcionalidades da aplicação</a:t>
            </a:r>
            <a:br>
              <a:rPr lang="pt-BR" sz="1800" dirty="0"/>
            </a:br>
            <a:br>
              <a:rPr lang="pt-BR" sz="1800" dirty="0"/>
            </a:br>
            <a:r>
              <a:rPr lang="pt-BR" sz="1800" b="1" i="1" dirty="0"/>
              <a:t>Arquitetura da informação: conceito e aplicações, mapa do site e estruturas de navegação,</a:t>
            </a:r>
            <a:br>
              <a:rPr lang="pt-BR" sz="1800" b="1" i="1" dirty="0"/>
            </a:br>
            <a:r>
              <a:rPr lang="pt-BR" sz="1800" b="1" i="1" dirty="0"/>
              <a:t>organização de conteúdo, prototipação.</a:t>
            </a:r>
            <a:endParaRPr lang="pt-br" sz="18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5558142-DCA2-F71C-EF49-8C7C1EAE3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886" lvl="1" indent="0" algn="just">
              <a:buNone/>
            </a:pPr>
            <a:r>
              <a:rPr lang="pt-BR" i="1" dirty="0"/>
              <a:t>Estruturas de Navegação</a:t>
            </a:r>
          </a:p>
          <a:p>
            <a:pPr marL="377886" lvl="1" indent="0" algn="just">
              <a:buNone/>
            </a:pPr>
            <a:r>
              <a:rPr lang="pt-BR" i="1" dirty="0"/>
              <a:t>Linear: Fluxo sequencial (útil para tutoriais).</a:t>
            </a:r>
          </a:p>
          <a:p>
            <a:pPr marL="377886" lvl="1" indent="0" algn="just">
              <a:buNone/>
            </a:pPr>
            <a:r>
              <a:rPr lang="pt-BR" i="1" dirty="0"/>
              <a:t>Exemplo: Página 1 → Página 2 → Página 3.</a:t>
            </a:r>
          </a:p>
          <a:p>
            <a:pPr marL="377886" lvl="1" indent="0" algn="just">
              <a:buNone/>
            </a:pPr>
            <a:r>
              <a:rPr lang="pt-BR" i="1" dirty="0"/>
              <a:t>Hierárquica: Baseada em categorias e subcategorias.</a:t>
            </a:r>
          </a:p>
          <a:p>
            <a:pPr marL="377886" lvl="1" indent="0" algn="just">
              <a:buNone/>
            </a:pPr>
            <a:r>
              <a:rPr lang="pt-BR" i="1" dirty="0"/>
              <a:t>Exemplo: Loja Online → Eletrônicos → Celulares.</a:t>
            </a:r>
          </a:p>
          <a:p>
            <a:pPr marL="377886" lvl="1" indent="0" algn="just">
              <a:buNone/>
            </a:pPr>
            <a:r>
              <a:rPr lang="pt-BR" i="1" dirty="0"/>
              <a:t>Rede: Navegação não-linear com múltiplos caminhos (útil para enciclopédias ou wikis).</a:t>
            </a:r>
          </a:p>
          <a:p>
            <a:pPr marL="377886" lvl="1" indent="0" algn="just">
              <a:buNone/>
            </a:pPr>
            <a:r>
              <a:rPr lang="pt-BR" i="1" dirty="0"/>
              <a:t>Exemplo: Wikipedia.</a:t>
            </a:r>
          </a:p>
          <a:p>
            <a:pPr marL="377886" lvl="1" indent="0" algn="just">
              <a:buNone/>
            </a:pPr>
            <a:r>
              <a:rPr lang="pt-BR" i="1" dirty="0"/>
              <a:t>Facetada: Permite filtrar conteúdo por várias categorias.</a:t>
            </a:r>
          </a:p>
          <a:p>
            <a:pPr marL="377886" lvl="1" indent="0" algn="just">
              <a:buNone/>
            </a:pPr>
            <a:r>
              <a:rPr lang="pt-BR" i="1" dirty="0"/>
              <a:t>Exemplo: E-commerce com filtros por preço, marca e avaliação.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E1AB907-562B-4970-8260-8B63EC8A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D9A33A-B6CE-CDF6-AA05-5A1FAD66AF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49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E3CD3-0F68-F174-7FE9-D7F9C1A80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D70CA36-2293-97D7-45CF-D14A13D7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pt-BR" sz="1800" dirty="0"/>
              <a:t>UC 1: Analisar requisitos e funcionalidades da aplicação</a:t>
            </a:r>
            <a:br>
              <a:rPr lang="pt-BR" sz="1800" dirty="0"/>
            </a:br>
            <a:br>
              <a:rPr lang="pt-BR" sz="1800" dirty="0"/>
            </a:br>
            <a:r>
              <a:rPr lang="pt-BR" sz="1800" b="1" i="1" dirty="0"/>
              <a:t>Arquitetura da informação: conceito e aplicações, mapa do site e estruturas de navegação,</a:t>
            </a:r>
            <a:br>
              <a:rPr lang="pt-BR" sz="1800" b="1" i="1" dirty="0"/>
            </a:br>
            <a:r>
              <a:rPr lang="pt-BR" sz="1800" b="1" i="1" dirty="0"/>
              <a:t>organização de conteúdo, prototipação.</a:t>
            </a:r>
            <a:endParaRPr lang="pt-br" sz="18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6B310762-FE40-97E7-61D8-4BE232506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77886" lvl="1" indent="0" algn="just">
              <a:buNone/>
            </a:pPr>
            <a:r>
              <a:rPr lang="pt-BR" i="1" dirty="0"/>
              <a:t>Organização de Conteúdo</a:t>
            </a:r>
          </a:p>
          <a:p>
            <a:pPr marL="377886" lvl="1" indent="0" algn="just">
              <a:buNone/>
            </a:pPr>
            <a:r>
              <a:rPr lang="pt-BR" i="1" dirty="0"/>
              <a:t>A organização do conteúdo é essencial para uma boa arquitetura da informação.</a:t>
            </a:r>
          </a:p>
          <a:p>
            <a:pPr marL="377886" lvl="1" indent="0" algn="just">
              <a:buNone/>
            </a:pPr>
            <a:r>
              <a:rPr lang="pt-BR" i="1" dirty="0"/>
              <a:t>Principais Métodos de Organização:</a:t>
            </a:r>
          </a:p>
          <a:p>
            <a:pPr marL="377886" lvl="1" indent="0" algn="just">
              <a:buNone/>
            </a:pPr>
            <a:r>
              <a:rPr lang="pt-BR" i="1" dirty="0"/>
              <a:t>Hierárquico: Prioriza a importância do conteúdo.</a:t>
            </a:r>
          </a:p>
          <a:p>
            <a:pPr marL="377886" lvl="1" indent="0" algn="just">
              <a:buNone/>
            </a:pPr>
            <a:r>
              <a:rPr lang="pt-BR" i="1" dirty="0"/>
              <a:t>Exemplo: De tópicos gerais para específicos.</a:t>
            </a:r>
          </a:p>
          <a:p>
            <a:pPr marL="377886" lvl="1" indent="0" algn="just">
              <a:buNone/>
            </a:pPr>
            <a:r>
              <a:rPr lang="pt-BR" i="1" dirty="0"/>
              <a:t>Sequencial: Baseado em uma ordem lógica ou cronológica.</a:t>
            </a:r>
          </a:p>
          <a:p>
            <a:pPr marL="377886" lvl="1" indent="0" algn="just">
              <a:buNone/>
            </a:pPr>
            <a:r>
              <a:rPr lang="pt-BR" i="1" dirty="0"/>
              <a:t>Exemplo: Passo-a-passo de um tutorial.</a:t>
            </a:r>
          </a:p>
          <a:p>
            <a:pPr marL="377886" lvl="1" indent="0" algn="just">
              <a:buNone/>
            </a:pPr>
            <a:r>
              <a:rPr lang="pt-BR" i="1" dirty="0"/>
              <a:t>Por Categoria: Agrupa informações semelhantes.</a:t>
            </a:r>
          </a:p>
          <a:p>
            <a:pPr marL="377886" lvl="1" indent="0" algn="just">
              <a:buNone/>
            </a:pPr>
            <a:r>
              <a:rPr lang="pt-BR" i="1" dirty="0"/>
              <a:t>Exemplo: Produtos separados por tipo.</a:t>
            </a:r>
          </a:p>
          <a:p>
            <a:pPr marL="377886" lvl="1" indent="0" algn="just">
              <a:buNone/>
            </a:pPr>
            <a:r>
              <a:rPr lang="pt-BR" i="1" dirty="0"/>
              <a:t>Por Público-Alvo: Personaliza o conteúdo para diferentes usuários.</a:t>
            </a:r>
          </a:p>
          <a:p>
            <a:pPr marL="377886" lvl="1" indent="0" algn="just">
              <a:buNone/>
            </a:pPr>
            <a:r>
              <a:rPr lang="pt-BR" i="1" dirty="0"/>
              <a:t>Exemplo: Estudantes vs. Professores em um portal educacional.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C391A6-6A22-1CB9-38AF-F4672C98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2903ADB-8A20-DC25-C84C-FFA76DF343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53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92815-A552-F57A-BAAA-20F225F9D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9A62CE2-DD14-A0F6-D947-E00D02FA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pt-BR" sz="1800" dirty="0"/>
              <a:t>UC 1: Analisar requisitos e funcionalidades da aplicação</a:t>
            </a:r>
            <a:br>
              <a:rPr lang="pt-BR" sz="1800" dirty="0"/>
            </a:br>
            <a:br>
              <a:rPr lang="pt-BR" sz="1800" dirty="0"/>
            </a:br>
            <a:r>
              <a:rPr lang="pt-BR" sz="1800" b="1" i="1" dirty="0"/>
              <a:t>Arquitetura da informação: conceito e aplicações, mapa do site e estruturas de navegação,</a:t>
            </a:r>
            <a:br>
              <a:rPr lang="pt-BR" sz="1800" b="1" i="1" dirty="0"/>
            </a:br>
            <a:r>
              <a:rPr lang="pt-BR" sz="1800" b="1" i="1" dirty="0"/>
              <a:t>organização de conteúdo, prototipação.</a:t>
            </a:r>
            <a:endParaRPr lang="pt-br" sz="18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DBDF795-C918-595F-9A0A-8320180CD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886" lvl="1" indent="0" algn="just">
              <a:buNone/>
            </a:pPr>
            <a:r>
              <a:rPr lang="pt-BR" i="1" dirty="0"/>
              <a:t>Prototipação</a:t>
            </a:r>
          </a:p>
          <a:p>
            <a:pPr marL="377886" lvl="1" indent="0" algn="just">
              <a:buNone/>
            </a:pPr>
            <a:r>
              <a:rPr lang="pt-BR" i="1" dirty="0"/>
              <a:t>Definição</a:t>
            </a:r>
          </a:p>
          <a:p>
            <a:pPr marL="377886" lvl="1" indent="0" algn="just">
              <a:buNone/>
            </a:pPr>
            <a:r>
              <a:rPr lang="pt-BR" i="1" dirty="0"/>
              <a:t>A prototipação é o processo de criar representações simplificadas de um sistema ou interface, permitindo testar ideias antes do desenvolvimento final. Pode ser feita em baixa ou alta fidelidade.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6468FB-A5AB-3F13-CE02-4658FB46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B795744-7F30-286E-A0F7-D1C6D3C727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92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E5C25-3446-A38D-CF5A-4E5E77043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5FE6A4-6F8F-11D6-3BE7-85AFE9F34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pt-BR" sz="1800" dirty="0"/>
              <a:t>UC 1: Analisar requisitos e funcionalidades da aplicação</a:t>
            </a:r>
            <a:br>
              <a:rPr lang="pt-BR" sz="1800" dirty="0"/>
            </a:br>
            <a:br>
              <a:rPr lang="pt-BR" sz="1800" dirty="0"/>
            </a:br>
            <a:r>
              <a:rPr lang="pt-BR" sz="1800" b="1" i="1" dirty="0"/>
              <a:t>Arquitetura da informação: conceito e aplicações, mapa do site e estruturas de navegação,</a:t>
            </a:r>
            <a:br>
              <a:rPr lang="pt-BR" sz="1800" b="1" i="1" dirty="0"/>
            </a:br>
            <a:r>
              <a:rPr lang="pt-BR" sz="1800" b="1" i="1" dirty="0"/>
              <a:t>organização de conteúdo, prototipação.</a:t>
            </a:r>
            <a:endParaRPr lang="pt-br" sz="18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F05909B-FF2C-661A-BB22-532F6BD43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77886" lvl="1" indent="0" algn="just">
              <a:buNone/>
            </a:pPr>
            <a:r>
              <a:rPr lang="pt-BR" i="1" dirty="0"/>
              <a:t>Tipos de Protótipos:</a:t>
            </a:r>
          </a:p>
          <a:p>
            <a:pPr marL="377886" lvl="1" indent="0" algn="just">
              <a:buNone/>
            </a:pPr>
            <a:r>
              <a:rPr lang="pt-BR" i="1" dirty="0"/>
              <a:t>Baixa Fidelidade:</a:t>
            </a:r>
          </a:p>
          <a:p>
            <a:pPr marL="377886" lvl="1" indent="0" algn="just">
              <a:buNone/>
            </a:pPr>
            <a:r>
              <a:rPr lang="pt-BR" i="1" dirty="0"/>
              <a:t>Feito com esboços em papel ou ferramentas básicas.</a:t>
            </a:r>
          </a:p>
          <a:p>
            <a:pPr marL="377886" lvl="1" indent="0" algn="just">
              <a:buNone/>
            </a:pPr>
            <a:r>
              <a:rPr lang="pt-BR" i="1" dirty="0"/>
              <a:t>Foco na funcionalidade e navegação.</a:t>
            </a:r>
          </a:p>
          <a:p>
            <a:pPr marL="377886" lvl="1" indent="0" algn="just">
              <a:buNone/>
            </a:pPr>
            <a:r>
              <a:rPr lang="pt-BR" i="1" dirty="0"/>
              <a:t>Alta Fidelidade:</a:t>
            </a:r>
          </a:p>
          <a:p>
            <a:pPr marL="377886" lvl="1" indent="0" algn="just">
              <a:buNone/>
            </a:pPr>
            <a:r>
              <a:rPr lang="pt-BR" i="1" dirty="0"/>
              <a:t>Utiliza softwares especializados (</a:t>
            </a:r>
            <a:r>
              <a:rPr lang="pt-BR" i="1" dirty="0" err="1"/>
              <a:t>Figma</a:t>
            </a:r>
            <a:r>
              <a:rPr lang="pt-BR" i="1" dirty="0"/>
              <a:t>, Adobe XD, </a:t>
            </a:r>
            <a:r>
              <a:rPr lang="pt-BR" i="1" dirty="0" err="1"/>
              <a:t>Axure</a:t>
            </a:r>
            <a:r>
              <a:rPr lang="pt-BR" i="1" dirty="0"/>
              <a:t>).</a:t>
            </a:r>
          </a:p>
          <a:p>
            <a:pPr marL="377886" lvl="1" indent="0" algn="just">
              <a:buNone/>
            </a:pPr>
            <a:r>
              <a:rPr lang="pt-BR" i="1" dirty="0"/>
              <a:t>Inclui design detalhado, animações e interatividade.</a:t>
            </a:r>
          </a:p>
          <a:p>
            <a:pPr marL="377886" lvl="1" indent="0" algn="just">
              <a:buNone/>
            </a:pPr>
            <a:r>
              <a:rPr lang="pt-BR" i="1" dirty="0"/>
              <a:t>Benefícios:</a:t>
            </a:r>
          </a:p>
          <a:p>
            <a:pPr marL="377886" lvl="1" indent="0" algn="just">
              <a:buNone/>
            </a:pPr>
            <a:r>
              <a:rPr lang="pt-BR" i="1" dirty="0"/>
              <a:t>Identificar problemas de usabilidade cedo.</a:t>
            </a:r>
          </a:p>
          <a:p>
            <a:pPr marL="377886" lvl="1" indent="0" algn="just">
              <a:buNone/>
            </a:pPr>
            <a:r>
              <a:rPr lang="pt-BR" i="1" dirty="0"/>
              <a:t>Reduzir custos de desenvolvimento.</a:t>
            </a:r>
          </a:p>
          <a:p>
            <a:pPr marL="377886" lvl="1" indent="0" algn="just">
              <a:buNone/>
            </a:pPr>
            <a:r>
              <a:rPr lang="pt-BR" i="1" dirty="0"/>
              <a:t>Melhorar a comunicação entre equipe e stakeholders.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955D480-0DF3-9963-E2D1-EF108E2FC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2CBD8F2-03A1-BB12-AF51-5080AB1ADE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90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5A343-5C03-D9DC-124F-E4F6DA38B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C137FA7-FF26-B4D5-7847-8FBF1A61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rtl="0"/>
            <a:r>
              <a:rPr lang="pt-BR" sz="3600" dirty="0"/>
              <a:t>UC 1: Analisar requisitos e funcionalidades da aplicação</a:t>
            </a:r>
            <a:br>
              <a:rPr lang="pt-BR" sz="3600" dirty="0"/>
            </a:br>
            <a:br>
              <a:rPr lang="pt-BR" sz="3600" dirty="0"/>
            </a:br>
            <a:r>
              <a:rPr lang="pt-BR" sz="3600" b="1" i="1" dirty="0"/>
              <a:t>BRIEFING</a:t>
            </a:r>
            <a:endParaRPr lang="pt-br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6580E9DE-3A79-10F6-ACC4-32489B44A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b="1" u="sng" dirty="0"/>
              <a:t>Objetivos do Projeto</a:t>
            </a:r>
          </a:p>
          <a:p>
            <a:r>
              <a:rPr lang="pt-BR" i="1" dirty="0"/>
              <a:t>Definição clara do que o projeto deve alcançar.</a:t>
            </a:r>
          </a:p>
          <a:p>
            <a:r>
              <a:rPr lang="pt-BR" i="1" dirty="0"/>
              <a:t>Exemplo: "Criar um site para divulgar os produtos da empresa.“</a:t>
            </a:r>
          </a:p>
          <a:p>
            <a:endParaRPr lang="pt-BR" i="1" dirty="0"/>
          </a:p>
          <a:p>
            <a:pPr algn="ctr"/>
            <a:r>
              <a:rPr lang="pt-BR" b="1" u="sng" dirty="0"/>
              <a:t>Público-Alvo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i="1" dirty="0"/>
              <a:t>Identificação do público para o qual o projeto é destinado.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i="1" dirty="0"/>
              <a:t>Exemplo: "Jovens de 18 a 25 anos interessados em tecnologia."</a:t>
            </a:r>
          </a:p>
          <a:p>
            <a:pPr marL="0" indent="0">
              <a:buNone/>
            </a:pPr>
            <a:endParaRPr lang="pt-BR" i="1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02B5C1F-0099-6888-8760-86A110E74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7931B25-7184-FC18-DA14-CC48079882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8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66702-4C53-A6BB-7E12-0283F2CAA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0B980CB-B167-F8B5-A4A4-A4E8901F2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rtl="0"/>
            <a:r>
              <a:rPr lang="pt-BR" sz="3600" dirty="0"/>
              <a:t>UC 1: Analisar requisitos e funcionalidades da aplicação</a:t>
            </a:r>
            <a:br>
              <a:rPr lang="pt-BR" sz="3600" dirty="0"/>
            </a:br>
            <a:br>
              <a:rPr lang="pt-BR" sz="3600" dirty="0"/>
            </a:br>
            <a:r>
              <a:rPr lang="pt-BR" sz="3600" b="1" i="1" dirty="0"/>
              <a:t>BRIEFING</a:t>
            </a:r>
            <a:endParaRPr lang="pt-br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35BF7B4-D187-FF29-2CAD-04DC4E434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b="1" u="sng" dirty="0"/>
              <a:t>Escopo do Projeto</a:t>
            </a:r>
            <a:endParaRPr lang="pt-BR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pt-BR" i="1" dirty="0"/>
              <a:t>Delimitação do que será ou não abordado no projeto.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i="1" dirty="0"/>
              <a:t>Exemplo: "O site terá uma área de blog, mas não incluirá e-commerce."</a:t>
            </a:r>
          </a:p>
          <a:p>
            <a:pPr algn="ctr"/>
            <a:r>
              <a:rPr lang="pt-BR" b="1" u="sng" dirty="0"/>
              <a:t>Prazos e Cronogramas</a:t>
            </a:r>
          </a:p>
          <a:p>
            <a:r>
              <a:rPr lang="pt-BR" i="1" dirty="0"/>
              <a:t>Datas de início, marcos importantes e entrega final.</a:t>
            </a:r>
          </a:p>
          <a:p>
            <a:r>
              <a:rPr lang="pt-BR" i="1" dirty="0"/>
              <a:t>Exemplo: "Entrega do protótipo até 15 de fevereiro; entrega final até 30 de março."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D93D56-A7A8-5E20-5DB3-4DD73ACAF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B6D37FE-7BC9-5FF5-E68C-916411A5A2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0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14_TF02787990" id="{E2EB6F66-559D-4935-B0FE-CC1100470BBA}" vid="{EDFAEEEF-A820-4D8D-8A70-9CA9D460C139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1311</TotalTime>
  <Words>5546</Words>
  <Application>Microsoft Office PowerPoint</Application>
  <PresentationFormat>Personalizar</PresentationFormat>
  <Paragraphs>527</Paragraphs>
  <Slides>77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77</vt:i4>
      </vt:variant>
    </vt:vector>
  </HeadingPairs>
  <TitlesOfParts>
    <vt:vector size="80" baseType="lpstr">
      <vt:lpstr>Arial</vt:lpstr>
      <vt:lpstr>Calibri</vt:lpstr>
      <vt:lpstr>Tecnologia 16x9</vt:lpstr>
      <vt:lpstr>Técnico em Desenvolvimento de Sistema</vt:lpstr>
      <vt:lpstr>Resumo</vt:lpstr>
      <vt:lpstr>UC 1: Analisar requisitos e funcionalidades da aplicação</vt:lpstr>
      <vt:lpstr>UC 1: Analisar requisitos e funcionalidades da aplicação</vt:lpstr>
      <vt:lpstr>UC 1: Analisar requisitos e funcionalidades da aplicação</vt:lpstr>
      <vt:lpstr>UC 1: Analisar requisitos e funcionalidades da aplicação  BRIEFING</vt:lpstr>
      <vt:lpstr>UC 1: Analisar requisitos e funcionalidades da aplicação  BRIEFING</vt:lpstr>
      <vt:lpstr>UC 1: Analisar requisitos e funcionalidades da aplicação  BRIEFING</vt:lpstr>
      <vt:lpstr>UC 1: Analisar requisitos e funcionalidades da aplicação  BRIEFING</vt:lpstr>
      <vt:lpstr>UC 1: Analisar requisitos e funcionalidades da aplicação  BRIEFING</vt:lpstr>
      <vt:lpstr>UC 1: Analisar requisitos e funcionalidades da aplicação  BRIEFING</vt:lpstr>
      <vt:lpstr>UC 1: Analisar requisitos e funcionalidades da aplicação  BRIEFING</vt:lpstr>
      <vt:lpstr>UC 1: Analisar requisitos e funcionalidades da aplicação  Projetos web e desktop: escopo, tendências e tecnologias.</vt:lpstr>
      <vt:lpstr>UC 1: Analisar requisitos e funcionalidades da aplicação  Projetos web e desktop: escopo, tendências e tecnologias.</vt:lpstr>
      <vt:lpstr>UC 1: Analisar requisitos e funcionalidades da aplicação  Projetos web e desktop: escopo, tendências e tecnologias.</vt:lpstr>
      <vt:lpstr>UC 1: Analisar requisitos e funcionalidades da aplicação  Projetos web e desktop: escopo, tendências e tecnologias.</vt:lpstr>
      <vt:lpstr>UC 1: Analisar requisitos e funcionalidades da aplicação  Projetos web e desktop: escopo, tendências e tecnologias.</vt:lpstr>
      <vt:lpstr>UC 1: Analisar requisitos e funcionalidades da aplicação  Projetos web e desktop: escopo, tendências e tecnologias.</vt:lpstr>
      <vt:lpstr>UC 1: Analisar requisitos e funcionalidades da aplicação  Projetos web e desktop: escopo, tendências e tecnologias.</vt:lpstr>
      <vt:lpstr>UC 1: Analisar requisitos e funcionalidades da aplicação  Projetos web e desktop: escopo, tendências e tecnologias.</vt:lpstr>
      <vt:lpstr>UC 1: Analisar requisitos e funcionalidades da aplicação  Projetos web e desktop: escopo, tendências e tecnologias.</vt:lpstr>
      <vt:lpstr>UC 1: Analisar requisitos e funcionalidades da aplicação  Projetos web e desktop: escopo, tendências e tecnologias.</vt:lpstr>
      <vt:lpstr>UC 1: Analisar requisitos e funcionalidades da aplicação  Projetos web e desktop: escopo, tendências e tecnologias.</vt:lpstr>
      <vt:lpstr>UC 1: Analisar requisitos e funcionalidades da aplicação  Projetos web e desktop: escopo, tendências e tecnologias.</vt:lpstr>
      <vt:lpstr>UC 1: Analisar requisitos e funcionalidades da aplicação  Projetos web e desktop: escopo, tendências e tecnologias.</vt:lpstr>
      <vt:lpstr>UC 1: Analisar requisitos e funcionalidades da aplicação  Funcionalidades: conceitos de requisitos funcionais e não-funcionais.</vt:lpstr>
      <vt:lpstr>UC 1: Analisar requisitos e funcionalidades da aplicação  Funcionalidades: conceitos de requisitos funcionais e não-funcionais.</vt:lpstr>
      <vt:lpstr>UC 1: Analisar requisitos e funcionalidades da aplicação  Funcionalidades: conceitos de requisitos funcionais e não-funcionais.</vt:lpstr>
      <vt:lpstr>UC 1: Analisar requisitos e funcionalidades da aplicação  Funcionalidades: conceitos de requisitos funcionais e não-funcionais.</vt:lpstr>
      <vt:lpstr>UC 1: Analisar requisitos e funcionalidades da aplicação  Funcionalidades: conceitos de requisitos funcionais e não-funcionais.</vt:lpstr>
      <vt:lpstr>UC 1: Analisar requisitos e funcionalidades da aplicação  Funcionalidades: conceitos de requisitos funcionais e não-funcionais.</vt:lpstr>
      <vt:lpstr>UC 1: Analisar requisitos e funcionalidades da aplicação  Funcionalidades: conceitos de requisitos funcionais e não-funcionais.</vt:lpstr>
      <vt:lpstr>UC 1: Analisar requisitos e funcionalidades da aplicação  Requisitos: conceitos e técnicas para análise e gerenciamento.</vt:lpstr>
      <vt:lpstr>UC 1: Analisar requisitos e funcionalidades da aplicação  Requisitos: conceitos e técnicas para análise e gerenciamento.</vt:lpstr>
      <vt:lpstr>UC 1: Analisar requisitos e funcionalidades da aplicação  Requisitos: conceitos e técnicas para análise e gerenciamento.</vt:lpstr>
      <vt:lpstr>UC 1: Analisar requisitos e funcionalidades da aplicação  Requisitos: conceitos e técnicas para análise e gerenciamento.</vt:lpstr>
      <vt:lpstr>UC 1: Analisar requisitos e funcionalidades da aplicação  Requisitos: conceitos e técnicas para análise e gerenciamento.</vt:lpstr>
      <vt:lpstr>UC 1: Analisar requisitos e funcionalidades da aplicação  Requisitos: conceitos e técnicas para análise e gerenciamento.</vt:lpstr>
      <vt:lpstr>UC 1: Analisar requisitos e funcionalidades da aplicação  Requisitos: conceitos e técnicas para análise e gerenciamento.</vt:lpstr>
      <vt:lpstr>UC 1: Analisar requisitos e funcionalidades da aplicação  Requisitos: conceitos e técnicas para análise e gerenciamento.</vt:lpstr>
      <vt:lpstr>UC 1: Analisar requisitos e funcionalidades da aplicação  Modelagem da aplicação: conceito e construção de diagramas de caso de uso e diagramas de classe.</vt:lpstr>
      <vt:lpstr>UC 1: Analisar requisitos e funcionalidades da aplicação  Modelagem da aplicação: conceito e construção de diagramas de caso de uso e diagramas de classe.</vt:lpstr>
      <vt:lpstr>UC 1: Analisar requisitos e funcionalidades da aplicação  Modelagem da aplicação: conceito e construção de diagramas de caso de uso e diagramas de classe.</vt:lpstr>
      <vt:lpstr>UC 1: Analisar requisitos e funcionalidades da aplicação  Modelagem da aplicação: conceito e construção de diagramas de caso de uso e diagramas de classe.</vt:lpstr>
      <vt:lpstr>UC 1: Analisar requisitos e funcionalidades da aplicação  Modelagem da aplicação: conceito e construção de diagramas de caso de uso e diagramas de classe.</vt:lpstr>
      <vt:lpstr>UC 1: Analisar requisitos e funcionalidades da aplicação  Modelagem da aplicação: conceito e construção de diagramas de caso de uso e diagramas de classe.</vt:lpstr>
      <vt:lpstr>UC 1: Analisar requisitos e funcionalidades da aplicação  Modelagem da aplicação: conceito e construção de diagramas de caso de uso e diagramas de classe.</vt:lpstr>
      <vt:lpstr>UC 1: Analisar requisitos e funcionalidades da aplicação  Modelagem da aplicação: conceito e construção de diagramas de caso de uso e diagramas de classe.</vt:lpstr>
      <vt:lpstr>UC 1: Analisar requisitos e funcionalidades da aplicação  Modelagem da aplicação: conceito e construção de diagramas de caso de uso e diagramas de classe.</vt:lpstr>
      <vt:lpstr>UC 1: Analisar requisitos e funcionalidades da aplicação  Modelagem da aplicação: conceito e construção de diagramas de caso de uso e diagramas de classe.</vt:lpstr>
      <vt:lpstr>UC 1: Analisar requisitos e funcionalidades da aplicação  Modelagem da aplicação: conceito e construção de diagramas de caso de uso e diagramas de classe.</vt:lpstr>
      <vt:lpstr>UC 1: Analisar requisitos e funcionalidades da aplicação  Modelagem da aplicação: conceito e construção de diagramas de caso de uso e diagramas de classe.</vt:lpstr>
      <vt:lpstr>UC 1: Analisar requisitos e funcionalidades da aplicação  Modelagem da aplicação: conceito e construção de diagramas de caso de uso e diagramas de classe.</vt:lpstr>
      <vt:lpstr>UC 1: Analisar requisitos e funcionalidades da aplicação  Modelagem da aplicação: conceito e construção de diagramas de caso de uso e diagramas de classe.</vt:lpstr>
      <vt:lpstr>UC 1: Analisar requisitos e funcionalidades da aplicação  Modelagem da aplicação: conceito e construção de diagramas de caso de uso e diagramas de classe.</vt:lpstr>
      <vt:lpstr>UC 1: Analisar requisitos e funcionalidades da aplicação  Modelagem da aplicação: conceito e construção de diagramas de caso de uso e diagramas de classe.</vt:lpstr>
      <vt:lpstr>UC 1: Analisar requisitos e funcionalidades da aplicação  Funcionalidades: conceitos de requisitos funcionais e não-funcionais.</vt:lpstr>
      <vt:lpstr>UC 1: Analisar requisitos e funcionalidades da aplicação  Modelagem da aplicação: conceito e construção de diagramas de caso de uso e diagramas de classe.</vt:lpstr>
      <vt:lpstr>UC 1: Analisar requisitos e funcionalidades da aplicação  Modelagem da aplicação: conceito e construção de diagramas de caso de uso e diagramas de classe.</vt:lpstr>
      <vt:lpstr>UC 1: Analisar requisitos e funcionalidades da aplicação  Modelagem da aplicação: conceito e construção de diagramas de caso de uso e diagramas de classe.</vt:lpstr>
      <vt:lpstr>UC 1: Analisar requisitos e funcionalidades da aplicação  Modelagem da aplicação: conceito e construção de diagramas de caso de uso e diagramas de classe.</vt:lpstr>
      <vt:lpstr>UC 1: Analisar requisitos e funcionalidades da aplicação  Modelagem da aplicação: conceito e construção de diagramas de caso de uso e diagramas de classe.</vt:lpstr>
      <vt:lpstr>UC 1: Analisar requisitos e funcionalidades da aplicação  Modelagem da aplicação: conceito e construção de diagramas de caso de uso e diagramas de classe.</vt:lpstr>
      <vt:lpstr>UC 1: Analisar requisitos e funcionalidades da aplicação  Modelagem da aplicação: conceito e construção de diagramas de caso de uso e diagramas de classe.</vt:lpstr>
      <vt:lpstr>UC 1: Analisar requisitos e funcionalidades da aplicação  Modelagem da aplicação: conceito e construção de diagramas de caso de uso e diagramas de classe.</vt:lpstr>
      <vt:lpstr>UC 1: Analisar requisitos e funcionalidades da aplicação  Modelagem da aplicação: conceito e construção de diagramas de caso de uso e diagramas de classe.</vt:lpstr>
      <vt:lpstr>UC 1: Analisar requisitos e funcionalidades da aplicação  Modelagem da aplicação: conceito e construção de diagramas de caso de uso e diagramas de classe.</vt:lpstr>
      <vt:lpstr>UC 1: Analisar requisitos e funcionalidades da aplicação  Modelagem da aplicação: conceito e construção de diagramas de caso de uso e diagramas de classe.</vt:lpstr>
      <vt:lpstr>UC 1: Analisar requisitos e funcionalidades da aplicação  Modelagem da aplicação: conceito e construção de diagramas de caso de uso e diagramas de classe.</vt:lpstr>
      <vt:lpstr>UC 1: Analisar requisitos e funcionalidades da aplicação  Arquitetura da informação: conceito e aplicações, mapa do site e estruturas de navegação, organização de conteúdo, prototipação.</vt:lpstr>
      <vt:lpstr>UC 1: Analisar requisitos e funcionalidades da aplicação  Arquitetura da informação: conceito e aplicações, mapa do site e estruturas de navegação, organização de conteúdo, prototipação.</vt:lpstr>
      <vt:lpstr>UC 1: Analisar requisitos e funcionalidades da aplicação  Arquitetura da informação: conceito e aplicações, mapa do site e estruturas de navegação, organização de conteúdo, prototipação.</vt:lpstr>
      <vt:lpstr>UC 1: Analisar requisitos e funcionalidades da aplicação  Arquitetura da informação: conceito e aplicações, mapa do site e estruturas de navegação, organização de conteúdo, prototipação.</vt:lpstr>
      <vt:lpstr>UC 1: Analisar requisitos e funcionalidades da aplicação  Arquitetura da informação: conceito e aplicações, mapa do site e estruturas de navegação, organização de conteúdo, prototipação.</vt:lpstr>
      <vt:lpstr>UC 1: Analisar requisitos e funcionalidades da aplicação  Arquitetura da informação: conceito e aplicações, mapa do site e estruturas de navegação, organização de conteúdo, prototipação.</vt:lpstr>
      <vt:lpstr>UC 1: Analisar requisitos e funcionalidades da aplicação  Arquitetura da informação: conceito e aplicações, mapa do site e estruturas de navegação, organização de conteúdo, prototipação.</vt:lpstr>
      <vt:lpstr>UC 1: Analisar requisitos e funcionalidades da aplicação  Arquitetura da informação: conceito e aplicações, mapa do site e estruturas de navegação, organização de conteúdo, prototipação.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Wander Luiz</dc:creator>
  <cp:lastModifiedBy>Wander Luiz</cp:lastModifiedBy>
  <cp:revision>28</cp:revision>
  <dcterms:created xsi:type="dcterms:W3CDTF">2025-01-06T12:53:31Z</dcterms:created>
  <dcterms:modified xsi:type="dcterms:W3CDTF">2025-01-07T14:54:42Z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