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3E033325-CB5E-B6BA-6756-1CE056543E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B8F588B-9293-F317-69DB-1C3FDD6F77E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88FB6E-C1A5-4C7E-9EF6-B1E7D5A5D2AE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283CE3-D316-D1CC-58F0-7C677EAA6D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F41A9AD-8BBA-B829-2217-9945536EF51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89212-62DE-46CF-B3AF-5BF306159A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0570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CD536C-33FE-422B-964E-844B8D4549C3}" type="datetimeFigureOut">
              <a:rPr lang="pt-BR" smtClean="0"/>
              <a:t>14/04/2024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3DB0E8-C222-4472-9E4E-DE70AB5A88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984655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97E77-03E3-450B-9ED0-62144C36472A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86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F4120-0FED-4469-989E-3AD2FE530BFE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47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898B6-4E7B-43AD-9F9B-12B3E0D5CE3D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1054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6FE5E-BA05-4FB0-8ED9-22C2C8BD33DA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7924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00596-940A-4E78-8D5D-85C7B054DF6B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5972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756E-98DB-45A4-84C1-7C2ACAE91284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52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1D0A0-8DBB-44F5-B35D-A80E41B992DF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77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5327-CD42-4BF1-B5C3-C543018B3F40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07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FAC1-DF1D-4DE2-A1E7-E7F1ACFF01D3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5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D1762-C9A4-495F-A2D6-028491BA0EAE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976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7EFFE-D2F0-41A8-8C64-374CE7D51BF4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085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02D40-C592-474B-B880-AF17908452D7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23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12AF-0377-4D38-B8F1-FF1D278FA408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690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E9A104-E4AC-4779-BCF1-6F0FEE6036A1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57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EB423-E161-418B-A633-49F1D1D97371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39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3A556-7976-40C0-99BB-7667DABD7485}" type="datetime1">
              <a:rPr lang="en-US" smtClean="0"/>
              <a:t>4/14/2024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97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C8CD-D93D-4F2D-979F-C16BCB420DC1}" type="datetime1">
              <a:rPr lang="en-US" smtClean="0"/>
              <a:t>4/14/2024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890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141372-BA59-CEFB-74EE-A9F7C9E8FA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dirty="0"/>
              <a:t>TÉCNICO EM DESENVOLVIMENTO DE SISTEMAS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EACBAC6-7416-2002-CD09-EE588C9D7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853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PMBOK® diz ainda que projetos podem gerar resultados tangíveis e intangíveis.</a:t>
            </a:r>
          </a:p>
          <a:p>
            <a:endParaRPr lang="pt-BR" dirty="0"/>
          </a:p>
          <a:p>
            <a:r>
              <a:rPr lang="pt-BR" dirty="0"/>
              <a:t>Exemplo:</a:t>
            </a:r>
          </a:p>
          <a:p>
            <a:r>
              <a:rPr lang="pt-BR" dirty="0"/>
              <a:t>Resultado tangível - Podem ser medidos de forma precisa. Com eles podemos gerar relatórios e números que ajudam a empresa a definir os próximos passos.</a:t>
            </a:r>
          </a:p>
          <a:p>
            <a:r>
              <a:rPr lang="pt-BR" dirty="0"/>
              <a:t>Resultado intangível -  Os intangíveis são notados quando falamos em conforto das lojas, acolhimento, temperatura ambiente, aroma, comunicação visual, cores etc.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419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gestor do Projeto</a:t>
            </a:r>
          </a:p>
          <a:p>
            <a:r>
              <a:rPr lang="pt-BR" dirty="0"/>
              <a:t>O gerente de projetos, é o profissional responsável pela entrega de um projeto dentro do escopo, prazo e custo previamente estabelecidos.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22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PMBOK® (PROJECT MANAGEMENT INSTITUTE, 2014) recomenda que um gerente de projetos tenha algumas habilidades </a:t>
            </a:r>
            <a:r>
              <a:rPr lang="pt-BR" dirty="0" err="1"/>
              <a:t>inter-pessoais</a:t>
            </a:r>
            <a:r>
              <a:rPr lang="pt-BR" dirty="0"/>
              <a:t> como liderança, construção de equipes, motivação, comunicação, influência, tomada de decisões, consciência política e cultural, negociação, ganho de confiança, gerenciamento de conflitos e coaching.</a:t>
            </a:r>
          </a:p>
          <a:p>
            <a:r>
              <a:rPr lang="pt-BR" dirty="0"/>
              <a:t>Quando falamos de coaching, considera-se a habilidade do gerente de projetos em conduzir, orientar e colaborar com o crescimento e integração de sua equipe durante os projetos que lidera, já que é natural ter times compostos por profissionais com diversos níveis de conhecimento e maturidade.</a:t>
            </a:r>
            <a:br>
              <a:rPr lang="pt-BR" dirty="0"/>
            </a:br>
            <a:br>
              <a:rPr lang="pt-BR" dirty="0"/>
            </a:b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049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 Gestão de Projetos</a:t>
            </a:r>
          </a:p>
          <a:p>
            <a:r>
              <a:rPr lang="pt-BR" dirty="0"/>
              <a:t>Para o PMBOK®, “gerenciamento de projetos é a aplicação do conhecimento, habilidades, ferramentas e técnicas às atividades do projeto para atender aos seus requisitos” (PROJECT MANAGEMENT INSTITUTE, 2014, p. 5).</a:t>
            </a:r>
          </a:p>
          <a:p>
            <a:r>
              <a:rPr lang="pt-BR" dirty="0"/>
              <a:t>Note que os requisitos do projeto são os pilares para seu sucesso, já que por meio deles são definidas as necessidades e expectativas dos clientes. Imagine uma situação em que você necessite comprar um móvel para sua casa, como uma mesa que caiba na sala e tenha espaço para quatro cadeiras, a fim de que toda a família possa se sentar para jantar junto. Esses são os requisitos para a compra da sua mesa.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5458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Ainda de acordo com o PMBOK® (PROJECT MANAGEMENT INSTITUTE, 2014), o gerenciamento de projetos deve tomar como base alguns processos que são normalmente associados a cinco grupos distintos:</a:t>
            </a:r>
          </a:p>
          <a:p>
            <a:pPr marL="0" indent="0">
              <a:buNone/>
            </a:pPr>
            <a:r>
              <a:rPr lang="pt-BR" dirty="0"/>
              <a:t>	</a:t>
            </a:r>
            <a:br>
              <a:rPr lang="pt-BR" dirty="0"/>
            </a:b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60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CA2BBEA-F6DA-A7B5-655E-921A4F572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768" y="1270000"/>
            <a:ext cx="5759799" cy="491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7874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Operações correntes e projetos</a:t>
            </a:r>
          </a:p>
          <a:p>
            <a:r>
              <a:rPr lang="pt-BR" dirty="0"/>
              <a:t>Para que o conceito de projeto fique ainda mais claro, é importante diferenciá-lo das atividades do dia a dia de uma organização – aquelas que deverão ser executadas paralela e independentemente da existência de um ou mais projetos. Essas atividades que são executadas repetidamente pelas organizações em consequência de seus processos e distribuídas em departamentos recebem o nome de operações correntes (VALERIANO, 2001).</a:t>
            </a:r>
          </a:p>
          <a:p>
            <a:r>
              <a:rPr lang="pt-BR" dirty="0"/>
              <a:t>Equipes que executam as operações correntes e formam departamentos geralmente possuem uma mesma especialização e atuam em atividades de uma mesma natureza profissional.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42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Operações correntes e projetos</a:t>
            </a:r>
          </a:p>
          <a:p>
            <a:r>
              <a:rPr lang="pt-BR" dirty="0"/>
              <a:t>Os projetos possuem organizações transitórias e formadas por pessoas com diferentes especialidades, compondo equipes multifuncionais.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586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Projetos, Programas e Portifólios.</a:t>
            </a:r>
          </a:p>
          <a:p>
            <a:r>
              <a:rPr lang="pt-BR" dirty="0"/>
              <a:t>Agora que se tem a definição conceitual de projetos, passa-se ao estudo do que são programas e portfólios. De acordo com o PMBOK®,</a:t>
            </a:r>
          </a:p>
          <a:p>
            <a:r>
              <a:rPr lang="pt-BR" dirty="0"/>
              <a:t>[...] um programa é definido como um grupo de projetos, subprogramas e atividades de programa relacionados, gerenciados de modo coordenado visando a obtenção de benefícios que não estariam disponíveis se eles fossem gerenciados individualmente. (PROJECT MANAGEMENT INSTITUTE, 2013, p. 9).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60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Projetos, Programas e Portifólios.</a:t>
            </a:r>
          </a:p>
          <a:p>
            <a:r>
              <a:rPr lang="pt-BR" dirty="0"/>
              <a:t>Deve ficar claro que um projeto pode ou não ser parte de um programa, mas um programa sempre será composto por projetos. É importante salientar que, para formar um programa, os projetos devem se relacionar por meio de um resultado ou objetivo em comum. Não se pode considerar que projetos que atendem a uma mesma divisão de uma empresa ou que têm um patrocinador em comum necessariamente formam um programa.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69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5A87A3-ECDD-C034-29C7-C9B69F1C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D5DD6E-22EA-48F1-F79C-B79907A4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44" y="2768600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APRESENTAÇÃO</a:t>
            </a:r>
          </a:p>
        </p:txBody>
      </p:sp>
    </p:spTree>
    <p:extLst>
      <p:ext uri="{BB962C8B-B14F-4D97-AF65-F5344CB8AC3E}">
        <p14:creationId xmlns:p14="http://schemas.microsoft.com/office/powerpoint/2010/main" val="2841224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Projetos, Programas e Portifólios.</a:t>
            </a:r>
          </a:p>
          <a:p>
            <a:r>
              <a:rPr lang="pt-BR" dirty="0"/>
              <a:t>Por sua vez, e novamente de acordo com o PMBOK®,</a:t>
            </a:r>
          </a:p>
          <a:p>
            <a:r>
              <a:rPr lang="pt-BR" dirty="0"/>
              <a:t>[...] um portfólio refere-se a projetos, programas, </a:t>
            </a:r>
            <a:r>
              <a:rPr lang="pt-BR" dirty="0" err="1"/>
              <a:t>subportfólios</a:t>
            </a:r>
            <a:r>
              <a:rPr lang="pt-BR" dirty="0"/>
              <a:t> e operações gerenciados como um grupo para atingir objetivos estratégicos. Os projetos ou programas do portfólio podem não ser necessariamente interdependentes ou diretamente relacionados. (PROJECT MANAGEMENT INSTITUTE, 2013, p. 9).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928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Evolução da Gestão de Projetos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FA9AA167-94F4-5B67-F5F8-55A7DE753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94" y="2545825"/>
            <a:ext cx="7160211" cy="349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9453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Evolução da Gestão de Projetos</a:t>
            </a:r>
          </a:p>
          <a:p>
            <a:r>
              <a:rPr lang="pt-BR" dirty="0"/>
              <a:t>Projetos existem desde os primeiros registros da história, mas a forma com que são organizados e gerenciados sofreu diversas melhorias com o passar dos anos.</a:t>
            </a:r>
          </a:p>
          <a:p>
            <a:pPr marL="0" indent="0">
              <a:buNone/>
            </a:pPr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767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Evolução da Gestão de Projetos</a:t>
            </a:r>
          </a:p>
          <a:p>
            <a:r>
              <a:rPr lang="pt-BR" dirty="0"/>
              <a:t>Em 1969 é fundado o PMI Project Management </a:t>
            </a:r>
            <a:r>
              <a:rPr lang="pt-BR" dirty="0" err="1"/>
              <a:t>Institute</a:t>
            </a:r>
            <a:r>
              <a:rPr lang="pt-BR" dirty="0"/>
              <a:t> (Instituto de Gerenciamento de Projetos) que tem como principal objetivo apresentar as melhores práticas existentes para o gerenciamento de projetos.</a:t>
            </a:r>
          </a:p>
          <a:p>
            <a:r>
              <a:rPr lang="pt-BR" dirty="0"/>
              <a:t>Com a popularização dos projetos e a necessidade contínua de evolução de seus processos, as organizações começam a adotar um novo tipo de gestão orientada a projetos.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050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Evolução da Gestão de Projetos</a:t>
            </a:r>
          </a:p>
          <a:p>
            <a:r>
              <a:rPr lang="pt-BR" dirty="0"/>
              <a:t>A organização clássica é a funcional. Nela há uma hierarquia clara. Cada empregado tem um superior. Além disso, é possível enxergar as diversas funções da organização: marketing, engenharia, contabilidade, etc.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B5449B-1585-FEB0-28BA-13D4118A93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6393" y="3508225"/>
            <a:ext cx="4829175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96559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Evolução da Gestão de Projetos</a:t>
            </a:r>
          </a:p>
          <a:p>
            <a:r>
              <a:rPr lang="pt-BR" dirty="0"/>
              <a:t>Organizações </a:t>
            </a:r>
            <a:r>
              <a:rPr lang="pt-BR" dirty="0" err="1"/>
              <a:t>projetizadas</a:t>
            </a:r>
            <a:r>
              <a:rPr lang="pt-BR" dirty="0"/>
              <a:t>. Esse tipo de organização é orientado a projetos. Em uma organização </a:t>
            </a:r>
            <a:r>
              <a:rPr lang="pt-BR" dirty="0" err="1"/>
              <a:t>projetizada</a:t>
            </a:r>
            <a:r>
              <a:rPr lang="pt-BR" dirty="0"/>
              <a:t>, os gerentes de projetos possuem muito poder/influência.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C718098-9FF7-3604-811E-99A22DE4F4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2842" y="3269587"/>
            <a:ext cx="4533900" cy="277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298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Modelos de gestão de projetos</a:t>
            </a:r>
          </a:p>
          <a:p>
            <a:r>
              <a:rPr lang="pt-BR" dirty="0"/>
              <a:t>Metodologia ágil - metodologia ágil (</a:t>
            </a:r>
            <a:r>
              <a:rPr lang="pt-BR" dirty="0" err="1"/>
              <a:t>Agile</a:t>
            </a:r>
            <a:r>
              <a:rPr lang="pt-BR" dirty="0"/>
              <a:t> Project Management – APM) surgiu com a necessidade de identificar melhores práticas de gestão para projetos que visam entregar produtos ou serviços inovadores. Ela se originou mais precisamente na área de desenvolvimento de software.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1D1E58-F121-7E65-2917-4CB9D3000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085" y="3946317"/>
            <a:ext cx="4763165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095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Modelos de gestão de projetos</a:t>
            </a:r>
          </a:p>
          <a:p>
            <a:r>
              <a:rPr lang="pt-BR" dirty="0"/>
              <a:t>Pelo que se observa no mercado até o momento, os pontos mais fortes do APM estão na forma de conduzir as atividades de um projeto e na mudança de atitude dos profissionais envolvidos, o que não gera qualquer conflito com as metodologias mais tradicionais. O APM preza por valores como transparência, incorporação de valor ao cliente, inovação, autogestão, interação entre os membros da equipe, entre outros.</a:t>
            </a:r>
          </a:p>
          <a:p>
            <a:r>
              <a:rPr lang="pt-BR" dirty="0"/>
              <a:t>Outro modelo bastante praticado nos dias atuais, é o modelo Canvas, que apresenta mais uma forma de modernizar e melhorar a forma de gerenciar projetos, podendo ser aplicado em iniciativas de qualquer natureza.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4876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5A87A3-ECDD-C034-29C7-C9B69F1C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D5DD6E-22EA-48F1-F79C-B79907A4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44" y="2768600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FORMAÇÃO DOS GRUPOS</a:t>
            </a:r>
          </a:p>
        </p:txBody>
      </p:sp>
    </p:spTree>
    <p:extLst>
      <p:ext uri="{BB962C8B-B14F-4D97-AF65-F5344CB8AC3E}">
        <p14:creationId xmlns:p14="http://schemas.microsoft.com/office/powerpoint/2010/main" val="9784382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5A87A3-ECDD-C034-29C7-C9B69F1C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D5DD6E-22EA-48F1-F79C-B79907A4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44" y="2768600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FERRAMENTA TRELLO</a:t>
            </a:r>
          </a:p>
        </p:txBody>
      </p:sp>
    </p:spTree>
    <p:extLst>
      <p:ext uri="{BB962C8B-B14F-4D97-AF65-F5344CB8AC3E}">
        <p14:creationId xmlns:p14="http://schemas.microsoft.com/office/powerpoint/2010/main" val="529148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F4ED31-99C4-0FFE-D931-E7624788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30757"/>
            <a:ext cx="8596668" cy="2996485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UNIDADE CURRICULAR II</a:t>
            </a:r>
            <a:br>
              <a:rPr lang="pt-BR" dirty="0"/>
            </a:br>
            <a:br>
              <a:rPr lang="pt-BR" dirty="0"/>
            </a:br>
            <a:r>
              <a:rPr lang="pt-BR" dirty="0"/>
              <a:t>AUXILIAR NA GESTÃO DE PROJETOS DE TECNOLOGIA DA INFORMAÇÃO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0BDE3CA-2883-75BA-F06F-A997A430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0792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FERRAMENTA TRELLO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o </a:t>
            </a:r>
            <a:r>
              <a:rPr lang="pt-BR" dirty="0" err="1"/>
              <a:t>Trello</a:t>
            </a:r>
            <a:r>
              <a:rPr lang="pt-BR" dirty="0"/>
              <a:t>?</a:t>
            </a:r>
          </a:p>
          <a:p>
            <a:r>
              <a:rPr lang="pt-BR" dirty="0"/>
              <a:t>O </a:t>
            </a:r>
            <a:r>
              <a:rPr lang="pt-BR" dirty="0" err="1"/>
              <a:t>Trello</a:t>
            </a:r>
            <a:r>
              <a:rPr lang="pt-BR" dirty="0"/>
              <a:t> é a ferramenta visual que possibilita ao time o gerenciamento de qualquer tipo de projeto, fluxo de trabalho ou monitoramento de tarefas.</a:t>
            </a:r>
          </a:p>
          <a:p>
            <a:r>
              <a:rPr lang="pt-BR" dirty="0"/>
              <a:t>Acesse: https://trello.com/pt-BR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549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5A87A3-ECDD-C034-29C7-C9B69F1C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D5DD6E-22EA-48F1-F79C-B79907A4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51513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REFERÊNCIA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DAB986-AF17-F7B0-A09F-3BAC73C06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69" y="1111913"/>
            <a:ext cx="5715798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980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4AC20-D4B7-2679-C664-27BA5B7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TEMÁTICAS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F5230-FBCB-E760-F773-1060597A5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PLANEJAMENTO E GESTÃO DE PROJETOS;</a:t>
            </a:r>
          </a:p>
          <a:p>
            <a:r>
              <a:rPr lang="pt-BR" dirty="0"/>
              <a:t>GERENCIAMENTO DE PROJETOS;</a:t>
            </a:r>
          </a:p>
          <a:p>
            <a:r>
              <a:rPr lang="pt-BR" dirty="0"/>
              <a:t>O TRIPÉ DA GESTÃO DE PROJETOSE AS FASES DO GERENCIAMENTO DE PROJETOS;</a:t>
            </a:r>
          </a:p>
          <a:p>
            <a:r>
              <a:rPr lang="pt-BR" dirty="0"/>
              <a:t>PMBOK;</a:t>
            </a:r>
          </a:p>
          <a:p>
            <a:r>
              <a:rPr lang="pt-BR" dirty="0"/>
              <a:t>IMPACTOS DA GESTÃO DE PROJETOS NA QUALIDADE DAS ENTREGAS;</a:t>
            </a:r>
          </a:p>
          <a:p>
            <a:r>
              <a:rPr lang="pt-BR" dirty="0"/>
              <a:t>NOVOS FORMATOS E MODELOS DE NEGÓCIOS E A INFLUÊNCIA DO GERENCIAMENTO DE PROJETOS.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C5A9D6-6F9C-59B9-A4CA-CADA669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803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4AC20-D4B7-2679-C664-27BA5B7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HABILIDADES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F5230-FBCB-E760-F773-1060597A5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UTILIZAR MÉTODOS ÁGEIS NA COMUNICAÇÃO ENTRE A EQUIPE E ORGANIZAÇÃO DE TAREFAS;</a:t>
            </a:r>
          </a:p>
          <a:p>
            <a:r>
              <a:rPr lang="pt-BR" dirty="0"/>
              <a:t>GERENCIAR PRIORIDADES DE TAREFAS;</a:t>
            </a:r>
          </a:p>
          <a:p>
            <a:r>
              <a:rPr lang="pt-BR" dirty="0"/>
              <a:t>MANIPULAR QUADRO DE TAREFAS;</a:t>
            </a:r>
          </a:p>
          <a:p>
            <a:r>
              <a:rPr lang="pt-BR" dirty="0"/>
              <a:t>CATEGORIZAR ETAPAS DO PROCESSO DE TRABALHO;</a:t>
            </a:r>
          </a:p>
          <a:p>
            <a:r>
              <a:rPr lang="pt-BR" dirty="0"/>
              <a:t>COMUNICAR-SE DE MANEIRA ASSERTIVA.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C5A9D6-6F9C-59B9-A4CA-CADA669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43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4AC20-D4B7-2679-C664-27BA5B7CB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INDICADORES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2F5230-FBCB-E760-F773-1060597A5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INDICADOR 1: PARTICIPA DE REUNIÕES DE PROJETOS, DE ACORDO COM A METODOLOGIA UTILIZADA.</a:t>
            </a:r>
          </a:p>
          <a:p>
            <a:r>
              <a:rPr lang="pt-BR" dirty="0"/>
              <a:t>INDICADOR 2: AUXILIA NO REFINAMENTO DO ESCOPO DO PROJETO, CONFORME REUNIÕES COM O CLIENTE E PÚBLICO-ALVO.</a:t>
            </a:r>
          </a:p>
          <a:p>
            <a:r>
              <a:rPr lang="pt-BR" dirty="0"/>
              <a:t>INDICADOR 3: UTILIZA FERRAMENTAS E METODOLOGIAS NAS ETAPAS DO PROJETO, CONFORME REQUISITOS E DEMANDAS.</a:t>
            </a:r>
          </a:p>
          <a:p>
            <a:r>
              <a:rPr lang="pt-BR" dirty="0"/>
              <a:t>INDICADOR 4: VERIFICA ATIVIDADES DO DESENVOLVIMENTO DA APLICAÇÃO CONFORME REQUISITOS E ESPECIFICAÇÕES DO PROJETO.</a:t>
            </a:r>
          </a:p>
          <a:p>
            <a:r>
              <a:rPr lang="pt-BR" dirty="0"/>
              <a:t>INDICADOR 5: ANALISA E PROPÕE MELHORIAS NO DESENVOLVIMENTO DO PROJETO, CONFORME REQUISITOS E DEMANDAS.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5C5A9D6-6F9C-59B9-A4CA-CADA6691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597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E5A87A3-ECDD-C034-29C7-C9B69F1C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B6D5DD6E-22EA-48F1-F79C-B79907A46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244" y="2768600"/>
            <a:ext cx="8596668" cy="1320800"/>
          </a:xfrm>
        </p:spPr>
        <p:txBody>
          <a:bodyPr/>
          <a:lstStyle/>
          <a:p>
            <a:pPr algn="ctr"/>
            <a:r>
              <a:rPr lang="pt-BR" dirty="0"/>
              <a:t>O QUE CONHECEM DE GESTÃO DE PROJETOS EM TI ?</a:t>
            </a:r>
          </a:p>
        </p:txBody>
      </p:sp>
    </p:spTree>
    <p:extLst>
      <p:ext uri="{BB962C8B-B14F-4D97-AF65-F5344CB8AC3E}">
        <p14:creationId xmlns:p14="http://schemas.microsoft.com/office/powerpoint/2010/main" val="2142971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Realizar compra em um supermercado</a:t>
            </a:r>
          </a:p>
          <a:p>
            <a:endParaRPr lang="pt-BR" dirty="0"/>
          </a:p>
          <a:p>
            <a:r>
              <a:rPr lang="pt-BR" dirty="0"/>
              <a:t>Quais produtos comprar ?</a:t>
            </a:r>
          </a:p>
          <a:p>
            <a:r>
              <a:rPr lang="pt-BR" dirty="0"/>
              <a:t>Quanto será gasto com os produtos ?</a:t>
            </a:r>
          </a:p>
          <a:p>
            <a:r>
              <a:rPr lang="pt-BR" dirty="0"/>
              <a:t>Tempo disponível ?</a:t>
            </a:r>
          </a:p>
          <a:p>
            <a:r>
              <a:rPr lang="pt-BR" dirty="0"/>
              <a:t>Meio de transporte ?</a:t>
            </a:r>
          </a:p>
          <a:p>
            <a:r>
              <a:rPr lang="pt-BR" dirty="0"/>
              <a:t>Forma de pagamento ?</a:t>
            </a:r>
          </a:p>
          <a:p>
            <a:r>
              <a:rPr lang="pt-BR" dirty="0"/>
              <a:t>Armazenamento dos produtos ?</a:t>
            </a:r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57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C6C398-38D1-B963-F33D-DFF3A85D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PLANEJAMENTO E GESTÃO DE PROJETOS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7A1953-0181-0226-E86F-1A775BC3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um projeto ?</a:t>
            </a:r>
          </a:p>
          <a:p>
            <a:endParaRPr lang="pt-BR" dirty="0"/>
          </a:p>
          <a:p>
            <a:r>
              <a:rPr lang="pt-BR" dirty="0"/>
              <a:t>Projeto é um esforço temporário empreendido para criar um produto, serviço ou resultado único. A natureza temporária dos projetos indica que eles têm um início e um término definidos. O término é alcançado quando os objetivos do projeto são atingidos ou quando o projeto é encerrado porque os seus objetivos não serão ou não podem ser alcançados, ou quando a necessidade do projeto deixar de existir. Um projeto também poderá ser encerrado se o cliente (cliente, patrocinador ou financiador) desejar encerrá-lo.</a:t>
            </a:r>
          </a:p>
          <a:p>
            <a:endParaRPr lang="pt-BR" dirty="0"/>
          </a:p>
          <a:p>
            <a:pPr marL="0" indent="0" algn="r">
              <a:buNone/>
            </a:pPr>
            <a:r>
              <a:rPr lang="pt-BR" i="1" dirty="0"/>
              <a:t>Definição dada pelo Guia PMBOK.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937C167-9B9B-7CA4-C73C-48EC05E5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SENAC - SERVIÇO NACIONAL DE APRENDIZAGEM COMERCIAL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3107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1755</Words>
  <Application>Microsoft Office PowerPoint</Application>
  <PresentationFormat>Widescreen</PresentationFormat>
  <Paragraphs>136</Paragraphs>
  <Slides>31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Trebuchet MS</vt:lpstr>
      <vt:lpstr>Wingdings 3</vt:lpstr>
      <vt:lpstr>Facetado</vt:lpstr>
      <vt:lpstr>TÉCNICO EM DESENVOLVIMENTO DE SISTEMAS</vt:lpstr>
      <vt:lpstr>APRESENTAÇÃO</vt:lpstr>
      <vt:lpstr>UNIDADE CURRICULAR II  AUXILIAR NA GESTÃO DE PROJETOS DE TECNOLOGIA DA INFORMAÇÃO</vt:lpstr>
      <vt:lpstr>TEMÁTICAS</vt:lpstr>
      <vt:lpstr>HABILIDADES</vt:lpstr>
      <vt:lpstr>INDICADORES</vt:lpstr>
      <vt:lpstr>O QUE CONHECEM DE GESTÃO DE PROJETOS EM TI ?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PLANEJAMENTO E GESTÃO DE PROJETOS</vt:lpstr>
      <vt:lpstr>FORMAÇÃO DOS GRUPOS</vt:lpstr>
      <vt:lpstr>FERRAMENTA TRELLO</vt:lpstr>
      <vt:lpstr>FERRAMENTA TRELLO</vt:lpstr>
      <vt:lpstr>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TÉCNICO EM DESENVOLVIMENTO DE SISTEMAS</dc:title>
  <dc:creator>Wander Luiz</dc:creator>
  <cp:lastModifiedBy>Wander Luiz</cp:lastModifiedBy>
  <cp:revision>2</cp:revision>
  <dcterms:created xsi:type="dcterms:W3CDTF">2024-04-14T22:40:11Z</dcterms:created>
  <dcterms:modified xsi:type="dcterms:W3CDTF">2024-04-15T02:33:44Z</dcterms:modified>
</cp:coreProperties>
</file>