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3" r:id="rId11"/>
    <p:sldId id="271" r:id="rId12"/>
    <p:sldId id="259" r:id="rId13"/>
    <p:sldId id="260" r:id="rId14"/>
    <p:sldId id="272" r:id="rId15"/>
    <p:sldId id="273" r:id="rId16"/>
    <p:sldId id="274" r:id="rId17"/>
    <p:sldId id="275" r:id="rId18"/>
    <p:sldId id="262" r:id="rId19"/>
    <p:sldId id="261" r:id="rId20"/>
    <p:sldId id="279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9D18-9C8A-4644-831C-0AD9695BAC2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7D511-7637-459E-8EF4-D29CB5039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4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7E682-5656-8432-2802-A88B04CF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BD184-EA71-A96B-0BA0-6FAAF03B5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29E1B-0D24-84B8-ADB3-001285B9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54C6-B791-4993-A633-EDFA79C15948}" type="datetime1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F889D0-C525-A93D-99B6-F2E81BED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07187A-75D3-4A23-606C-96D9A53F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16B17-A11D-C1BB-98AF-4E8072A1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94353B-F243-ED42-CD39-2A403C507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AF01-54C4-DCC3-5985-CC689E28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CC8D-D870-4C74-8BD5-5607A8F2AD5D}" type="datetime1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DE7D5-4979-C923-0573-CC6F9850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B5660-AABF-BA21-7E3A-E8EBF42C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75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812513-19E3-84AE-B5C3-2376B2B6D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E63BBC-12F5-5475-9D53-8543800D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0A16B-E857-57E6-8875-29A5BDE0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2E33-DA00-47BB-81CA-95E03067DCBF}" type="datetime1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143E4-7382-A8BE-E0A8-922646AD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B6416-32AD-9A8E-8085-1FC77953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7540F-7693-A6E8-2372-78D1FCA7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8B4EE-079A-B1EF-C088-A11AC2E3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C0DF59-9604-6FA8-0224-244D824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3DA2-0A6D-459A-AC0C-8E75CCA36B94}" type="datetime1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44578-799A-E6DB-9B6C-0D43E90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34F20-E07F-5DAC-24F8-AF57B638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5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3F37F-E337-E785-7264-39C0E92D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7422C-03B3-CA87-818F-5D018E9E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26A9D-2133-DF07-2E97-B93D7FE9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F1A3-9382-469E-AF42-22BCF41B80BF}" type="datetime1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9BBC44-5A58-699C-8B1A-076603A6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AA9A3-C4EB-2D87-D82E-560CE299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2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B8017-DB4E-ECBD-D872-0AB1DD41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2E538-0B1F-B4AD-2264-5B22B8A6A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72712C-C48C-44D4-2A50-F4B0F374C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9B19AD-2441-8434-0CAE-9FD8B320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8D59-C7A5-41E0-A89F-C8EB584FB56D}" type="datetime1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7E8556-581F-F2D4-8A2A-7DB09254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EE4BA-183D-28F8-DE9E-2F19EA74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6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BE77E-5FDB-5BCD-DD22-0F0D75BC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72FC2-E9D7-78DA-CF70-504FCE3B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294066-2FC2-E39E-1B21-991C6B0C5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F3EAF6-E191-D42A-2DED-5403CB87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D3AF25-4E43-5EA5-AE5F-97D5C103B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6D184D-27CC-39D2-CC4E-1FF3A1A4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57A8-2215-4B3D-8F68-10D11F0D7C80}" type="datetime1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597F15-A148-4A9B-0F28-A5DF0A84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811AFA-5FE0-EAA6-950F-77CF624A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4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87F92-A2A9-7BAC-1E7A-67DCCB6C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9DFC04-1ADD-58FB-7EED-AE2090AA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71CF-CC9D-46D7-BA0C-E227AF04752E}" type="datetime1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8BC7AB-7777-CCAA-8B39-4CCA02C8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490730-0B7E-0E64-D80B-DDACBEC5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5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EA5F13-3D00-C8E2-6B93-94F28B85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4F2-3C7B-433A-B4C1-FBA700021903}" type="datetime1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41AB0C-D8D5-DC4A-BD9A-462E7F46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C35689-3918-25CC-E2A1-E2BD8FE8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84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CDCFC-1996-91A9-EC65-AEAF8AC1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D6F50-681D-18B3-2D2B-2AD1380B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703BCE-F469-929A-F8C3-5ECFC8DC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5DCFE-23AA-2672-9B6B-4FBCCFF7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1C9D-7149-4A2A-8DA8-E702C97E1403}" type="datetime1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4B78CF-F50D-4C8F-0DB2-44D6F2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689C7-C6BB-A956-BFB6-4D2D2D62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1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07476-8DFE-F4A2-D246-9D7D702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E12977-37C4-994D-001C-9EB76B91D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E80F9-2AC3-6C06-F58B-C75F7293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F8FAAB-7973-0BBF-F03F-5275A3CC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2D5F-43B4-4581-A119-6E6ABAFE5E9E}" type="datetime1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72230-CCE5-4598-CA6C-1EA6DB7D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91F6AE-B130-C3FF-4993-0A919792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44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3035C-9E25-EFE2-C296-DEE1997C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151A1-8850-3671-270C-367004F82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C0E73-2A29-B43F-21F0-2D41C7E37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029A-8751-492C-A65E-2A3D13367CA4}" type="datetime1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E0F9A-B8B0-3231-097D-1012BA050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3F045-4DB3-15F8-97A7-8D7648579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2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C54B2-F212-2266-956B-A345E2DE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5400" dirty="0"/>
          </a:p>
          <a:p>
            <a:pPr marL="0" indent="0" algn="ctr">
              <a:buNone/>
            </a:pPr>
            <a:endParaRPr lang="pt-BR" sz="5400" dirty="0"/>
          </a:p>
          <a:p>
            <a:pPr marL="0" indent="0" algn="ctr">
              <a:buNone/>
            </a:pPr>
            <a:r>
              <a:rPr lang="pt-BR" sz="5400" b="1" dirty="0"/>
              <a:t>Revisão Aula 1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372126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Fases de um projeto</a:t>
            </a:r>
          </a:p>
          <a:p>
            <a:r>
              <a:rPr lang="pt-BR" dirty="0"/>
              <a:t>A maioria dos projetos possuem ao menos as seguintes fases no seus ciclo de vida:</a:t>
            </a:r>
          </a:p>
          <a:p>
            <a:pPr lvl="1"/>
            <a:r>
              <a:rPr lang="pt-BR" dirty="0"/>
              <a:t>Abrir o projeto</a:t>
            </a:r>
          </a:p>
          <a:p>
            <a:pPr lvl="1"/>
            <a:r>
              <a:rPr lang="pt-BR" dirty="0"/>
              <a:t>Planejar e organizar o trabalho do projeto</a:t>
            </a:r>
          </a:p>
          <a:p>
            <a:pPr lvl="1"/>
            <a:r>
              <a:rPr lang="pt-BR" dirty="0"/>
              <a:t>Executar o trabalho do projeto</a:t>
            </a:r>
          </a:p>
          <a:p>
            <a:pPr lvl="1"/>
            <a:r>
              <a:rPr lang="pt-BR" dirty="0"/>
              <a:t>Fechar o projeto</a:t>
            </a:r>
          </a:p>
        </p:txBody>
      </p:sp>
    </p:spTree>
    <p:extLst>
      <p:ext uri="{BB962C8B-B14F-4D97-AF65-F5344CB8AC3E}">
        <p14:creationId xmlns:p14="http://schemas.microsoft.com/office/powerpoint/2010/main" val="313097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Fases de um projeto</a:t>
            </a:r>
          </a:p>
          <a:p>
            <a:r>
              <a:rPr lang="pt-BR" dirty="0"/>
              <a:t>O Guia PMBOK descreve 5 grupos de processos:</a:t>
            </a:r>
          </a:p>
          <a:p>
            <a:pPr lvl="1"/>
            <a:r>
              <a:rPr lang="pt-BR" dirty="0"/>
              <a:t>Iniciação</a:t>
            </a:r>
          </a:p>
          <a:p>
            <a:pPr lvl="1"/>
            <a:r>
              <a:rPr lang="pt-BR" dirty="0"/>
              <a:t>Planejamento</a:t>
            </a:r>
          </a:p>
          <a:p>
            <a:pPr lvl="1"/>
            <a:r>
              <a:rPr lang="pt-BR" dirty="0"/>
              <a:t>Execução</a:t>
            </a:r>
          </a:p>
          <a:p>
            <a:pPr lvl="1"/>
            <a:r>
              <a:rPr lang="pt-BR" dirty="0"/>
              <a:t>Monitoração e Controle</a:t>
            </a:r>
          </a:p>
          <a:p>
            <a:pPr lvl="1"/>
            <a:r>
              <a:rPr lang="pt-BR" dirty="0"/>
              <a:t>Encerramento</a:t>
            </a:r>
          </a:p>
        </p:txBody>
      </p:sp>
    </p:spTree>
    <p:extLst>
      <p:ext uri="{BB962C8B-B14F-4D97-AF65-F5344CB8AC3E}">
        <p14:creationId xmlns:p14="http://schemas.microsoft.com/office/powerpoint/2010/main" val="72743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Áreas de Conhecimento de Gerenciamento de Projeto</a:t>
            </a:r>
          </a:p>
          <a:p>
            <a:pPr lvl="1"/>
            <a:r>
              <a:rPr lang="pt-BR" dirty="0"/>
              <a:t>Gerenciamento de Integração.</a:t>
            </a:r>
          </a:p>
          <a:p>
            <a:pPr lvl="1"/>
            <a:r>
              <a:rPr lang="pt-BR" dirty="0"/>
              <a:t>Gerenciamento de Partes Interessadas.</a:t>
            </a:r>
          </a:p>
          <a:p>
            <a:pPr lvl="1"/>
            <a:r>
              <a:rPr lang="pt-BR" dirty="0"/>
              <a:t>Gerenciamento de Escopo.</a:t>
            </a:r>
          </a:p>
          <a:p>
            <a:pPr lvl="1"/>
            <a:r>
              <a:rPr lang="pt-BR" dirty="0"/>
              <a:t>Gerenciamento de Tempo.</a:t>
            </a:r>
          </a:p>
          <a:p>
            <a:pPr lvl="1"/>
            <a:r>
              <a:rPr lang="pt-BR" dirty="0"/>
              <a:t>Gerenciamento de Custo.</a:t>
            </a:r>
          </a:p>
          <a:p>
            <a:pPr lvl="1"/>
            <a:r>
              <a:rPr lang="pt-BR" dirty="0"/>
              <a:t>Gerenciamento de Qualidade.</a:t>
            </a:r>
          </a:p>
          <a:p>
            <a:pPr lvl="1"/>
            <a:r>
              <a:rPr lang="pt-BR" dirty="0"/>
              <a:t>Gerenciamento de Recursos Humanos.</a:t>
            </a:r>
          </a:p>
          <a:p>
            <a:pPr lvl="1"/>
            <a:r>
              <a:rPr lang="pt-BR" dirty="0"/>
              <a:t>Gerenciamento de Comunicações.</a:t>
            </a:r>
          </a:p>
          <a:p>
            <a:pPr lvl="1"/>
            <a:r>
              <a:rPr lang="pt-BR" dirty="0"/>
              <a:t>Gerenciamento de Risco.</a:t>
            </a:r>
          </a:p>
          <a:p>
            <a:pPr lvl="1"/>
            <a:r>
              <a:rPr lang="pt-BR" dirty="0"/>
              <a:t>Gerenciamento de Aquisição(Contratos).</a:t>
            </a:r>
          </a:p>
        </p:txBody>
      </p:sp>
    </p:spTree>
    <p:extLst>
      <p:ext uri="{BB962C8B-B14F-4D97-AF65-F5344CB8AC3E}">
        <p14:creationId xmlns:p14="http://schemas.microsoft.com/office/powerpoint/2010/main" val="145831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Gerenciamento de Integração</a:t>
            </a:r>
          </a:p>
          <a:p>
            <a:r>
              <a:rPr lang="pt-BR" dirty="0"/>
              <a:t>Diz respeito a coordenação de todos os aspectos do plano do projeto.</a:t>
            </a:r>
          </a:p>
          <a:p>
            <a:r>
              <a:rPr lang="pt-BR" dirty="0"/>
              <a:t>Envolve identificar e definir o trabalho do projeto e combinar, unificar e integrar os processos adequados.</a:t>
            </a:r>
          </a:p>
          <a:p>
            <a:r>
              <a:rPr lang="pt-BR" dirty="0"/>
              <a:t>Também trata de levar em conta os requisitos advindos dos consumidores e stakeholders e gerenciar as expectativas dos mesmos.</a:t>
            </a:r>
          </a:p>
        </p:txBody>
      </p:sp>
    </p:spTree>
    <p:extLst>
      <p:ext uri="{BB962C8B-B14F-4D97-AF65-F5344CB8AC3E}">
        <p14:creationId xmlns:p14="http://schemas.microsoft.com/office/powerpoint/2010/main" val="324525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Gerenciamento de Escopo</a:t>
            </a:r>
          </a:p>
          <a:p>
            <a:r>
              <a:rPr lang="pt-BR" dirty="0"/>
              <a:t>Diz respeito a definição de todo o trabalho do projeto necessário para se atingir as metas do projeto.</a:t>
            </a:r>
          </a:p>
          <a:p>
            <a:r>
              <a:rPr lang="pt-BR" dirty="0"/>
              <a:t>Os processos desta área definem o que faz parte ou não do projeto.</a:t>
            </a:r>
          </a:p>
          <a:p>
            <a:r>
              <a:rPr lang="pt-BR" dirty="0"/>
              <a:t>Normalmente esses processos são executados somente uma vez no clico de vida do projeto.</a:t>
            </a:r>
          </a:p>
        </p:txBody>
      </p:sp>
    </p:spTree>
    <p:extLst>
      <p:ext uri="{BB962C8B-B14F-4D97-AF65-F5344CB8AC3E}">
        <p14:creationId xmlns:p14="http://schemas.microsoft.com/office/powerpoint/2010/main" val="385536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Gerenciamento de Escopo</a:t>
            </a:r>
          </a:p>
          <a:p>
            <a:r>
              <a:rPr lang="pt-BR" dirty="0"/>
              <a:t>Definir escopo, criar a Estrutura </a:t>
            </a:r>
            <a:r>
              <a:rPr lang="pt-BR" dirty="0" err="1"/>
              <a:t>Analitica</a:t>
            </a:r>
            <a:r>
              <a:rPr lang="pt-BR" dirty="0"/>
              <a:t> do Projeto, verificar escopo e controlar o escopo envolve:</a:t>
            </a:r>
          </a:p>
          <a:p>
            <a:r>
              <a:rPr lang="pt-BR" dirty="0"/>
              <a:t>Definir e detalhar as entregas e requisitos do produto do projeto.</a:t>
            </a:r>
          </a:p>
          <a:p>
            <a:r>
              <a:rPr lang="pt-BR" dirty="0"/>
              <a:t>Criar o plano de gerenciamento de escopo do projeto.</a:t>
            </a:r>
          </a:p>
          <a:p>
            <a:r>
              <a:rPr lang="pt-BR" dirty="0"/>
              <a:t>Criar o EAP.</a:t>
            </a:r>
          </a:p>
          <a:p>
            <a:r>
              <a:rPr lang="pt-BR" dirty="0"/>
              <a:t>Verificar as entregas usando as técnicas de medição.</a:t>
            </a:r>
          </a:p>
          <a:p>
            <a:r>
              <a:rPr lang="pt-BR" dirty="0"/>
              <a:t>Controlar as mudanças deste processo.</a:t>
            </a:r>
          </a:p>
        </p:txBody>
      </p:sp>
    </p:spTree>
    <p:extLst>
      <p:ext uri="{BB962C8B-B14F-4D97-AF65-F5344CB8AC3E}">
        <p14:creationId xmlns:p14="http://schemas.microsoft.com/office/powerpoint/2010/main" val="56840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Gerenciamento de Escopo</a:t>
            </a:r>
          </a:p>
          <a:p>
            <a:r>
              <a:rPr lang="pt-BR" dirty="0"/>
              <a:t>Pensando de forma menos técnica e mais objetiva, o escopo é também uma forma de organizar o projeto. É por meio do escopo que o gestor e a equipe do projeto saberão o que deve ser feito para que seu objetivo seja cumprido ao final dos esforços.</a:t>
            </a:r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Gerenciamento de Escopo</a:t>
            </a:r>
          </a:p>
          <a:p>
            <a:r>
              <a:rPr lang="pt-BR" dirty="0"/>
              <a:t>Nunca é suficiente relembrar que jamais se deve iniciar um projeto sem antes ter sua definição de escopo claramente definida.</a:t>
            </a:r>
          </a:p>
        </p:txBody>
      </p:sp>
    </p:spTree>
    <p:extLst>
      <p:ext uri="{BB962C8B-B14F-4D97-AF65-F5344CB8AC3E}">
        <p14:creationId xmlns:p14="http://schemas.microsoft.com/office/powerpoint/2010/main" val="140767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r>
              <a:rPr lang="pt-BR" sz="4800" dirty="0"/>
              <a:t>Vamos Desenvolver o Escopo do Projeto</a:t>
            </a:r>
          </a:p>
        </p:txBody>
      </p:sp>
    </p:spTree>
    <p:extLst>
      <p:ext uri="{BB962C8B-B14F-4D97-AF65-F5344CB8AC3E}">
        <p14:creationId xmlns:p14="http://schemas.microsoft.com/office/powerpoint/2010/main" val="279175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Questões sugeridas por Newton (2011) para guiar o trabalho de definição e principalmente de gerenciamento de escopo de um projeto.</a:t>
            </a:r>
          </a:p>
        </p:txBody>
      </p:sp>
    </p:spTree>
    <p:extLst>
      <p:ext uri="{BB962C8B-B14F-4D97-AF65-F5344CB8AC3E}">
        <p14:creationId xmlns:p14="http://schemas.microsoft.com/office/powerpoint/2010/main" val="84341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4800" dirty="0">
                <a:solidFill>
                  <a:srgbClr val="FF0000"/>
                </a:solidFill>
              </a:rPr>
              <a:t>O que é projeto ?</a:t>
            </a:r>
          </a:p>
          <a:p>
            <a:r>
              <a:rPr lang="pt-BR" dirty="0"/>
              <a:t>Projetos são temporários, com datas de inicio e fim determinadas.</a:t>
            </a:r>
          </a:p>
          <a:p>
            <a:r>
              <a:rPr lang="pt-BR" dirty="0"/>
              <a:t>Um projeto é completado quando seus objetivos são alcançados de acordo com a satisfação dos stakeholders.</a:t>
            </a:r>
          </a:p>
          <a:p>
            <a:r>
              <a:rPr lang="pt-BR" dirty="0"/>
              <a:t>Um projeto pode ser cancelado quando se percebe que seus objetivos não poderão ser alcançados.</a:t>
            </a:r>
          </a:p>
          <a:p>
            <a:r>
              <a:rPr lang="pt-BR" dirty="0"/>
              <a:t>Projetos existem para produzir produtos, serviços ou um resultado que não existia antes.</a:t>
            </a:r>
          </a:p>
        </p:txBody>
      </p:sp>
    </p:spTree>
    <p:extLst>
      <p:ext uri="{BB962C8B-B14F-4D97-AF65-F5344CB8AC3E}">
        <p14:creationId xmlns:p14="http://schemas.microsoft.com/office/powerpoint/2010/main" val="4266653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Qual é o objetivo do projeto?</a:t>
            </a:r>
          </a:p>
        </p:txBody>
      </p:sp>
    </p:spTree>
    <p:extLst>
      <p:ext uri="{BB962C8B-B14F-4D97-AF65-F5344CB8AC3E}">
        <p14:creationId xmlns:p14="http://schemas.microsoft.com/office/powerpoint/2010/main" val="8929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Quais são os entregáveis do projeto?</a:t>
            </a:r>
          </a:p>
          <a:p>
            <a:pPr lvl="1"/>
            <a:r>
              <a:rPr lang="pt-BR" dirty="0"/>
              <a:t>Existem entregáveis exigidos pelo projeto pelos quais você não é explicitamente responsável?</a:t>
            </a:r>
          </a:p>
          <a:p>
            <a:pPr lvl="1"/>
            <a:r>
              <a:rPr lang="pt-BR" dirty="0"/>
              <a:t>Você está trabalhando para gerar um conjunto finito de entregáveis ou para prover alguma competência do negócio?</a:t>
            </a:r>
          </a:p>
          <a:p>
            <a:pPr lvl="1"/>
            <a:r>
              <a:rPr lang="pt-BR" dirty="0"/>
              <a:t>Você está trabalhando para gerar um conjunto de entregáveis independentes ou uma solução integrada de ponta a ponta?</a:t>
            </a:r>
          </a:p>
          <a:p>
            <a:pPr lvl="1"/>
            <a:r>
              <a:rPr lang="pt-BR" dirty="0"/>
              <a:t>Como será determinada a qualidade dos entregáveis?</a:t>
            </a:r>
          </a:p>
        </p:txBody>
      </p:sp>
    </p:spTree>
    <p:extLst>
      <p:ext uri="{BB962C8B-B14F-4D97-AF65-F5344CB8AC3E}">
        <p14:creationId xmlns:p14="http://schemas.microsoft.com/office/powerpoint/2010/main" val="203628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está trabalhando para implementar uma solução específica ou solucionar um problema?</a:t>
            </a:r>
          </a:p>
          <a:p>
            <a:pPr lvl="1"/>
            <a:r>
              <a:rPr lang="pt-BR" dirty="0"/>
              <a:t>Você é responsável por gerar os entregáveis ou por atingir os benefícios do negócio?</a:t>
            </a:r>
          </a:p>
        </p:txBody>
      </p:sp>
    </p:spTree>
    <p:extLst>
      <p:ext uri="{BB962C8B-B14F-4D97-AF65-F5344CB8AC3E}">
        <p14:creationId xmlns:p14="http://schemas.microsoft.com/office/powerpoint/2010/main" val="261266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cliente medirá o sucesso ao final do projeto?</a:t>
            </a:r>
          </a:p>
        </p:txBody>
      </p:sp>
    </p:spTree>
    <p:extLst>
      <p:ext uri="{BB962C8B-B14F-4D97-AF65-F5344CB8AC3E}">
        <p14:creationId xmlns:p14="http://schemas.microsoft.com/office/powerpoint/2010/main" val="269061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que, do ponto de vista do cliente, pode mudar?</a:t>
            </a:r>
          </a:p>
          <a:p>
            <a:pPr lvl="1"/>
            <a:r>
              <a:rPr lang="pt-BR" dirty="0"/>
              <a:t>Você deseja previsibilidade ou velocidade?</a:t>
            </a:r>
          </a:p>
        </p:txBody>
      </p:sp>
    </p:spTree>
    <p:extLst>
      <p:ext uri="{BB962C8B-B14F-4D97-AF65-F5344CB8AC3E}">
        <p14:creationId xmlns:p14="http://schemas.microsoft.com/office/powerpoint/2010/main" val="1658751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outras restrições ao projeto?</a:t>
            </a:r>
          </a:p>
          <a:p>
            <a:pPr lvl="1"/>
            <a:r>
              <a:rPr lang="pt-BR" dirty="0"/>
              <a:t>Existem quaisquer problemas, riscos ou oportunidades atualmente conhecidos?</a:t>
            </a:r>
          </a:p>
          <a:p>
            <a:pPr lvl="1"/>
            <a:r>
              <a:rPr lang="pt-BR" dirty="0"/>
              <a:t>Existem considerações externas?</a:t>
            </a:r>
          </a:p>
        </p:txBody>
      </p:sp>
    </p:spTree>
    <p:extLst>
      <p:ext uri="{BB962C8B-B14F-4D97-AF65-F5344CB8AC3E}">
        <p14:creationId xmlns:p14="http://schemas.microsoft.com/office/powerpoint/2010/main" val="4019709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seu cliente deseja trabalhar com você?</a:t>
            </a:r>
          </a:p>
          <a:p>
            <a:pPr lvl="1"/>
            <a:r>
              <a:rPr lang="pt-BR" dirty="0"/>
              <a:t>Como as decisões serão tomadas no projeto? </a:t>
            </a:r>
          </a:p>
          <a:p>
            <a:pPr lvl="1"/>
            <a:r>
              <a:rPr lang="pt-BR" dirty="0"/>
              <a:t>Seu patrocinador pode alocar todos os recursos que o projeto exige ou outros stakeholders precisam ser envolvidos?</a:t>
            </a:r>
          </a:p>
          <a:p>
            <a:pPr lvl="1"/>
            <a:r>
              <a:rPr lang="pt-BR" dirty="0"/>
              <a:t>Em que nível o projeto se encontra nas prioridades gerais do seu cliente?</a:t>
            </a:r>
          </a:p>
          <a:p>
            <a:pPr lvl="1"/>
            <a:r>
              <a:rPr lang="pt-BR" dirty="0"/>
              <a:t>Quem pode, legitimamente, estabelecer requisitos ao projeto?</a:t>
            </a:r>
          </a:p>
        </p:txBody>
      </p:sp>
    </p:spTree>
    <p:extLst>
      <p:ext uri="{BB962C8B-B14F-4D97-AF65-F5344CB8AC3E}">
        <p14:creationId xmlns:p14="http://schemas.microsoft.com/office/powerpoint/2010/main" val="1349942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cliente possui quaisquer requisitos, suposições ou necessidades implícitas que não estão definidos nos documentos de escopo ou de requisitos?</a:t>
            </a:r>
          </a:p>
        </p:txBody>
      </p:sp>
    </p:spTree>
    <p:extLst>
      <p:ext uri="{BB962C8B-B14F-4D97-AF65-F5344CB8AC3E}">
        <p14:creationId xmlns:p14="http://schemas.microsoft.com/office/powerpoint/2010/main" val="2589148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Lembre-se de que a declaração de escopo deve ser validada também pelo cliente e pelos principais stakeholders, que são todos aqueles que sofrerão impactos com a implementação do projeto, como usuários, gestores das áreas envolvidas, patrocinadores, equipe, gerente e escritório de projeto. Além disso, todas as pessoas que participam do projeto devem ter conhecimento do escopo a ser entregue.</a:t>
            </a:r>
          </a:p>
        </p:txBody>
      </p:sp>
    </p:spTree>
    <p:extLst>
      <p:ext uri="{BB962C8B-B14F-4D97-AF65-F5344CB8AC3E}">
        <p14:creationId xmlns:p14="http://schemas.microsoft.com/office/powerpoint/2010/main" val="396097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4800" dirty="0">
                <a:solidFill>
                  <a:srgbClr val="FF0000"/>
                </a:solidFill>
              </a:rPr>
              <a:t>O que é operação ?</a:t>
            </a:r>
          </a:p>
          <a:p>
            <a:r>
              <a:rPr lang="pt-BR" dirty="0"/>
              <a:t>Operações são para atividades em curso e repetitivas.</a:t>
            </a:r>
          </a:p>
          <a:p>
            <a:r>
              <a:rPr lang="pt-BR" dirty="0"/>
              <a:t>Elas invocam trabalho que é contínuo, sem uma data de fim, onde se repete os mesmos processos e se tem os mesmos resultados.</a:t>
            </a:r>
          </a:p>
          <a:p>
            <a:r>
              <a:rPr lang="pt-BR" dirty="0"/>
              <a:t>O propósito de uma operação é manter uma organização funcionando.</a:t>
            </a:r>
          </a:p>
          <a:p>
            <a:r>
              <a:rPr lang="pt-BR" dirty="0"/>
              <a:t>O propósito de um projeto é chegar a sua meta e depois concluí-lo.</a:t>
            </a:r>
          </a:p>
          <a:p>
            <a:r>
              <a:rPr lang="pt-BR" dirty="0"/>
              <a:t>Após o término de um projeto, o resultado final pode ser passado para os setores operacionais da organização, para manutenção e cuidados.</a:t>
            </a:r>
          </a:p>
        </p:txBody>
      </p:sp>
    </p:spTree>
    <p:extLst>
      <p:ext uri="{BB962C8B-B14F-4D97-AF65-F5344CB8AC3E}">
        <p14:creationId xmlns:p14="http://schemas.microsoft.com/office/powerpoint/2010/main" val="79267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>
                <a:solidFill>
                  <a:srgbClr val="FF0000"/>
                </a:solidFill>
              </a:rPr>
              <a:t>O que é Gerenciamento de Projeto ?</a:t>
            </a:r>
          </a:p>
          <a:p>
            <a:r>
              <a:rPr lang="pt-BR" dirty="0"/>
              <a:t>Gerenciamento de projeto consiste num conjunto de técnicas e ferramentas que permitem descrever, organizar e monitorar trabalho das atividades de um projeto.</a:t>
            </a:r>
          </a:p>
        </p:txBody>
      </p:sp>
    </p:spTree>
    <p:extLst>
      <p:ext uri="{BB962C8B-B14F-4D97-AF65-F5344CB8AC3E}">
        <p14:creationId xmlns:p14="http://schemas.microsoft.com/office/powerpoint/2010/main" val="308530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>
                <a:solidFill>
                  <a:srgbClr val="FF0000"/>
                </a:solidFill>
              </a:rPr>
              <a:t>O que é Gerente de Projeto ?</a:t>
            </a:r>
          </a:p>
          <a:p>
            <a:r>
              <a:rPr lang="pt-BR" dirty="0"/>
              <a:t>São as pessoas responsáveis por gerenciar os processos de um projeto e aplicar as ferramentas e técnicas usadas para executar as atividades do projeto.</a:t>
            </a:r>
          </a:p>
        </p:txBody>
      </p:sp>
    </p:spTree>
    <p:extLst>
      <p:ext uri="{BB962C8B-B14F-4D97-AF65-F5344CB8AC3E}">
        <p14:creationId xmlns:p14="http://schemas.microsoft.com/office/powerpoint/2010/main" val="175664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>
                <a:solidFill>
                  <a:srgbClr val="FF0000"/>
                </a:solidFill>
              </a:rPr>
              <a:t>O que é Programas?</a:t>
            </a:r>
          </a:p>
          <a:p>
            <a:r>
              <a:rPr lang="pt-BR" dirty="0"/>
              <a:t>Programas são grupos de projetos relacionados que são gerenciados usando as mesmas técnicas de forma coordenada.</a:t>
            </a:r>
          </a:p>
        </p:txBody>
      </p:sp>
    </p:spTree>
    <p:extLst>
      <p:ext uri="{BB962C8B-B14F-4D97-AF65-F5344CB8AC3E}">
        <p14:creationId xmlns:p14="http://schemas.microsoft.com/office/powerpoint/2010/main" val="218479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>
                <a:solidFill>
                  <a:srgbClr val="FF0000"/>
                </a:solidFill>
              </a:rPr>
              <a:t>O que é Portifólio?</a:t>
            </a:r>
          </a:p>
          <a:p>
            <a:r>
              <a:rPr lang="pt-BR" dirty="0"/>
              <a:t>Portfólios são conjuntos de programas e projetos que suportam um objetivo ou meta de negócio de uma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41064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4800" dirty="0">
                <a:solidFill>
                  <a:srgbClr val="FF0000"/>
                </a:solidFill>
              </a:rPr>
              <a:t>Habilidades que Todo Bom Gerente de Projeto Deve Ter</a:t>
            </a:r>
          </a:p>
          <a:p>
            <a:r>
              <a:rPr lang="pt-BR" dirty="0"/>
              <a:t>Comunicação</a:t>
            </a:r>
          </a:p>
          <a:p>
            <a:r>
              <a:rPr lang="pt-BR" dirty="0"/>
              <a:t>Planejamento e Organização</a:t>
            </a:r>
          </a:p>
          <a:p>
            <a:r>
              <a:rPr lang="pt-BR" dirty="0"/>
              <a:t>Orçamentárias</a:t>
            </a:r>
          </a:p>
          <a:p>
            <a:r>
              <a:rPr lang="pt-BR" dirty="0"/>
              <a:t>Gerenciamento de conflitos</a:t>
            </a:r>
          </a:p>
          <a:p>
            <a:r>
              <a:rPr lang="pt-BR" dirty="0"/>
              <a:t>Influência e Negociação</a:t>
            </a:r>
          </a:p>
          <a:p>
            <a:r>
              <a:rPr lang="pt-BR" dirty="0"/>
              <a:t>Liderança</a:t>
            </a:r>
          </a:p>
          <a:p>
            <a:r>
              <a:rPr lang="pt-BR" dirty="0"/>
              <a:t>Construção e motivação de times</a:t>
            </a:r>
          </a:p>
        </p:txBody>
      </p:sp>
    </p:spTree>
    <p:extLst>
      <p:ext uri="{BB962C8B-B14F-4D97-AF65-F5344CB8AC3E}">
        <p14:creationId xmlns:p14="http://schemas.microsoft.com/office/powerpoint/2010/main" val="251604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C54B2-F212-2266-956B-A345E2DE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5400" dirty="0"/>
          </a:p>
          <a:p>
            <a:pPr marL="0" indent="0" algn="ctr">
              <a:buNone/>
            </a:pPr>
            <a:r>
              <a:rPr lang="pt-BR" sz="5400" b="1" dirty="0"/>
              <a:t>Aula 2</a:t>
            </a:r>
          </a:p>
          <a:p>
            <a:pPr marL="0" indent="0" algn="ctr">
              <a:buNone/>
            </a:pPr>
            <a:r>
              <a:rPr lang="pt-BR" sz="5400" i="1" dirty="0"/>
              <a:t>Gerenciamento de Projetos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4071628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1454</Words>
  <Application>Microsoft Office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Técnico em Desenvolvimento de Sistema</dc:title>
  <dc:creator>Wander Luiz</dc:creator>
  <cp:lastModifiedBy>Wander Luiz</cp:lastModifiedBy>
  <cp:revision>3</cp:revision>
  <dcterms:created xsi:type="dcterms:W3CDTF">2024-04-17T02:42:18Z</dcterms:created>
  <dcterms:modified xsi:type="dcterms:W3CDTF">2024-04-17T03:51:37Z</dcterms:modified>
</cp:coreProperties>
</file>