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0" r:id="rId2"/>
    <p:sldId id="263" r:id="rId3"/>
    <p:sldId id="271" r:id="rId4"/>
    <p:sldId id="259" r:id="rId5"/>
    <p:sldId id="260"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7" r:id="rId19"/>
    <p:sldId id="284" r:id="rId20"/>
    <p:sldId id="285" r:id="rId21"/>
    <p:sldId id="286" r:id="rId22"/>
    <p:sldId id="288"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4660"/>
  </p:normalViewPr>
  <p:slideViewPr>
    <p:cSldViewPr snapToGrid="0">
      <p:cViewPr varScale="1">
        <p:scale>
          <a:sx n="69" d="100"/>
          <a:sy n="69" d="100"/>
        </p:scale>
        <p:origin x="5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29D18-9C8A-4644-831C-0AD9695BAC2D}" type="datetimeFigureOut">
              <a:rPr lang="pt-BR" smtClean="0"/>
              <a:t>19/04/2024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7D511-7637-459E-8EF4-D29CB503963E}" type="slidenum">
              <a:rPr lang="pt-BR" smtClean="0"/>
              <a:t>‹nº›</a:t>
            </a:fld>
            <a:endParaRPr lang="pt-BR"/>
          </a:p>
        </p:txBody>
      </p:sp>
    </p:spTree>
    <p:extLst>
      <p:ext uri="{BB962C8B-B14F-4D97-AF65-F5344CB8AC3E}">
        <p14:creationId xmlns:p14="http://schemas.microsoft.com/office/powerpoint/2010/main" val="168414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7E682-5656-8432-2802-A88B04CF66D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6BBD184-EA71-A96B-0BA0-6FAAF03B5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3429E1B-0D24-84B8-ADB3-001285B98A26}"/>
              </a:ext>
            </a:extLst>
          </p:cNvPr>
          <p:cNvSpPr>
            <a:spLocks noGrp="1"/>
          </p:cNvSpPr>
          <p:nvPr>
            <p:ph type="dt" sz="half" idx="10"/>
          </p:nvPr>
        </p:nvSpPr>
        <p:spPr/>
        <p:txBody>
          <a:bodyPr/>
          <a:lstStyle/>
          <a:p>
            <a:fld id="{E85054C6-B791-4993-A633-EDFA79C15948}" type="datetime1">
              <a:rPr lang="pt-BR" smtClean="0"/>
              <a:t>19/04/2024</a:t>
            </a:fld>
            <a:endParaRPr lang="pt-BR"/>
          </a:p>
        </p:txBody>
      </p:sp>
      <p:sp>
        <p:nvSpPr>
          <p:cNvPr id="5" name="Espaço Reservado para Rodapé 4">
            <a:extLst>
              <a:ext uri="{FF2B5EF4-FFF2-40B4-BE49-F238E27FC236}">
                <a16:creationId xmlns:a16="http://schemas.microsoft.com/office/drawing/2014/main" id="{DAF889D0-C525-A93D-99B6-F2E81BED0166}"/>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6C07187A-75D3-4A23-606C-96D9A53FDD0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3268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16B17-A11D-C1BB-98AF-4E8072A119C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394353B-F243-ED42-CD39-2A403C50784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288AF01-54C4-DCC3-5985-CC689E282D40}"/>
              </a:ext>
            </a:extLst>
          </p:cNvPr>
          <p:cNvSpPr>
            <a:spLocks noGrp="1"/>
          </p:cNvSpPr>
          <p:nvPr>
            <p:ph type="dt" sz="half" idx="10"/>
          </p:nvPr>
        </p:nvSpPr>
        <p:spPr/>
        <p:txBody>
          <a:bodyPr/>
          <a:lstStyle/>
          <a:p>
            <a:fld id="{04DDCC8D-D870-4C74-8BD5-5607A8F2AD5D}" type="datetime1">
              <a:rPr lang="pt-BR" smtClean="0"/>
              <a:t>19/04/2024</a:t>
            </a:fld>
            <a:endParaRPr lang="pt-BR"/>
          </a:p>
        </p:txBody>
      </p:sp>
      <p:sp>
        <p:nvSpPr>
          <p:cNvPr id="5" name="Espaço Reservado para Rodapé 4">
            <a:extLst>
              <a:ext uri="{FF2B5EF4-FFF2-40B4-BE49-F238E27FC236}">
                <a16:creationId xmlns:a16="http://schemas.microsoft.com/office/drawing/2014/main" id="{C2ADE7D5-4979-C923-0573-CC6F9850860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28BB5660-AABF-BA21-7E3A-E8EBF42CEB95}"/>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57875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3812513-19E3-84AE-B5C3-2376B2B6D6B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CE63BBC-12F5-5475-9D53-8543800D4F9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E20A16B-E857-57E6-8875-29A5BDE01AC9}"/>
              </a:ext>
            </a:extLst>
          </p:cNvPr>
          <p:cNvSpPr>
            <a:spLocks noGrp="1"/>
          </p:cNvSpPr>
          <p:nvPr>
            <p:ph type="dt" sz="half" idx="10"/>
          </p:nvPr>
        </p:nvSpPr>
        <p:spPr/>
        <p:txBody>
          <a:bodyPr/>
          <a:lstStyle/>
          <a:p>
            <a:fld id="{F2A02E33-DA00-47BB-81CA-95E03067DCBF}" type="datetime1">
              <a:rPr lang="pt-BR" smtClean="0"/>
              <a:t>19/04/2024</a:t>
            </a:fld>
            <a:endParaRPr lang="pt-BR"/>
          </a:p>
        </p:txBody>
      </p:sp>
      <p:sp>
        <p:nvSpPr>
          <p:cNvPr id="5" name="Espaço Reservado para Rodapé 4">
            <a:extLst>
              <a:ext uri="{FF2B5EF4-FFF2-40B4-BE49-F238E27FC236}">
                <a16:creationId xmlns:a16="http://schemas.microsoft.com/office/drawing/2014/main" id="{9BE143E4-7382-A8BE-E0A8-922646ADACED}"/>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8F0B6416-32AD-9A8E-8085-1FC779536043}"/>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80578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7540F-7693-A6E8-2372-78D1FCA766B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E98B4EE-079A-B1EF-C088-A11AC2E3ADD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C0DF59-9604-6FA8-0224-244D82404836}"/>
              </a:ext>
            </a:extLst>
          </p:cNvPr>
          <p:cNvSpPr>
            <a:spLocks noGrp="1"/>
          </p:cNvSpPr>
          <p:nvPr>
            <p:ph type="dt" sz="half" idx="10"/>
          </p:nvPr>
        </p:nvSpPr>
        <p:spPr/>
        <p:txBody>
          <a:bodyPr/>
          <a:lstStyle/>
          <a:p>
            <a:fld id="{A2543DA2-0A6D-459A-AC0C-8E75CCA36B94}" type="datetime1">
              <a:rPr lang="pt-BR" smtClean="0"/>
              <a:t>19/04/2024</a:t>
            </a:fld>
            <a:endParaRPr lang="pt-BR"/>
          </a:p>
        </p:txBody>
      </p:sp>
      <p:sp>
        <p:nvSpPr>
          <p:cNvPr id="5" name="Espaço Reservado para Rodapé 4">
            <a:extLst>
              <a:ext uri="{FF2B5EF4-FFF2-40B4-BE49-F238E27FC236}">
                <a16:creationId xmlns:a16="http://schemas.microsoft.com/office/drawing/2014/main" id="{B0244578-799A-E6DB-9B6C-0D43E90B11CC}"/>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0E234F20-E07F-5DAC-24F8-AF57B63825D1}"/>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61555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3F37F-E337-E785-7264-39C0E92D3BB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657422C-03B3-CA87-818F-5D018E9E7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CD26A9D-2133-DF07-2E97-B93D7FE99322}"/>
              </a:ext>
            </a:extLst>
          </p:cNvPr>
          <p:cNvSpPr>
            <a:spLocks noGrp="1"/>
          </p:cNvSpPr>
          <p:nvPr>
            <p:ph type="dt" sz="half" idx="10"/>
          </p:nvPr>
        </p:nvSpPr>
        <p:spPr/>
        <p:txBody>
          <a:bodyPr/>
          <a:lstStyle/>
          <a:p>
            <a:fld id="{93A0F1A3-9382-469E-AF42-22BCF41B80BF}" type="datetime1">
              <a:rPr lang="pt-BR" smtClean="0"/>
              <a:t>19/04/2024</a:t>
            </a:fld>
            <a:endParaRPr lang="pt-BR"/>
          </a:p>
        </p:txBody>
      </p:sp>
      <p:sp>
        <p:nvSpPr>
          <p:cNvPr id="5" name="Espaço Reservado para Rodapé 4">
            <a:extLst>
              <a:ext uri="{FF2B5EF4-FFF2-40B4-BE49-F238E27FC236}">
                <a16:creationId xmlns:a16="http://schemas.microsoft.com/office/drawing/2014/main" id="{499BBC44-5A58-699C-8B1A-076603A69CE5}"/>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AA9AA9A3-C4EB-2D87-D82E-560CE2991EB9}"/>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95062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B8017-DB4E-ECBD-D872-0AB1DD41C0D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5E2E538-0B1F-B4AD-2264-5B22B8A6AAE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A72712C-C48C-44D4-2A50-F4B0F374CE6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29B19AD-2441-8434-0CAE-9FD8B320FB60}"/>
              </a:ext>
            </a:extLst>
          </p:cNvPr>
          <p:cNvSpPr>
            <a:spLocks noGrp="1"/>
          </p:cNvSpPr>
          <p:nvPr>
            <p:ph type="dt" sz="half" idx="10"/>
          </p:nvPr>
        </p:nvSpPr>
        <p:spPr/>
        <p:txBody>
          <a:bodyPr/>
          <a:lstStyle/>
          <a:p>
            <a:fld id="{F2708D59-C7A5-41E0-A89F-C8EB584FB56D}" type="datetime1">
              <a:rPr lang="pt-BR" smtClean="0"/>
              <a:t>19/04/2024</a:t>
            </a:fld>
            <a:endParaRPr lang="pt-BR"/>
          </a:p>
        </p:txBody>
      </p:sp>
      <p:sp>
        <p:nvSpPr>
          <p:cNvPr id="6" name="Espaço Reservado para Rodapé 5">
            <a:extLst>
              <a:ext uri="{FF2B5EF4-FFF2-40B4-BE49-F238E27FC236}">
                <a16:creationId xmlns:a16="http://schemas.microsoft.com/office/drawing/2014/main" id="{937E8556-581F-F2D4-8A2A-7DB09254B7C5}"/>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89FEE4BA-183D-28F8-DE9E-2F19EA74A469}"/>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48861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BE77E-5FDB-5BCD-DD22-0F0D75BCADC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F672FC2-E9D7-78DA-CF70-504FCE3BC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8294066-2FC2-E39E-1B21-991C6B0C507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2F3EAF6-E191-D42A-2DED-5403CB874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1D3AF25-4E43-5EA5-AE5F-97D5C103B0E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B6D184D-27CC-39D2-CC4E-1FF3A1A4DDBD}"/>
              </a:ext>
            </a:extLst>
          </p:cNvPr>
          <p:cNvSpPr>
            <a:spLocks noGrp="1"/>
          </p:cNvSpPr>
          <p:nvPr>
            <p:ph type="dt" sz="half" idx="10"/>
          </p:nvPr>
        </p:nvSpPr>
        <p:spPr/>
        <p:txBody>
          <a:bodyPr/>
          <a:lstStyle/>
          <a:p>
            <a:fld id="{F30557A8-2215-4B3D-8F68-10D11F0D7C80}" type="datetime1">
              <a:rPr lang="pt-BR" smtClean="0"/>
              <a:t>19/04/2024</a:t>
            </a:fld>
            <a:endParaRPr lang="pt-BR"/>
          </a:p>
        </p:txBody>
      </p:sp>
      <p:sp>
        <p:nvSpPr>
          <p:cNvPr id="8" name="Espaço Reservado para Rodapé 7">
            <a:extLst>
              <a:ext uri="{FF2B5EF4-FFF2-40B4-BE49-F238E27FC236}">
                <a16:creationId xmlns:a16="http://schemas.microsoft.com/office/drawing/2014/main" id="{2F597F15-A148-4A9B-0F28-A5DF0A842050}"/>
              </a:ext>
            </a:extLst>
          </p:cNvPr>
          <p:cNvSpPr>
            <a:spLocks noGrp="1"/>
          </p:cNvSpPr>
          <p:nvPr>
            <p:ph type="ftr" sz="quarter" idx="11"/>
          </p:nvPr>
        </p:nvSpPr>
        <p:spPr/>
        <p:txBody>
          <a:bodyPr/>
          <a:lstStyle/>
          <a:p>
            <a:r>
              <a:rPr lang="pt-BR"/>
              <a:t>UC II - Auxiliar na gestão de projetos de Tecnologia da Informação</a:t>
            </a:r>
          </a:p>
        </p:txBody>
      </p:sp>
      <p:sp>
        <p:nvSpPr>
          <p:cNvPr id="9" name="Espaço Reservado para Número de Slide 8">
            <a:extLst>
              <a:ext uri="{FF2B5EF4-FFF2-40B4-BE49-F238E27FC236}">
                <a16:creationId xmlns:a16="http://schemas.microsoft.com/office/drawing/2014/main" id="{F8811AFA-5FE0-EAA6-950F-77CF624A85B1}"/>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83024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87F92-A2A9-7BAC-1E7A-67DCCB6C7E5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69DFC04-1ADD-58FB-7EED-AE2090AAFE1A}"/>
              </a:ext>
            </a:extLst>
          </p:cNvPr>
          <p:cNvSpPr>
            <a:spLocks noGrp="1"/>
          </p:cNvSpPr>
          <p:nvPr>
            <p:ph type="dt" sz="half" idx="10"/>
          </p:nvPr>
        </p:nvSpPr>
        <p:spPr/>
        <p:txBody>
          <a:bodyPr/>
          <a:lstStyle/>
          <a:p>
            <a:fld id="{42A871CF-CC9D-46D7-BA0C-E227AF04752E}" type="datetime1">
              <a:rPr lang="pt-BR" smtClean="0"/>
              <a:t>19/04/2024</a:t>
            </a:fld>
            <a:endParaRPr lang="pt-BR"/>
          </a:p>
        </p:txBody>
      </p:sp>
      <p:sp>
        <p:nvSpPr>
          <p:cNvPr id="4" name="Espaço Reservado para Rodapé 3">
            <a:extLst>
              <a:ext uri="{FF2B5EF4-FFF2-40B4-BE49-F238E27FC236}">
                <a16:creationId xmlns:a16="http://schemas.microsoft.com/office/drawing/2014/main" id="{1D8BC7AB-7777-CCAA-8B39-4CCA02C8F199}"/>
              </a:ext>
            </a:extLst>
          </p:cNvPr>
          <p:cNvSpPr>
            <a:spLocks noGrp="1"/>
          </p:cNvSpPr>
          <p:nvPr>
            <p:ph type="ftr" sz="quarter" idx="11"/>
          </p:nvPr>
        </p:nvSpPr>
        <p:spPr/>
        <p:txBody>
          <a:bodyPr/>
          <a:lstStyle/>
          <a:p>
            <a:r>
              <a:rPr lang="pt-BR"/>
              <a:t>UC II - Auxiliar na gestão de projetos de Tecnologia da Informação</a:t>
            </a:r>
          </a:p>
        </p:txBody>
      </p:sp>
      <p:sp>
        <p:nvSpPr>
          <p:cNvPr id="5" name="Espaço Reservado para Número de Slide 4">
            <a:extLst>
              <a:ext uri="{FF2B5EF4-FFF2-40B4-BE49-F238E27FC236}">
                <a16:creationId xmlns:a16="http://schemas.microsoft.com/office/drawing/2014/main" id="{0A490730-0B7E-0E64-D80B-DDACBEC5F574}"/>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40525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2EA5F13-3D00-C8E2-6B93-94F28B85F461}"/>
              </a:ext>
            </a:extLst>
          </p:cNvPr>
          <p:cNvSpPr>
            <a:spLocks noGrp="1"/>
          </p:cNvSpPr>
          <p:nvPr>
            <p:ph type="dt" sz="half" idx="10"/>
          </p:nvPr>
        </p:nvSpPr>
        <p:spPr/>
        <p:txBody>
          <a:bodyPr/>
          <a:lstStyle/>
          <a:p>
            <a:fld id="{A62FB4F2-3C7B-433A-B4C1-FBA700021903}" type="datetime1">
              <a:rPr lang="pt-BR" smtClean="0"/>
              <a:t>19/04/2024</a:t>
            </a:fld>
            <a:endParaRPr lang="pt-BR"/>
          </a:p>
        </p:txBody>
      </p:sp>
      <p:sp>
        <p:nvSpPr>
          <p:cNvPr id="3" name="Espaço Reservado para Rodapé 2">
            <a:extLst>
              <a:ext uri="{FF2B5EF4-FFF2-40B4-BE49-F238E27FC236}">
                <a16:creationId xmlns:a16="http://schemas.microsoft.com/office/drawing/2014/main" id="{D841AB0C-D8D5-DC4A-BD9A-462E7F4600CF}"/>
              </a:ext>
            </a:extLst>
          </p:cNvPr>
          <p:cNvSpPr>
            <a:spLocks noGrp="1"/>
          </p:cNvSpPr>
          <p:nvPr>
            <p:ph type="ftr" sz="quarter" idx="11"/>
          </p:nvPr>
        </p:nvSpPr>
        <p:spPr/>
        <p:txBody>
          <a:bodyPr/>
          <a:lstStyle/>
          <a:p>
            <a:r>
              <a:rPr lang="pt-BR"/>
              <a:t>UC II - Auxiliar na gestão de projetos de Tecnologia da Informação</a:t>
            </a:r>
          </a:p>
        </p:txBody>
      </p:sp>
      <p:sp>
        <p:nvSpPr>
          <p:cNvPr id="4" name="Espaço Reservado para Número de Slide 3">
            <a:extLst>
              <a:ext uri="{FF2B5EF4-FFF2-40B4-BE49-F238E27FC236}">
                <a16:creationId xmlns:a16="http://schemas.microsoft.com/office/drawing/2014/main" id="{B2C35689-3918-25CC-E2A1-E2BD8FE852A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26384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CDCFC-1996-91A9-EC65-AEAF8AC16F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EFD6F50-681D-18B3-2D2B-2AD1380BC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E703BCE-F469-929A-F8C3-5ECFC8DCE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CB5DCFE-23AA-2672-9B6B-4FBCCFF7578B}"/>
              </a:ext>
            </a:extLst>
          </p:cNvPr>
          <p:cNvSpPr>
            <a:spLocks noGrp="1"/>
          </p:cNvSpPr>
          <p:nvPr>
            <p:ph type="dt" sz="half" idx="10"/>
          </p:nvPr>
        </p:nvSpPr>
        <p:spPr/>
        <p:txBody>
          <a:bodyPr/>
          <a:lstStyle/>
          <a:p>
            <a:fld id="{41EE1C9D-7149-4A2A-8DA8-E702C97E1403}" type="datetime1">
              <a:rPr lang="pt-BR" smtClean="0"/>
              <a:t>19/04/2024</a:t>
            </a:fld>
            <a:endParaRPr lang="pt-BR"/>
          </a:p>
        </p:txBody>
      </p:sp>
      <p:sp>
        <p:nvSpPr>
          <p:cNvPr id="6" name="Espaço Reservado para Rodapé 5">
            <a:extLst>
              <a:ext uri="{FF2B5EF4-FFF2-40B4-BE49-F238E27FC236}">
                <a16:creationId xmlns:a16="http://schemas.microsoft.com/office/drawing/2014/main" id="{E94B78CF-F50D-4C8F-0DB2-44D6F2617621}"/>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996689C7-C6BB-A956-BFB6-4D2D2D626A0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0004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07476-8DFE-F4A2-D246-9D7D702CCA9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3E12977-37C4-994D-001C-9EB76B91D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57E80F9-2AC3-6C06-F58B-C75F7293E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CF8FAAB-7973-0BBF-F03F-5275A3CC58F9}"/>
              </a:ext>
            </a:extLst>
          </p:cNvPr>
          <p:cNvSpPr>
            <a:spLocks noGrp="1"/>
          </p:cNvSpPr>
          <p:nvPr>
            <p:ph type="dt" sz="half" idx="10"/>
          </p:nvPr>
        </p:nvSpPr>
        <p:spPr/>
        <p:txBody>
          <a:bodyPr/>
          <a:lstStyle/>
          <a:p>
            <a:fld id="{124C2D5F-43B4-4581-A119-6E6ABAFE5E9E}" type="datetime1">
              <a:rPr lang="pt-BR" smtClean="0"/>
              <a:t>19/04/2024</a:t>
            </a:fld>
            <a:endParaRPr lang="pt-BR"/>
          </a:p>
        </p:txBody>
      </p:sp>
      <p:sp>
        <p:nvSpPr>
          <p:cNvPr id="6" name="Espaço Reservado para Rodapé 5">
            <a:extLst>
              <a:ext uri="{FF2B5EF4-FFF2-40B4-BE49-F238E27FC236}">
                <a16:creationId xmlns:a16="http://schemas.microsoft.com/office/drawing/2014/main" id="{0DD72230-CCE5-4598-CA6C-1EA6DB7DA656}"/>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7091F6AE-B130-C3FF-4993-0A9197929670}"/>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72144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8E3035C-9E25-EFE2-C296-DEE1997C0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FA151A1-8850-3671-270C-367004F82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4C0E73-2A29-B43F-21F0-2D41C7E37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7029A-8751-492C-A65E-2A3D13367CA4}" type="datetime1">
              <a:rPr lang="pt-BR" smtClean="0"/>
              <a:t>19/04/2024</a:t>
            </a:fld>
            <a:endParaRPr lang="pt-BR"/>
          </a:p>
        </p:txBody>
      </p:sp>
      <p:sp>
        <p:nvSpPr>
          <p:cNvPr id="5" name="Espaço Reservado para Rodapé 4">
            <a:extLst>
              <a:ext uri="{FF2B5EF4-FFF2-40B4-BE49-F238E27FC236}">
                <a16:creationId xmlns:a16="http://schemas.microsoft.com/office/drawing/2014/main" id="{A0DE0F9A-B8B0-3231-097D-1012BA050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E7B3F045-4DB3-15F8-97A7-8D7648579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D0D8C-13F0-41C0-8D70-128EFC0EE608}" type="slidenum">
              <a:rPr lang="pt-BR" smtClean="0"/>
              <a:t>‹nº›</a:t>
            </a:fld>
            <a:endParaRPr lang="pt-BR"/>
          </a:p>
        </p:txBody>
      </p:sp>
    </p:spTree>
    <p:extLst>
      <p:ext uri="{BB962C8B-B14F-4D97-AF65-F5344CB8AC3E}">
        <p14:creationId xmlns:p14="http://schemas.microsoft.com/office/powerpoint/2010/main" val="1691241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b="1" dirty="0"/>
              <a:t>Revisão Aula 2</a:t>
            </a:r>
          </a:p>
          <a:p>
            <a:pPr marL="0" indent="0" algn="ctr">
              <a:buNone/>
            </a:pPr>
            <a:r>
              <a:rPr lang="pt-BR" sz="5400" i="1" dirty="0"/>
              <a:t>Gerenciamento de Projetos</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407162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b="1" dirty="0"/>
              <a:t>Aula 3</a:t>
            </a:r>
          </a:p>
          <a:p>
            <a:pPr marL="0" indent="0" algn="ctr">
              <a:buNone/>
            </a:pPr>
            <a:r>
              <a:rPr lang="pt-BR" sz="5400" i="1" dirty="0"/>
              <a:t>Termo de Abertura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276298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Desenvolver o termo de abertura do projeto de Escopo</a:t>
            </a:r>
          </a:p>
          <a:p>
            <a:r>
              <a:rPr lang="pt-BR" dirty="0"/>
              <a:t>Desenvolver o termo de abertura do projeto é o processo de desenvolver um documento que formalmente autoriza a existência de um projeto e dá ao gerente do projeto a autoridade necessária para aplicar recursos organizacionais às atividades do projeto.</a:t>
            </a:r>
          </a:p>
        </p:txBody>
      </p:sp>
    </p:spTree>
    <p:extLst>
      <p:ext uri="{BB962C8B-B14F-4D97-AF65-F5344CB8AC3E}">
        <p14:creationId xmlns:p14="http://schemas.microsoft.com/office/powerpoint/2010/main" val="163889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Desenvolver o termo de abertura do projeto de Escopo</a:t>
            </a:r>
          </a:p>
          <a:p>
            <a:r>
              <a:rPr lang="pt-BR" dirty="0"/>
              <a:t>O principal benefício deste processo é um início de projeto e limites de projeto bem definidos, a criação de um registro formal do projeto, e uma maneira direta da direção executiva aceitar e se comprometer formalmente com o projeto.</a:t>
            </a:r>
          </a:p>
        </p:txBody>
      </p:sp>
    </p:spTree>
    <p:extLst>
      <p:ext uri="{BB962C8B-B14F-4D97-AF65-F5344CB8AC3E}">
        <p14:creationId xmlns:p14="http://schemas.microsoft.com/office/powerpoint/2010/main" val="14526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pic>
        <p:nvPicPr>
          <p:cNvPr id="5" name="Espaço Reservado para Conteúdo 4">
            <a:extLst>
              <a:ext uri="{FF2B5EF4-FFF2-40B4-BE49-F238E27FC236}">
                <a16:creationId xmlns:a16="http://schemas.microsoft.com/office/drawing/2014/main" id="{2BD02327-A9EF-1365-93B3-619373585F69}"/>
              </a:ext>
            </a:extLst>
          </p:cNvPr>
          <p:cNvPicPr>
            <a:picLocks noGrp="1" noChangeAspect="1"/>
          </p:cNvPicPr>
          <p:nvPr>
            <p:ph idx="1"/>
          </p:nvPr>
        </p:nvPicPr>
        <p:blipFill>
          <a:blip r:embed="rId3"/>
          <a:stretch>
            <a:fillRect/>
          </a:stretch>
        </p:blipFill>
        <p:spPr>
          <a:xfrm>
            <a:off x="1685236" y="1690688"/>
            <a:ext cx="8821528" cy="4342025"/>
          </a:xfrm>
        </p:spPr>
      </p:pic>
    </p:spTree>
    <p:extLst>
      <p:ext uri="{BB962C8B-B14F-4D97-AF65-F5344CB8AC3E}">
        <p14:creationId xmlns:p14="http://schemas.microsoft.com/office/powerpoint/2010/main" val="84962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Desenvolver o termo de abertura do projeto de Escopo</a:t>
            </a:r>
          </a:p>
          <a:p>
            <a:r>
              <a:rPr lang="pt-BR" dirty="0"/>
              <a:t>O termo de abertura do projeto estabelece uma parceria entre a organização executora e a organização solicitante.</a:t>
            </a:r>
          </a:p>
        </p:txBody>
      </p:sp>
    </p:spTree>
    <p:extLst>
      <p:ext uri="{BB962C8B-B14F-4D97-AF65-F5344CB8AC3E}">
        <p14:creationId xmlns:p14="http://schemas.microsoft.com/office/powerpoint/2010/main" val="163198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i="1" dirty="0"/>
              <a:t>Gerenciamento de Tempo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97183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Tempo</a:t>
            </a:r>
          </a:p>
          <a:p>
            <a:r>
              <a:rPr lang="pt-BR" dirty="0"/>
              <a:t>Segundo o PMBOK® (PROJECT MANAGEMENT INSTITUTE, 2014), faz parte do gerenciamento do tempo planejar e gerenciar cronogramas, além de definir suas atividades e seu sequenciamento, realizar estimativas quanto aos recursos necessários para cada atividade e definir sua duração.</a:t>
            </a:r>
          </a:p>
        </p:txBody>
      </p:sp>
    </p:spTree>
    <p:extLst>
      <p:ext uri="{BB962C8B-B14F-4D97-AF65-F5344CB8AC3E}">
        <p14:creationId xmlns:p14="http://schemas.microsoft.com/office/powerpoint/2010/main" val="4139906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Tempo</a:t>
            </a:r>
          </a:p>
          <a:p>
            <a:r>
              <a:rPr lang="pt-BR" dirty="0"/>
              <a:t>Para se obter um bom gerenciamento do tempo, é importante que estejam bem definidas as atividades necessárias para que os objetivos do projeto sejam cumpridos.</a:t>
            </a:r>
          </a:p>
        </p:txBody>
      </p:sp>
    </p:spTree>
    <p:extLst>
      <p:ext uri="{BB962C8B-B14F-4D97-AF65-F5344CB8AC3E}">
        <p14:creationId xmlns:p14="http://schemas.microsoft.com/office/powerpoint/2010/main" val="2169941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Tempo</a:t>
            </a:r>
          </a:p>
          <a:p>
            <a:r>
              <a:rPr lang="pt-BR" b="1" dirty="0"/>
              <a:t>Cap 8 – Parte I</a:t>
            </a:r>
          </a:p>
        </p:txBody>
      </p:sp>
      <p:pic>
        <p:nvPicPr>
          <p:cNvPr id="5" name="Imagem 4">
            <a:extLst>
              <a:ext uri="{FF2B5EF4-FFF2-40B4-BE49-F238E27FC236}">
                <a16:creationId xmlns:a16="http://schemas.microsoft.com/office/drawing/2014/main" id="{613B2AE4-AEB5-9016-5687-57D691B0B8E4}"/>
              </a:ext>
            </a:extLst>
          </p:cNvPr>
          <p:cNvPicPr>
            <a:picLocks noChangeAspect="1"/>
          </p:cNvPicPr>
          <p:nvPr/>
        </p:nvPicPr>
        <p:blipFill>
          <a:blip r:embed="rId3"/>
          <a:stretch>
            <a:fillRect/>
          </a:stretch>
        </p:blipFill>
        <p:spPr>
          <a:xfrm>
            <a:off x="5647529" y="1619711"/>
            <a:ext cx="5706271" cy="4763165"/>
          </a:xfrm>
          <a:prstGeom prst="rect">
            <a:avLst/>
          </a:prstGeom>
        </p:spPr>
      </p:pic>
    </p:spTree>
    <p:extLst>
      <p:ext uri="{BB962C8B-B14F-4D97-AF65-F5344CB8AC3E}">
        <p14:creationId xmlns:p14="http://schemas.microsoft.com/office/powerpoint/2010/main" val="2296327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i="1" dirty="0"/>
              <a:t>Gerenciamento de Custo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333783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pPr marL="0" indent="0" algn="ctr">
              <a:buNone/>
            </a:pPr>
            <a:r>
              <a:rPr lang="pt-BR" b="1" dirty="0"/>
              <a:t>Fases de um projeto</a:t>
            </a:r>
          </a:p>
          <a:p>
            <a:r>
              <a:rPr lang="pt-BR" dirty="0"/>
              <a:t>A maioria dos projetos possuem ao menos as seguintes fases no seus ciclo de vida:</a:t>
            </a:r>
          </a:p>
          <a:p>
            <a:pPr lvl="1"/>
            <a:r>
              <a:rPr lang="pt-BR" dirty="0"/>
              <a:t>Abrir o projeto</a:t>
            </a:r>
          </a:p>
          <a:p>
            <a:pPr lvl="1"/>
            <a:r>
              <a:rPr lang="pt-BR" dirty="0"/>
              <a:t>Planejar e organizar o trabalho do projeto</a:t>
            </a:r>
          </a:p>
          <a:p>
            <a:pPr lvl="1"/>
            <a:r>
              <a:rPr lang="pt-BR" dirty="0"/>
              <a:t>Executar o trabalho do projeto</a:t>
            </a:r>
          </a:p>
          <a:p>
            <a:pPr lvl="1"/>
            <a:r>
              <a:rPr lang="pt-BR" dirty="0"/>
              <a:t>Fechar o projeto</a:t>
            </a:r>
          </a:p>
        </p:txBody>
      </p:sp>
    </p:spTree>
    <p:extLst>
      <p:ext uri="{BB962C8B-B14F-4D97-AF65-F5344CB8AC3E}">
        <p14:creationId xmlns:p14="http://schemas.microsoft.com/office/powerpoint/2010/main" val="3130970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Custo</a:t>
            </a:r>
          </a:p>
          <a:p>
            <a:r>
              <a:rPr lang="pt-BR" dirty="0"/>
              <a:t>Gerenciar custos “inclui os processos envolvidos em planejamento, estimativas, orçamentos, financiamentos, gerenciamentos e controle de custos, de modo que o projeto possa ser terminado dentro do orçamento aprovado” (PROJECT MANAGEMENT INSTITUTE, 2014, p. 193).</a:t>
            </a:r>
          </a:p>
        </p:txBody>
      </p:sp>
    </p:spTree>
    <p:extLst>
      <p:ext uri="{BB962C8B-B14F-4D97-AF65-F5344CB8AC3E}">
        <p14:creationId xmlns:p14="http://schemas.microsoft.com/office/powerpoint/2010/main" val="3640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Custo</a:t>
            </a:r>
          </a:p>
          <a:p>
            <a:r>
              <a:rPr lang="pt-BR" dirty="0"/>
              <a:t>Dentre os custos de um projeto, podemos considerar não apenas os investimentos feitos em profissionais, materiais, softwares, etc., mas também as despesas oriundas das atividades do projeto, como deslocamento, viagens, refeições, dentre outras. Tudo deve ser previsto para que o planejamento financeiro seja o mais preciso possível.</a:t>
            </a:r>
          </a:p>
        </p:txBody>
      </p:sp>
    </p:spTree>
    <p:extLst>
      <p:ext uri="{BB962C8B-B14F-4D97-AF65-F5344CB8AC3E}">
        <p14:creationId xmlns:p14="http://schemas.microsoft.com/office/powerpoint/2010/main" val="463013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Custo</a:t>
            </a:r>
          </a:p>
          <a:p>
            <a:r>
              <a:rPr lang="pt-BR" b="1" dirty="0"/>
              <a:t>Cap 10 – Parte I</a:t>
            </a:r>
          </a:p>
        </p:txBody>
      </p:sp>
      <p:pic>
        <p:nvPicPr>
          <p:cNvPr id="3" name="Imagem 2">
            <a:extLst>
              <a:ext uri="{FF2B5EF4-FFF2-40B4-BE49-F238E27FC236}">
                <a16:creationId xmlns:a16="http://schemas.microsoft.com/office/drawing/2014/main" id="{9CA42714-C42F-C34E-403E-8F716BD36EA7}"/>
              </a:ext>
            </a:extLst>
          </p:cNvPr>
          <p:cNvPicPr>
            <a:picLocks noChangeAspect="1"/>
          </p:cNvPicPr>
          <p:nvPr/>
        </p:nvPicPr>
        <p:blipFill>
          <a:blip r:embed="rId3"/>
          <a:stretch>
            <a:fillRect/>
          </a:stretch>
        </p:blipFill>
        <p:spPr>
          <a:xfrm>
            <a:off x="5647529" y="1619711"/>
            <a:ext cx="5706271" cy="4763165"/>
          </a:xfrm>
          <a:prstGeom prst="rect">
            <a:avLst/>
          </a:prstGeom>
        </p:spPr>
      </p:pic>
    </p:spTree>
    <p:extLst>
      <p:ext uri="{BB962C8B-B14F-4D97-AF65-F5344CB8AC3E}">
        <p14:creationId xmlns:p14="http://schemas.microsoft.com/office/powerpoint/2010/main" val="244278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pPr marL="0" indent="0" algn="ctr">
              <a:buNone/>
            </a:pPr>
            <a:r>
              <a:rPr lang="pt-BR" b="1" dirty="0"/>
              <a:t>Fases de um projeto</a:t>
            </a:r>
          </a:p>
          <a:p>
            <a:r>
              <a:rPr lang="pt-BR" dirty="0"/>
              <a:t>O Guia PMBOK descreve 5 grupos de processos:</a:t>
            </a:r>
          </a:p>
          <a:p>
            <a:pPr lvl="1"/>
            <a:r>
              <a:rPr lang="pt-BR" dirty="0"/>
              <a:t>Iniciação</a:t>
            </a:r>
          </a:p>
          <a:p>
            <a:pPr lvl="1"/>
            <a:r>
              <a:rPr lang="pt-BR" dirty="0"/>
              <a:t>Planejamento</a:t>
            </a:r>
          </a:p>
          <a:p>
            <a:pPr lvl="1"/>
            <a:r>
              <a:rPr lang="pt-BR" dirty="0"/>
              <a:t>Execução</a:t>
            </a:r>
          </a:p>
          <a:p>
            <a:pPr lvl="1"/>
            <a:r>
              <a:rPr lang="pt-BR" dirty="0"/>
              <a:t>Monitoração e Controle</a:t>
            </a:r>
          </a:p>
          <a:p>
            <a:pPr lvl="1"/>
            <a:r>
              <a:rPr lang="pt-BR" dirty="0"/>
              <a:t>Encerramento</a:t>
            </a:r>
          </a:p>
        </p:txBody>
      </p:sp>
    </p:spTree>
    <p:extLst>
      <p:ext uri="{BB962C8B-B14F-4D97-AF65-F5344CB8AC3E}">
        <p14:creationId xmlns:p14="http://schemas.microsoft.com/office/powerpoint/2010/main" val="72743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normAutofit lnSpcReduction="10000"/>
          </a:bodyPr>
          <a:lstStyle/>
          <a:p>
            <a:r>
              <a:rPr lang="pt-BR" b="1" dirty="0"/>
              <a:t>Áreas de Conhecimento de Gerenciamento de Projeto</a:t>
            </a:r>
          </a:p>
          <a:p>
            <a:pPr lvl="1"/>
            <a:r>
              <a:rPr lang="pt-BR" dirty="0"/>
              <a:t>Gerenciamento de Integração.</a:t>
            </a:r>
          </a:p>
          <a:p>
            <a:pPr lvl="1"/>
            <a:r>
              <a:rPr lang="pt-BR" dirty="0"/>
              <a:t>Gerenciamento de Partes Interessadas.</a:t>
            </a:r>
          </a:p>
          <a:p>
            <a:pPr lvl="1"/>
            <a:r>
              <a:rPr lang="pt-BR" dirty="0"/>
              <a:t>Gerenciamento de Escopo.</a:t>
            </a:r>
          </a:p>
          <a:p>
            <a:pPr lvl="1"/>
            <a:r>
              <a:rPr lang="pt-BR" dirty="0"/>
              <a:t>Gerenciamento de Tempo.</a:t>
            </a:r>
          </a:p>
          <a:p>
            <a:pPr lvl="1"/>
            <a:r>
              <a:rPr lang="pt-BR" dirty="0"/>
              <a:t>Gerenciamento de Custo.</a:t>
            </a:r>
          </a:p>
          <a:p>
            <a:pPr lvl="1"/>
            <a:r>
              <a:rPr lang="pt-BR" dirty="0"/>
              <a:t>Gerenciamento de Qualidade.</a:t>
            </a:r>
          </a:p>
          <a:p>
            <a:pPr lvl="1"/>
            <a:r>
              <a:rPr lang="pt-BR" dirty="0"/>
              <a:t>Gerenciamento de Recursos Humanos.</a:t>
            </a:r>
          </a:p>
          <a:p>
            <a:pPr lvl="1"/>
            <a:r>
              <a:rPr lang="pt-BR" dirty="0"/>
              <a:t>Gerenciamento de Comunicações.</a:t>
            </a:r>
          </a:p>
          <a:p>
            <a:pPr lvl="1"/>
            <a:r>
              <a:rPr lang="pt-BR" dirty="0"/>
              <a:t>Gerenciamento de Risco.</a:t>
            </a:r>
          </a:p>
          <a:p>
            <a:pPr lvl="1"/>
            <a:r>
              <a:rPr lang="pt-BR" dirty="0"/>
              <a:t>Gerenciamento de Aquisição(Contratos).</a:t>
            </a:r>
          </a:p>
        </p:txBody>
      </p:sp>
    </p:spTree>
    <p:extLst>
      <p:ext uri="{BB962C8B-B14F-4D97-AF65-F5344CB8AC3E}">
        <p14:creationId xmlns:p14="http://schemas.microsoft.com/office/powerpoint/2010/main" val="145831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Integração</a:t>
            </a:r>
          </a:p>
          <a:p>
            <a:r>
              <a:rPr lang="pt-BR" dirty="0"/>
              <a:t>Diz respeito a coordenação de todos os aspectos do plano do projeto.</a:t>
            </a:r>
          </a:p>
          <a:p>
            <a:r>
              <a:rPr lang="pt-BR" dirty="0"/>
              <a:t>Envolve identificar e definir o trabalho do projeto e combinar, unificar e integrar os processos adequados.</a:t>
            </a:r>
          </a:p>
          <a:p>
            <a:r>
              <a:rPr lang="pt-BR" dirty="0"/>
              <a:t>Também trata de levar em conta os requisitos advindos dos consumidores e stakeholders e gerenciar as expectativas dos mesmos.</a:t>
            </a:r>
          </a:p>
        </p:txBody>
      </p:sp>
    </p:spTree>
    <p:extLst>
      <p:ext uri="{BB962C8B-B14F-4D97-AF65-F5344CB8AC3E}">
        <p14:creationId xmlns:p14="http://schemas.microsoft.com/office/powerpoint/2010/main" val="324525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Escopo</a:t>
            </a:r>
          </a:p>
          <a:p>
            <a:r>
              <a:rPr lang="pt-BR" dirty="0"/>
              <a:t>Diz respeito a definição de todo o trabalho do projeto necessário para se atingir as metas do projeto.</a:t>
            </a:r>
          </a:p>
          <a:p>
            <a:r>
              <a:rPr lang="pt-BR" dirty="0"/>
              <a:t>Os processos desta área definem o que faz parte ou não do projeto.</a:t>
            </a:r>
          </a:p>
          <a:p>
            <a:r>
              <a:rPr lang="pt-BR" dirty="0"/>
              <a:t>Normalmente esses processos são executados somente uma vez no clico de vida do projeto.</a:t>
            </a:r>
          </a:p>
        </p:txBody>
      </p:sp>
    </p:spTree>
    <p:extLst>
      <p:ext uri="{BB962C8B-B14F-4D97-AF65-F5344CB8AC3E}">
        <p14:creationId xmlns:p14="http://schemas.microsoft.com/office/powerpoint/2010/main" val="385536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Escopo</a:t>
            </a:r>
          </a:p>
          <a:p>
            <a:r>
              <a:rPr lang="pt-BR" dirty="0"/>
              <a:t>Definir escopo, criar a Estrutura </a:t>
            </a:r>
            <a:r>
              <a:rPr lang="pt-BR" dirty="0" err="1"/>
              <a:t>Analitica</a:t>
            </a:r>
            <a:r>
              <a:rPr lang="pt-BR" dirty="0"/>
              <a:t> do Projeto, verificar escopo e controlar o escopo envolve:</a:t>
            </a:r>
          </a:p>
          <a:p>
            <a:r>
              <a:rPr lang="pt-BR" dirty="0"/>
              <a:t>Definir e detalhar as entregas e requisitos do produto do projeto.</a:t>
            </a:r>
          </a:p>
          <a:p>
            <a:r>
              <a:rPr lang="pt-BR" dirty="0"/>
              <a:t>Criar o plano de gerenciamento de escopo do projeto.</a:t>
            </a:r>
          </a:p>
          <a:p>
            <a:r>
              <a:rPr lang="pt-BR" dirty="0"/>
              <a:t>Criar o EAP.</a:t>
            </a:r>
          </a:p>
          <a:p>
            <a:r>
              <a:rPr lang="pt-BR" dirty="0"/>
              <a:t>Verificar as entregas usando as técnicas de medição.</a:t>
            </a:r>
          </a:p>
          <a:p>
            <a:r>
              <a:rPr lang="pt-BR" dirty="0"/>
              <a:t>Controlar as mudanças deste processo.</a:t>
            </a:r>
          </a:p>
        </p:txBody>
      </p:sp>
    </p:spTree>
    <p:extLst>
      <p:ext uri="{BB962C8B-B14F-4D97-AF65-F5344CB8AC3E}">
        <p14:creationId xmlns:p14="http://schemas.microsoft.com/office/powerpoint/2010/main" val="56840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Escopo</a:t>
            </a:r>
          </a:p>
          <a:p>
            <a:r>
              <a:rPr lang="pt-BR" dirty="0"/>
              <a:t>Pensando de forma menos técnica e mais objetiva, o escopo é também uma forma de organizar o projeto. É por meio do escopo que o gestor e a equipe do projeto saberão o que deve ser feito para que seu objetivo seja cumprido ao final dos esforços.</a:t>
            </a:r>
          </a:p>
        </p:txBody>
      </p:sp>
    </p:spTree>
    <p:extLst>
      <p:ext uri="{BB962C8B-B14F-4D97-AF65-F5344CB8AC3E}">
        <p14:creationId xmlns:p14="http://schemas.microsoft.com/office/powerpoint/2010/main" val="325959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Escopo</a:t>
            </a:r>
          </a:p>
          <a:p>
            <a:r>
              <a:rPr lang="pt-BR" dirty="0"/>
              <a:t>Nunca é suficiente relembrar que jamais se deve iniciar um projeto sem antes ter sua definição de escopo claramente definida.</a:t>
            </a:r>
          </a:p>
        </p:txBody>
      </p:sp>
    </p:spTree>
    <p:extLst>
      <p:ext uri="{BB962C8B-B14F-4D97-AF65-F5344CB8AC3E}">
        <p14:creationId xmlns:p14="http://schemas.microsoft.com/office/powerpoint/2010/main" val="140767317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1075</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22</vt:i4>
      </vt:variant>
    </vt:vector>
  </HeadingPairs>
  <TitlesOfParts>
    <vt:vector size="26" baseType="lpstr">
      <vt:lpstr>Arial</vt:lpstr>
      <vt:lpstr>Calibri</vt:lpstr>
      <vt:lpstr>Calibri Light</vt:lpstr>
      <vt:lpstr>Tema do Office</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Técnico em Desenvolvimento de Sistema</dc:title>
  <dc:creator>Wander Luiz</dc:creator>
  <cp:lastModifiedBy>Wander Luiz</cp:lastModifiedBy>
  <cp:revision>5</cp:revision>
  <dcterms:created xsi:type="dcterms:W3CDTF">2024-04-17T02:42:18Z</dcterms:created>
  <dcterms:modified xsi:type="dcterms:W3CDTF">2024-04-19T12:24:24Z</dcterms:modified>
</cp:coreProperties>
</file>