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60"/>
  </p:normalViewPr>
  <p:slideViewPr>
    <p:cSldViewPr snapToGrid="0">
      <p:cViewPr varScale="1">
        <p:scale>
          <a:sx n="69" d="100"/>
          <a:sy n="69"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29D18-9C8A-4644-831C-0AD9695BAC2D}" type="datetimeFigureOut">
              <a:rPr lang="pt-BR" smtClean="0"/>
              <a:t>23/04/2024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7D511-7637-459E-8EF4-D29CB503963E}" type="slidenum">
              <a:rPr lang="pt-BR" smtClean="0"/>
              <a:t>‹nº›</a:t>
            </a:fld>
            <a:endParaRPr lang="pt-BR"/>
          </a:p>
        </p:txBody>
      </p:sp>
    </p:spTree>
    <p:extLst>
      <p:ext uri="{BB962C8B-B14F-4D97-AF65-F5344CB8AC3E}">
        <p14:creationId xmlns:p14="http://schemas.microsoft.com/office/powerpoint/2010/main" val="16841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7E682-5656-8432-2802-A88B04CF66D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6BBD184-EA71-A96B-0BA0-6FAAF03B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3429E1B-0D24-84B8-ADB3-001285B98A26}"/>
              </a:ext>
            </a:extLst>
          </p:cNvPr>
          <p:cNvSpPr>
            <a:spLocks noGrp="1"/>
          </p:cNvSpPr>
          <p:nvPr>
            <p:ph type="dt" sz="half" idx="10"/>
          </p:nvPr>
        </p:nvSpPr>
        <p:spPr/>
        <p:txBody>
          <a:bodyPr/>
          <a:lstStyle/>
          <a:p>
            <a:fld id="{E85054C6-B791-4993-A633-EDFA79C15948}" type="datetime1">
              <a:rPr lang="pt-BR" smtClean="0"/>
              <a:t>23/04/2024</a:t>
            </a:fld>
            <a:endParaRPr lang="pt-BR"/>
          </a:p>
        </p:txBody>
      </p:sp>
      <p:sp>
        <p:nvSpPr>
          <p:cNvPr id="5" name="Espaço Reservado para Rodapé 4">
            <a:extLst>
              <a:ext uri="{FF2B5EF4-FFF2-40B4-BE49-F238E27FC236}">
                <a16:creationId xmlns:a16="http://schemas.microsoft.com/office/drawing/2014/main" id="{DAF889D0-C525-A93D-99B6-F2E81BED0166}"/>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6C07187A-75D3-4A23-606C-96D9A53FDD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326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16B17-A11D-C1BB-98AF-4E8072A119C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394353B-F243-ED42-CD39-2A403C50784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88AF01-54C4-DCC3-5985-CC689E282D40}"/>
              </a:ext>
            </a:extLst>
          </p:cNvPr>
          <p:cNvSpPr>
            <a:spLocks noGrp="1"/>
          </p:cNvSpPr>
          <p:nvPr>
            <p:ph type="dt" sz="half" idx="10"/>
          </p:nvPr>
        </p:nvSpPr>
        <p:spPr/>
        <p:txBody>
          <a:bodyPr/>
          <a:lstStyle/>
          <a:p>
            <a:fld id="{04DDCC8D-D870-4C74-8BD5-5607A8F2AD5D}" type="datetime1">
              <a:rPr lang="pt-BR" smtClean="0"/>
              <a:t>23/04/2024</a:t>
            </a:fld>
            <a:endParaRPr lang="pt-BR"/>
          </a:p>
        </p:txBody>
      </p:sp>
      <p:sp>
        <p:nvSpPr>
          <p:cNvPr id="5" name="Espaço Reservado para Rodapé 4">
            <a:extLst>
              <a:ext uri="{FF2B5EF4-FFF2-40B4-BE49-F238E27FC236}">
                <a16:creationId xmlns:a16="http://schemas.microsoft.com/office/drawing/2014/main" id="{C2ADE7D5-4979-C923-0573-CC6F9850860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28BB5660-AABF-BA21-7E3A-E8EBF42CEB95}"/>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57875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812513-19E3-84AE-B5C3-2376B2B6D6B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E63BBC-12F5-5475-9D53-8543800D4F9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20A16B-E857-57E6-8875-29A5BDE01AC9}"/>
              </a:ext>
            </a:extLst>
          </p:cNvPr>
          <p:cNvSpPr>
            <a:spLocks noGrp="1"/>
          </p:cNvSpPr>
          <p:nvPr>
            <p:ph type="dt" sz="half" idx="10"/>
          </p:nvPr>
        </p:nvSpPr>
        <p:spPr/>
        <p:txBody>
          <a:bodyPr/>
          <a:lstStyle/>
          <a:p>
            <a:fld id="{F2A02E33-DA00-47BB-81CA-95E03067DCBF}" type="datetime1">
              <a:rPr lang="pt-BR" smtClean="0"/>
              <a:t>23/04/2024</a:t>
            </a:fld>
            <a:endParaRPr lang="pt-BR"/>
          </a:p>
        </p:txBody>
      </p:sp>
      <p:sp>
        <p:nvSpPr>
          <p:cNvPr id="5" name="Espaço Reservado para Rodapé 4">
            <a:extLst>
              <a:ext uri="{FF2B5EF4-FFF2-40B4-BE49-F238E27FC236}">
                <a16:creationId xmlns:a16="http://schemas.microsoft.com/office/drawing/2014/main" id="{9BE143E4-7382-A8BE-E0A8-922646ADACED}"/>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8F0B6416-32AD-9A8E-8085-1FC779536043}"/>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0578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7540F-7693-A6E8-2372-78D1FCA766B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98B4EE-079A-B1EF-C088-A11AC2E3ADD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C0DF59-9604-6FA8-0224-244D82404836}"/>
              </a:ext>
            </a:extLst>
          </p:cNvPr>
          <p:cNvSpPr>
            <a:spLocks noGrp="1"/>
          </p:cNvSpPr>
          <p:nvPr>
            <p:ph type="dt" sz="half" idx="10"/>
          </p:nvPr>
        </p:nvSpPr>
        <p:spPr/>
        <p:txBody>
          <a:bodyPr/>
          <a:lstStyle/>
          <a:p>
            <a:fld id="{A2543DA2-0A6D-459A-AC0C-8E75CCA36B94}" type="datetime1">
              <a:rPr lang="pt-BR" smtClean="0"/>
              <a:t>23/04/2024</a:t>
            </a:fld>
            <a:endParaRPr lang="pt-BR"/>
          </a:p>
        </p:txBody>
      </p:sp>
      <p:sp>
        <p:nvSpPr>
          <p:cNvPr id="5" name="Espaço Reservado para Rodapé 4">
            <a:extLst>
              <a:ext uri="{FF2B5EF4-FFF2-40B4-BE49-F238E27FC236}">
                <a16:creationId xmlns:a16="http://schemas.microsoft.com/office/drawing/2014/main" id="{B0244578-799A-E6DB-9B6C-0D43E90B11CC}"/>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0E234F20-E07F-5DAC-24F8-AF57B63825D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61555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3F37F-E337-E785-7264-39C0E92D3BB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657422C-03B3-CA87-818F-5D018E9E7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CD26A9D-2133-DF07-2E97-B93D7FE99322}"/>
              </a:ext>
            </a:extLst>
          </p:cNvPr>
          <p:cNvSpPr>
            <a:spLocks noGrp="1"/>
          </p:cNvSpPr>
          <p:nvPr>
            <p:ph type="dt" sz="half" idx="10"/>
          </p:nvPr>
        </p:nvSpPr>
        <p:spPr/>
        <p:txBody>
          <a:bodyPr/>
          <a:lstStyle/>
          <a:p>
            <a:fld id="{93A0F1A3-9382-469E-AF42-22BCF41B80BF}" type="datetime1">
              <a:rPr lang="pt-BR" smtClean="0"/>
              <a:t>23/04/2024</a:t>
            </a:fld>
            <a:endParaRPr lang="pt-BR"/>
          </a:p>
        </p:txBody>
      </p:sp>
      <p:sp>
        <p:nvSpPr>
          <p:cNvPr id="5" name="Espaço Reservado para Rodapé 4">
            <a:extLst>
              <a:ext uri="{FF2B5EF4-FFF2-40B4-BE49-F238E27FC236}">
                <a16:creationId xmlns:a16="http://schemas.microsoft.com/office/drawing/2014/main" id="{499BBC44-5A58-699C-8B1A-076603A69CE5}"/>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AA9AA9A3-C4EB-2D87-D82E-560CE2991EB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95062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8017-DB4E-ECBD-D872-0AB1DD41C0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5E2E538-0B1F-B4AD-2264-5B22B8A6AA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A72712C-C48C-44D4-2A50-F4B0F374CE6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29B19AD-2441-8434-0CAE-9FD8B320FB60}"/>
              </a:ext>
            </a:extLst>
          </p:cNvPr>
          <p:cNvSpPr>
            <a:spLocks noGrp="1"/>
          </p:cNvSpPr>
          <p:nvPr>
            <p:ph type="dt" sz="half" idx="10"/>
          </p:nvPr>
        </p:nvSpPr>
        <p:spPr/>
        <p:txBody>
          <a:bodyPr/>
          <a:lstStyle/>
          <a:p>
            <a:fld id="{F2708D59-C7A5-41E0-A89F-C8EB584FB56D}" type="datetime1">
              <a:rPr lang="pt-BR" smtClean="0"/>
              <a:t>23/04/2024</a:t>
            </a:fld>
            <a:endParaRPr lang="pt-BR"/>
          </a:p>
        </p:txBody>
      </p:sp>
      <p:sp>
        <p:nvSpPr>
          <p:cNvPr id="6" name="Espaço Reservado para Rodapé 5">
            <a:extLst>
              <a:ext uri="{FF2B5EF4-FFF2-40B4-BE49-F238E27FC236}">
                <a16:creationId xmlns:a16="http://schemas.microsoft.com/office/drawing/2014/main" id="{937E8556-581F-F2D4-8A2A-7DB09254B7C5}"/>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89FEE4BA-183D-28F8-DE9E-2F19EA74A46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8861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BE77E-5FDB-5BCD-DD22-0F0D75BCADC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F672FC2-E9D7-78DA-CF70-504FCE3BC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8294066-2FC2-E39E-1B21-991C6B0C507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2F3EAF6-E191-D42A-2DED-5403CB874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1D3AF25-4E43-5EA5-AE5F-97D5C103B0E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6D184D-27CC-39D2-CC4E-1FF3A1A4DDBD}"/>
              </a:ext>
            </a:extLst>
          </p:cNvPr>
          <p:cNvSpPr>
            <a:spLocks noGrp="1"/>
          </p:cNvSpPr>
          <p:nvPr>
            <p:ph type="dt" sz="half" idx="10"/>
          </p:nvPr>
        </p:nvSpPr>
        <p:spPr/>
        <p:txBody>
          <a:bodyPr/>
          <a:lstStyle/>
          <a:p>
            <a:fld id="{F30557A8-2215-4B3D-8F68-10D11F0D7C80}" type="datetime1">
              <a:rPr lang="pt-BR" smtClean="0"/>
              <a:t>23/04/2024</a:t>
            </a:fld>
            <a:endParaRPr lang="pt-BR"/>
          </a:p>
        </p:txBody>
      </p:sp>
      <p:sp>
        <p:nvSpPr>
          <p:cNvPr id="8" name="Espaço Reservado para Rodapé 7">
            <a:extLst>
              <a:ext uri="{FF2B5EF4-FFF2-40B4-BE49-F238E27FC236}">
                <a16:creationId xmlns:a16="http://schemas.microsoft.com/office/drawing/2014/main" id="{2F597F15-A148-4A9B-0F28-A5DF0A842050}"/>
              </a:ext>
            </a:extLst>
          </p:cNvPr>
          <p:cNvSpPr>
            <a:spLocks noGrp="1"/>
          </p:cNvSpPr>
          <p:nvPr>
            <p:ph type="ftr" sz="quarter" idx="11"/>
          </p:nvPr>
        </p:nvSpPr>
        <p:spPr/>
        <p:txBody>
          <a:bodyPr/>
          <a:lstStyle/>
          <a:p>
            <a:r>
              <a:rPr lang="pt-BR"/>
              <a:t>UC II - Auxiliar na gestão de projetos de Tecnologia da Informação</a:t>
            </a:r>
          </a:p>
        </p:txBody>
      </p:sp>
      <p:sp>
        <p:nvSpPr>
          <p:cNvPr id="9" name="Espaço Reservado para Número de Slide 8">
            <a:extLst>
              <a:ext uri="{FF2B5EF4-FFF2-40B4-BE49-F238E27FC236}">
                <a16:creationId xmlns:a16="http://schemas.microsoft.com/office/drawing/2014/main" id="{F8811AFA-5FE0-EAA6-950F-77CF624A85B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3024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87F92-A2A9-7BAC-1E7A-67DCCB6C7E5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69DFC04-1ADD-58FB-7EED-AE2090AAFE1A}"/>
              </a:ext>
            </a:extLst>
          </p:cNvPr>
          <p:cNvSpPr>
            <a:spLocks noGrp="1"/>
          </p:cNvSpPr>
          <p:nvPr>
            <p:ph type="dt" sz="half" idx="10"/>
          </p:nvPr>
        </p:nvSpPr>
        <p:spPr/>
        <p:txBody>
          <a:bodyPr/>
          <a:lstStyle/>
          <a:p>
            <a:fld id="{42A871CF-CC9D-46D7-BA0C-E227AF04752E}" type="datetime1">
              <a:rPr lang="pt-BR" smtClean="0"/>
              <a:t>23/04/2024</a:t>
            </a:fld>
            <a:endParaRPr lang="pt-BR"/>
          </a:p>
        </p:txBody>
      </p:sp>
      <p:sp>
        <p:nvSpPr>
          <p:cNvPr id="4" name="Espaço Reservado para Rodapé 3">
            <a:extLst>
              <a:ext uri="{FF2B5EF4-FFF2-40B4-BE49-F238E27FC236}">
                <a16:creationId xmlns:a16="http://schemas.microsoft.com/office/drawing/2014/main" id="{1D8BC7AB-7777-CCAA-8B39-4CCA02C8F199}"/>
              </a:ext>
            </a:extLst>
          </p:cNvPr>
          <p:cNvSpPr>
            <a:spLocks noGrp="1"/>
          </p:cNvSpPr>
          <p:nvPr>
            <p:ph type="ftr" sz="quarter" idx="11"/>
          </p:nvPr>
        </p:nvSpPr>
        <p:spPr/>
        <p:txBody>
          <a:bodyPr/>
          <a:lstStyle/>
          <a:p>
            <a:r>
              <a:rPr lang="pt-BR"/>
              <a:t>UC II - Auxiliar na gestão de projetos de Tecnologia da Informação</a:t>
            </a:r>
          </a:p>
        </p:txBody>
      </p:sp>
      <p:sp>
        <p:nvSpPr>
          <p:cNvPr id="5" name="Espaço Reservado para Número de Slide 4">
            <a:extLst>
              <a:ext uri="{FF2B5EF4-FFF2-40B4-BE49-F238E27FC236}">
                <a16:creationId xmlns:a16="http://schemas.microsoft.com/office/drawing/2014/main" id="{0A490730-0B7E-0E64-D80B-DDACBEC5F574}"/>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0525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2EA5F13-3D00-C8E2-6B93-94F28B85F461}"/>
              </a:ext>
            </a:extLst>
          </p:cNvPr>
          <p:cNvSpPr>
            <a:spLocks noGrp="1"/>
          </p:cNvSpPr>
          <p:nvPr>
            <p:ph type="dt" sz="half" idx="10"/>
          </p:nvPr>
        </p:nvSpPr>
        <p:spPr/>
        <p:txBody>
          <a:bodyPr/>
          <a:lstStyle/>
          <a:p>
            <a:fld id="{A62FB4F2-3C7B-433A-B4C1-FBA700021903}" type="datetime1">
              <a:rPr lang="pt-BR" smtClean="0"/>
              <a:t>23/04/2024</a:t>
            </a:fld>
            <a:endParaRPr lang="pt-BR"/>
          </a:p>
        </p:txBody>
      </p:sp>
      <p:sp>
        <p:nvSpPr>
          <p:cNvPr id="3" name="Espaço Reservado para Rodapé 2">
            <a:extLst>
              <a:ext uri="{FF2B5EF4-FFF2-40B4-BE49-F238E27FC236}">
                <a16:creationId xmlns:a16="http://schemas.microsoft.com/office/drawing/2014/main" id="{D841AB0C-D8D5-DC4A-BD9A-462E7F4600CF}"/>
              </a:ext>
            </a:extLst>
          </p:cNvPr>
          <p:cNvSpPr>
            <a:spLocks noGrp="1"/>
          </p:cNvSpPr>
          <p:nvPr>
            <p:ph type="ftr" sz="quarter" idx="11"/>
          </p:nvPr>
        </p:nvSpPr>
        <p:spPr/>
        <p:txBody>
          <a:bodyPr/>
          <a:lstStyle/>
          <a:p>
            <a:r>
              <a:rPr lang="pt-BR"/>
              <a:t>UC II - Auxiliar na gestão de projetos de Tecnologia da Informação</a:t>
            </a:r>
          </a:p>
        </p:txBody>
      </p:sp>
      <p:sp>
        <p:nvSpPr>
          <p:cNvPr id="4" name="Espaço Reservado para Número de Slide 3">
            <a:extLst>
              <a:ext uri="{FF2B5EF4-FFF2-40B4-BE49-F238E27FC236}">
                <a16:creationId xmlns:a16="http://schemas.microsoft.com/office/drawing/2014/main" id="{B2C35689-3918-25CC-E2A1-E2BD8FE852A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26384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CDCFC-1996-91A9-EC65-AEAF8AC16F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EFD6F50-681D-18B3-2D2B-2AD1380BC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E703BCE-F469-929A-F8C3-5ECFC8DC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B5DCFE-23AA-2672-9B6B-4FBCCFF7578B}"/>
              </a:ext>
            </a:extLst>
          </p:cNvPr>
          <p:cNvSpPr>
            <a:spLocks noGrp="1"/>
          </p:cNvSpPr>
          <p:nvPr>
            <p:ph type="dt" sz="half" idx="10"/>
          </p:nvPr>
        </p:nvSpPr>
        <p:spPr/>
        <p:txBody>
          <a:bodyPr/>
          <a:lstStyle/>
          <a:p>
            <a:fld id="{41EE1C9D-7149-4A2A-8DA8-E702C97E1403}" type="datetime1">
              <a:rPr lang="pt-BR" smtClean="0"/>
              <a:t>23/04/2024</a:t>
            </a:fld>
            <a:endParaRPr lang="pt-BR"/>
          </a:p>
        </p:txBody>
      </p:sp>
      <p:sp>
        <p:nvSpPr>
          <p:cNvPr id="6" name="Espaço Reservado para Rodapé 5">
            <a:extLst>
              <a:ext uri="{FF2B5EF4-FFF2-40B4-BE49-F238E27FC236}">
                <a16:creationId xmlns:a16="http://schemas.microsoft.com/office/drawing/2014/main" id="{E94B78CF-F50D-4C8F-0DB2-44D6F2617621}"/>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996689C7-C6BB-A956-BFB6-4D2D2D626A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0004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07476-8DFE-F4A2-D246-9D7D702CCA9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3E12977-37C4-994D-001C-9EB76B91D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57E80F9-2AC3-6C06-F58B-C75F7293E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F8FAAB-7973-0BBF-F03F-5275A3CC58F9}"/>
              </a:ext>
            </a:extLst>
          </p:cNvPr>
          <p:cNvSpPr>
            <a:spLocks noGrp="1"/>
          </p:cNvSpPr>
          <p:nvPr>
            <p:ph type="dt" sz="half" idx="10"/>
          </p:nvPr>
        </p:nvSpPr>
        <p:spPr/>
        <p:txBody>
          <a:bodyPr/>
          <a:lstStyle/>
          <a:p>
            <a:fld id="{124C2D5F-43B4-4581-A119-6E6ABAFE5E9E}" type="datetime1">
              <a:rPr lang="pt-BR" smtClean="0"/>
              <a:t>23/04/2024</a:t>
            </a:fld>
            <a:endParaRPr lang="pt-BR"/>
          </a:p>
        </p:txBody>
      </p:sp>
      <p:sp>
        <p:nvSpPr>
          <p:cNvPr id="6" name="Espaço Reservado para Rodapé 5">
            <a:extLst>
              <a:ext uri="{FF2B5EF4-FFF2-40B4-BE49-F238E27FC236}">
                <a16:creationId xmlns:a16="http://schemas.microsoft.com/office/drawing/2014/main" id="{0DD72230-CCE5-4598-CA6C-1EA6DB7DA656}"/>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7091F6AE-B130-C3FF-4993-0A9197929670}"/>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72144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E3035C-9E25-EFE2-C296-DEE1997C0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FA151A1-8850-3671-270C-367004F82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4C0E73-2A29-B43F-21F0-2D41C7E37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7029A-8751-492C-A65E-2A3D13367CA4}" type="datetime1">
              <a:rPr lang="pt-BR" smtClean="0"/>
              <a:t>23/04/2024</a:t>
            </a:fld>
            <a:endParaRPr lang="pt-BR"/>
          </a:p>
        </p:txBody>
      </p:sp>
      <p:sp>
        <p:nvSpPr>
          <p:cNvPr id="5" name="Espaço Reservado para Rodapé 4">
            <a:extLst>
              <a:ext uri="{FF2B5EF4-FFF2-40B4-BE49-F238E27FC236}">
                <a16:creationId xmlns:a16="http://schemas.microsoft.com/office/drawing/2014/main" id="{A0DE0F9A-B8B0-3231-097D-1012BA050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E7B3F045-4DB3-15F8-97A7-8D7648579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D0D8C-13F0-41C0-8D70-128EFC0EE608}" type="slidenum">
              <a:rPr lang="pt-BR" smtClean="0"/>
              <a:t>‹nº›</a:t>
            </a:fld>
            <a:endParaRPr lang="pt-BR"/>
          </a:p>
        </p:txBody>
      </p:sp>
    </p:spTree>
    <p:extLst>
      <p:ext uri="{BB962C8B-B14F-4D97-AF65-F5344CB8AC3E}">
        <p14:creationId xmlns:p14="http://schemas.microsoft.com/office/powerpoint/2010/main" val="169124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Gerenciamento de Risco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114099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Grupo A – Informações pactuadas contratualmente: marcos contratuais. informações gerais do empreendimento, como localização. Também é importante a identificação do projeto, como número ou código de identificação (interno e externo), escopo, empresas envolvidas.</a:t>
            </a:r>
          </a:p>
        </p:txBody>
      </p:sp>
    </p:spTree>
    <p:extLst>
      <p:ext uri="{BB962C8B-B14F-4D97-AF65-F5344CB8AC3E}">
        <p14:creationId xmlns:p14="http://schemas.microsoft.com/office/powerpoint/2010/main" val="231794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Grupo B – Andamento do empreendimento: Apresentar as atividades planejadas, realizadas e grupo de ações, se aplicável, para retomada do projeto ao seu estágio de planejado ou pactuado contratualmente.</a:t>
            </a:r>
          </a:p>
        </p:txBody>
      </p:sp>
    </p:spTree>
    <p:extLst>
      <p:ext uri="{BB962C8B-B14F-4D97-AF65-F5344CB8AC3E}">
        <p14:creationId xmlns:p14="http://schemas.microsoft.com/office/powerpoint/2010/main" val="289362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Grupo C – Atividades para o próximo período: Atividades previstas conforme cronograma atualizado.</a:t>
            </a:r>
          </a:p>
        </p:txBody>
      </p:sp>
    </p:spTree>
    <p:extLst>
      <p:ext uri="{BB962C8B-B14F-4D97-AF65-F5344CB8AC3E}">
        <p14:creationId xmlns:p14="http://schemas.microsoft.com/office/powerpoint/2010/main" val="53519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Grupo D – Avaliação financeira do empreendimento (previsto x realizado) adotando-se gráficos e índices que indique claramente qual é o real estado do empreendimento, especialmente em relação a prazo e custo. </a:t>
            </a:r>
          </a:p>
        </p:txBody>
      </p:sp>
    </p:spTree>
    <p:extLst>
      <p:ext uri="{BB962C8B-B14F-4D97-AF65-F5344CB8AC3E}">
        <p14:creationId xmlns:p14="http://schemas.microsoft.com/office/powerpoint/2010/main" val="411384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Grupo E – Informações sobre Acidentes, Incidentes, e temas correlacionados: Apresentar conjunto de gráficos e tabelas que retratem os números de acidentes, incidentes, absenteísmo além das ações de prevenção adotadas no período.</a:t>
            </a:r>
          </a:p>
        </p:txBody>
      </p:sp>
    </p:spTree>
    <p:extLst>
      <p:ext uri="{BB962C8B-B14F-4D97-AF65-F5344CB8AC3E}">
        <p14:creationId xmlns:p14="http://schemas.microsoft.com/office/powerpoint/2010/main" val="158510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Grupo F – Informações sobre Meio Ambiente: Informar sobre acidentes, incidentes, Licenças alcançadas, embargos, etc., além das ações de prevenção adotadas no período.</a:t>
            </a:r>
          </a:p>
        </p:txBody>
      </p:sp>
    </p:spTree>
    <p:extLst>
      <p:ext uri="{BB962C8B-B14F-4D97-AF65-F5344CB8AC3E}">
        <p14:creationId xmlns:p14="http://schemas.microsoft.com/office/powerpoint/2010/main" val="142573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Anexos: Relatório fotográfico e Cronograma atualizado e demais informações e documentos que são mais adequados de serem apresentados em forma de anexo.</a:t>
            </a:r>
          </a:p>
        </p:txBody>
      </p:sp>
    </p:spTree>
    <p:extLst>
      <p:ext uri="{BB962C8B-B14F-4D97-AF65-F5344CB8AC3E}">
        <p14:creationId xmlns:p14="http://schemas.microsoft.com/office/powerpoint/2010/main" val="394933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Isso é uma regra? Não. Cada empreendimento possui suas necessidades características e dinâmicas, e o relatório precisa ser capaz de registrar o cenário e fatos em que ele acontece.</a:t>
            </a:r>
          </a:p>
        </p:txBody>
      </p:sp>
    </p:spTree>
    <p:extLst>
      <p:ext uri="{BB962C8B-B14F-4D97-AF65-F5344CB8AC3E}">
        <p14:creationId xmlns:p14="http://schemas.microsoft.com/office/powerpoint/2010/main" val="215533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Uma dica para saber se o relatório produzido para o empreendimento tem boa qualidade, é você conseguir acompanhar e entender a historia do empreendimento, sem ficar com dúvidas. </a:t>
            </a:r>
          </a:p>
          <a:p>
            <a:r>
              <a:rPr lang="pt-BR" b="0" i="0" dirty="0">
                <a:effectLst/>
                <a:highlight>
                  <a:srgbClr val="FFFFFF"/>
                </a:highlight>
              </a:rPr>
              <a:t>E se aparecerem dúvidas? Alguém, mas preferencialmente algum documento, deverá respondê-las, e se isso acontecer, sinal que o projeto está sendo bem registrado.</a:t>
            </a:r>
          </a:p>
        </p:txBody>
      </p:sp>
    </p:spTree>
    <p:extLst>
      <p:ext uri="{BB962C8B-B14F-4D97-AF65-F5344CB8AC3E}">
        <p14:creationId xmlns:p14="http://schemas.microsoft.com/office/powerpoint/2010/main" val="2239989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O relatório ruim é aquele que ao final da leitura não agrega nenhum valor ao leitor, não reflete a realidade do empreendimento, tampouco o é capaz de auxiliar na tomada de decisão.</a:t>
            </a:r>
          </a:p>
        </p:txBody>
      </p:sp>
    </p:spTree>
    <p:extLst>
      <p:ext uri="{BB962C8B-B14F-4D97-AF65-F5344CB8AC3E}">
        <p14:creationId xmlns:p14="http://schemas.microsoft.com/office/powerpoint/2010/main" val="389535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Risco</a:t>
            </a:r>
          </a:p>
          <a:p>
            <a:r>
              <a:rPr lang="pt-BR" dirty="0"/>
              <a:t>Segundo o Guia PMBOK®, o gerenciamento dos riscos do projeto inclui os processos de condução do planejamento, identificação, análise, planejamento de respostas, implementação das respostas e monitoramento dos riscos em um projeto.</a:t>
            </a:r>
          </a:p>
        </p:txBody>
      </p:sp>
    </p:spTree>
    <p:extLst>
      <p:ext uri="{BB962C8B-B14F-4D97-AF65-F5344CB8AC3E}">
        <p14:creationId xmlns:p14="http://schemas.microsoft.com/office/powerpoint/2010/main" val="3121827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O que se quer de um relatório é conseguir abstrair informações para tomada de decisões. Considerando toda a tecnologia disponível no mercado, e uma boa reunião para discussão entre as partes acerca do conteúdo do documento, não há motivos para se criar um documento que servirá apenas para cumprir alguma obrigação, seja contratual, seja com o chefe.</a:t>
            </a:r>
          </a:p>
        </p:txBody>
      </p:sp>
    </p:spTree>
    <p:extLst>
      <p:ext uri="{BB962C8B-B14F-4D97-AF65-F5344CB8AC3E}">
        <p14:creationId xmlns:p14="http://schemas.microsoft.com/office/powerpoint/2010/main" val="316924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Ampliando-se a percepção da importância do relatório, seguramente podemos afirmar: Trata-se de um momento para produzir informações em um documento que sirva de dados históricos e lições aprendidas, gerando conhecimento e aprendizado para as empresas, e consequentemente melhorias para os novos empreendimentos.</a:t>
            </a:r>
          </a:p>
        </p:txBody>
      </p:sp>
    </p:spTree>
    <p:extLst>
      <p:ext uri="{BB962C8B-B14F-4D97-AF65-F5344CB8AC3E}">
        <p14:creationId xmlns:p14="http://schemas.microsoft.com/office/powerpoint/2010/main" val="2130628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Referência</a:t>
            </a:r>
          </a:p>
          <a:p>
            <a:r>
              <a:rPr lang="pt-BR" b="0" i="0" dirty="0">
                <a:effectLst/>
                <a:highlight>
                  <a:srgbClr val="FFFFFF"/>
                </a:highlight>
              </a:rPr>
              <a:t>PADOVEZE, Clovis L. Planejamento Orçamentário. São Paulo: Editora </a:t>
            </a:r>
            <a:r>
              <a:rPr lang="pt-BR" b="0" i="0" dirty="0" err="1">
                <a:effectLst/>
                <a:highlight>
                  <a:srgbClr val="FFFFFF"/>
                </a:highlight>
              </a:rPr>
              <a:t>Cengage</a:t>
            </a:r>
            <a:r>
              <a:rPr lang="pt-BR" b="0" i="0" dirty="0">
                <a:effectLst/>
                <a:highlight>
                  <a:srgbClr val="FFFFFF"/>
                </a:highlight>
              </a:rPr>
              <a:t> Learning, 2008</a:t>
            </a:r>
          </a:p>
        </p:txBody>
      </p:sp>
    </p:spTree>
    <p:extLst>
      <p:ext uri="{BB962C8B-B14F-4D97-AF65-F5344CB8AC3E}">
        <p14:creationId xmlns:p14="http://schemas.microsoft.com/office/powerpoint/2010/main" val="315764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Risco</a:t>
            </a:r>
          </a:p>
          <a:p>
            <a:r>
              <a:rPr lang="pt-BR" dirty="0"/>
              <a:t>Risco de um projeto é um evento com uma probabilidade de ocorrer no futuro impactando o projeto de forma negativa (ameaça) ou positiva (oportunidade).</a:t>
            </a:r>
          </a:p>
          <a:p>
            <a:r>
              <a:rPr lang="pt-BR" dirty="0"/>
              <a:t>Ele pode ocorrer devido a uma ou mais causas e pode ocasionar um ou mais impactos positivos ou negativos.</a:t>
            </a:r>
          </a:p>
        </p:txBody>
      </p:sp>
    </p:spTree>
    <p:extLst>
      <p:ext uri="{BB962C8B-B14F-4D97-AF65-F5344CB8AC3E}">
        <p14:creationId xmlns:p14="http://schemas.microsoft.com/office/powerpoint/2010/main" val="402353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pic>
        <p:nvPicPr>
          <p:cNvPr id="5" name="Espaço Reservado para Conteúdo 4">
            <a:extLst>
              <a:ext uri="{FF2B5EF4-FFF2-40B4-BE49-F238E27FC236}">
                <a16:creationId xmlns:a16="http://schemas.microsoft.com/office/drawing/2014/main" id="{5A98E65A-82B7-30A1-6885-5F92D862EBDA}"/>
              </a:ext>
            </a:extLst>
          </p:cNvPr>
          <p:cNvPicPr>
            <a:picLocks noGrp="1" noChangeAspect="1"/>
          </p:cNvPicPr>
          <p:nvPr>
            <p:ph idx="1"/>
          </p:nvPr>
        </p:nvPicPr>
        <p:blipFill>
          <a:blip r:embed="rId3"/>
          <a:stretch>
            <a:fillRect/>
          </a:stretch>
        </p:blipFill>
        <p:spPr>
          <a:xfrm>
            <a:off x="1856935" y="1825625"/>
            <a:ext cx="8525022" cy="4351338"/>
          </a:xfrm>
        </p:spPr>
      </p:pic>
    </p:spTree>
    <p:extLst>
      <p:ext uri="{BB962C8B-B14F-4D97-AF65-F5344CB8AC3E}">
        <p14:creationId xmlns:p14="http://schemas.microsoft.com/office/powerpoint/2010/main" val="421845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Relatório de Acompanhamento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170234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Se existe projeto dificilmente não existira um Relatório de andamento do projeto.</a:t>
            </a:r>
          </a:p>
          <a:p>
            <a:r>
              <a:rPr lang="pt-BR" b="0" i="0" dirty="0">
                <a:effectLst/>
                <a:highlight>
                  <a:srgbClr val="FFFFFF"/>
                </a:highlight>
              </a:rPr>
              <a:t>Muitos projetos ainda que de curta duração, por exemplo, 01 mês, possuem obrigatoriedade de emissão, em função de exigência contratual.</a:t>
            </a:r>
            <a:endParaRPr lang="pt-BR" b="1" dirty="0"/>
          </a:p>
        </p:txBody>
      </p:sp>
    </p:spTree>
    <p:extLst>
      <p:ext uri="{BB962C8B-B14F-4D97-AF65-F5344CB8AC3E}">
        <p14:creationId xmlns:p14="http://schemas.microsoft.com/office/powerpoint/2010/main" val="10875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Um relatório bem feito, de imediato cabe afirmar que ele não deve ter sua elaboração direcionada para aquela pessoa da equipe que está mais disponível, exceto se ela:</a:t>
            </a:r>
          </a:p>
          <a:p>
            <a:r>
              <a:rPr lang="pt-BR" b="1" dirty="0"/>
              <a:t>Possui o entendimento do projeto</a:t>
            </a:r>
          </a:p>
          <a:p>
            <a:r>
              <a:rPr lang="pt-BR" b="1" dirty="0"/>
              <a:t>Conhecimento sobre como se faz registros sobre projeto</a:t>
            </a:r>
          </a:p>
          <a:p>
            <a:r>
              <a:rPr lang="pt-BR" b="1" dirty="0"/>
              <a:t>Possui as informações sobre o andamento do projeto</a:t>
            </a:r>
          </a:p>
        </p:txBody>
      </p:sp>
    </p:spTree>
    <p:extLst>
      <p:ext uri="{BB962C8B-B14F-4D97-AF65-F5344CB8AC3E}">
        <p14:creationId xmlns:p14="http://schemas.microsoft.com/office/powerpoint/2010/main" val="32115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É um relatório que contém informações de maneira clara e precisa, de tal maneira que é possível, através deste e com algumas confirmações, se tomar uma decisão, por exemplo, sobre alocação adicional de recurso seja ele financeiro e/ou humano/material.</a:t>
            </a:r>
          </a:p>
        </p:txBody>
      </p:sp>
    </p:spTree>
    <p:extLst>
      <p:ext uri="{BB962C8B-B14F-4D97-AF65-F5344CB8AC3E}">
        <p14:creationId xmlns:p14="http://schemas.microsoft.com/office/powerpoint/2010/main" val="40745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Relatório de Acompanhamento</a:t>
            </a:r>
          </a:p>
          <a:p>
            <a:r>
              <a:rPr lang="pt-BR" b="0" i="0" dirty="0">
                <a:effectLst/>
                <a:highlight>
                  <a:srgbClr val="FFFFFF"/>
                </a:highlight>
              </a:rPr>
              <a:t>Quais os tipos de informações devem conter um relatório? Aquelas que refletem o que se espera do empreendimento e o que está sendo entregue. Para uma rápida busca de informações, sugere-se que o documento seja separado em grupos.</a:t>
            </a:r>
          </a:p>
        </p:txBody>
      </p:sp>
    </p:spTree>
    <p:extLst>
      <p:ext uri="{BB962C8B-B14F-4D97-AF65-F5344CB8AC3E}">
        <p14:creationId xmlns:p14="http://schemas.microsoft.com/office/powerpoint/2010/main" val="186443589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1174</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Calibri Light</vt:lpstr>
      <vt:lpstr>Tema do Office</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Técnico em Desenvolvimento de Sistema</dc:title>
  <dc:creator>Wander Luiz</dc:creator>
  <cp:lastModifiedBy>Wander Luiz</cp:lastModifiedBy>
  <cp:revision>9</cp:revision>
  <dcterms:created xsi:type="dcterms:W3CDTF">2024-04-17T02:42:18Z</dcterms:created>
  <dcterms:modified xsi:type="dcterms:W3CDTF">2024-04-24T01:06:49Z</dcterms:modified>
</cp:coreProperties>
</file>