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9D18-9C8A-4644-831C-0AD9695BAC2D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D511-7637-459E-8EF4-D29CB5039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4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E682-5656-8432-2802-A88B04CF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BD184-EA71-A96B-0BA0-6FAAF03B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29E1B-0D24-84B8-ADB3-001285B9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54C6-B791-4993-A633-EDFA79C15948}" type="datetime1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889D0-C525-A93D-99B6-F2E81BED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7187A-75D3-4A23-606C-96D9A53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16B17-A11D-C1BB-98AF-4E8072A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4353B-F243-ED42-CD39-2A403C50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AF01-54C4-DCC3-5985-CC689E2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CC8D-D870-4C74-8BD5-5607A8F2AD5D}" type="datetime1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DE7D5-4979-C923-0573-CC6F985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B5660-AABF-BA21-7E3A-E8EBF42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12513-19E3-84AE-B5C3-2376B2B6D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63BBC-12F5-5475-9D53-8543800D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A16B-E857-57E6-8875-29A5BDE0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2E33-DA00-47BB-81CA-95E03067DCBF}" type="datetime1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143E4-7382-A8BE-E0A8-922646AD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B6416-32AD-9A8E-8085-1FC7795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7540F-7693-A6E8-2372-78D1FCA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8B4EE-079A-B1EF-C088-A11AC2E3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0DF59-9604-6FA8-0224-244D824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3DA2-0A6D-459A-AC0C-8E75CCA36B94}" type="datetime1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44578-799A-E6DB-9B6C-0D43E90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4F20-E07F-5DAC-24F8-AF57B63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F37F-E337-E785-7264-39C0E92D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7422C-03B3-CA87-818F-5D018E9E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26A9D-2133-DF07-2E97-B93D7FE9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F1A3-9382-469E-AF42-22BCF41B80BF}" type="datetime1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BC44-5A58-699C-8B1A-076603A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AA9A3-C4EB-2D87-D82E-560CE299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8017-DB4E-ECBD-D872-0AB1DD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2E538-0B1F-B4AD-2264-5B22B8A6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2712C-C48C-44D4-2A50-F4B0F374C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9B19AD-2441-8434-0CAE-9FD8B320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8D59-C7A5-41E0-A89F-C8EB584FB56D}" type="datetime1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E8556-581F-F2D4-8A2A-7DB0925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EE4BA-183D-28F8-DE9E-2F19EA7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BE77E-5FDB-5BCD-DD22-0F0D75BC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72FC2-E9D7-78DA-CF70-504FCE3B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94066-2FC2-E39E-1B21-991C6B0C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F3EAF6-E191-D42A-2DED-5403CB87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D3AF25-4E43-5EA5-AE5F-97D5C103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6D184D-27CC-39D2-CC4E-1FF3A1A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57A8-2215-4B3D-8F68-10D11F0D7C80}" type="datetime1">
              <a:rPr lang="pt-BR" smtClean="0"/>
              <a:t>25/04/2024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597F15-A148-4A9B-0F28-A5DF0A8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11AFA-5FE0-EAA6-950F-77CF624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7F92-A2A9-7BAC-1E7A-67DCCB6C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9DFC04-1ADD-58FB-7EED-AE2090AA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71CF-CC9D-46D7-BA0C-E227AF04752E}" type="datetime1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8BC7AB-7777-CCAA-8B39-4CCA02C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490730-0B7E-0E64-D80B-DDACBEC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EA5F13-3D00-C8E2-6B93-94F28B85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4F2-3C7B-433A-B4C1-FBA700021903}" type="datetime1">
              <a:rPr lang="pt-BR" smtClean="0"/>
              <a:t>25/04/2024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41AB0C-D8D5-DC4A-BD9A-462E7F46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5689-3918-25CC-E2A1-E2BD8FE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CDCFC-1996-91A9-EC65-AEAF8AC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D6F50-681D-18B3-2D2B-2AD1380B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03BCE-F469-929A-F8C3-5ECFC8DC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5DCFE-23AA-2672-9B6B-4FBCCFF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1C9D-7149-4A2A-8DA8-E702C97E1403}" type="datetime1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4B78CF-F50D-4C8F-0DB2-44D6F2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689C7-C6BB-A956-BFB6-4D2D2D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7476-8DFE-F4A2-D246-9D7D702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E12977-37C4-994D-001C-9EB76B91D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E80F9-2AC3-6C06-F58B-C75F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F8FAAB-7973-0BBF-F03F-5275A3CC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2D5F-43B4-4581-A119-6E6ABAFE5E9E}" type="datetime1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72230-CCE5-4598-CA6C-1EA6DB7D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91F6AE-B130-C3FF-4993-0A919792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3035C-9E25-EFE2-C296-DEE1997C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151A1-8850-3671-270C-367004F8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C0E73-2A29-B43F-21F0-2D41C7E37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029A-8751-492C-A65E-2A3D13367CA4}" type="datetime1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E0F9A-B8B0-3231-097D-1012BA050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3F045-4DB3-15F8-97A7-8D764857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i="1" dirty="0"/>
              <a:t>EAP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14099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Ativos de processos organizacionais</a:t>
            </a:r>
          </a:p>
          <a:p>
            <a:r>
              <a:rPr lang="pt-BR" dirty="0"/>
              <a:t>Os ativos de processos organizacionais são os ativos relacionados aos processos da empresa que contribuem para o sucesso do projeto.</a:t>
            </a:r>
          </a:p>
          <a:p>
            <a:r>
              <a:rPr lang="pt-BR" dirty="0"/>
              <a:t>Quanto maior o nível de maturidade da organização em gerenciamento de projetos, maior a contribuição dos seus ativos de processos organizacionais em seus projetos.</a:t>
            </a:r>
          </a:p>
          <a:p>
            <a:r>
              <a:rPr lang="pt-BR" dirty="0"/>
              <a:t>Podem ser:</a:t>
            </a:r>
          </a:p>
        </p:txBody>
      </p:sp>
    </p:spTree>
    <p:extLst>
      <p:ext uri="{BB962C8B-B14F-4D97-AF65-F5344CB8AC3E}">
        <p14:creationId xmlns:p14="http://schemas.microsoft.com/office/powerpoint/2010/main" val="109637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Ativos de processos organizacionais</a:t>
            </a:r>
          </a:p>
          <a:p>
            <a:r>
              <a:rPr lang="pt-BR" dirty="0"/>
              <a:t>Planos formais ou não, políticas, diretrizes e procedimentos.</a:t>
            </a:r>
          </a:p>
          <a:p>
            <a:r>
              <a:rPr lang="pt-BR" dirty="0"/>
              <a:t>Procedimentos de qualidade, auditorias, listas de verificação, instruções de trabalho, regras gerais em diversas áreas</a:t>
            </a:r>
          </a:p>
          <a:p>
            <a:r>
              <a:rPr lang="pt-BR" dirty="0"/>
              <a:t>Requisitos de comunicação, gerenciamento de questões e defeitos, controles financeiros e tratamento de riscos, …</a:t>
            </a:r>
          </a:p>
          <a:p>
            <a:r>
              <a:rPr lang="pt-BR" dirty="0"/>
              <a:t>Base de conhecimento dos projetos passados da empresa como Lições aprendidas, informações históricas, ou qualquer informação documentada que possa ajudar no sucesso dos novos projetos.</a:t>
            </a:r>
          </a:p>
        </p:txBody>
      </p:sp>
    </p:spTree>
    <p:extLst>
      <p:ext uri="{BB962C8B-B14F-4D97-AF65-F5344CB8AC3E}">
        <p14:creationId xmlns:p14="http://schemas.microsoft.com/office/powerpoint/2010/main" val="368463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Estrutura Analítica do Projeto</a:t>
            </a:r>
          </a:p>
          <a:p>
            <a:r>
              <a:rPr lang="pt-BR" dirty="0"/>
              <a:t>Define as entregas do projeto e sua decomposição em Pacotes de trabalho.</a:t>
            </a:r>
          </a:p>
          <a:p>
            <a:r>
              <a:rPr lang="pt-BR" dirty="0"/>
              <a:t>O sistema de numeração da EAP identifica o nível no qual cada elemento da EAP se encontra. Por exemplo: Código da EAP=1.1.1  está no terceiro nível.</a:t>
            </a:r>
          </a:p>
          <a:p>
            <a:r>
              <a:rPr lang="pt-BR" dirty="0"/>
              <a:t>A EAP fornece uma visão estruturada das entregas do projeto e é um ótimo instrumento para alinhar o entendimento do projeto e integrar todas as áreas.</a:t>
            </a:r>
          </a:p>
        </p:txBody>
      </p:sp>
    </p:spTree>
    <p:extLst>
      <p:ext uri="{BB962C8B-B14F-4D97-AF65-F5344CB8AC3E}">
        <p14:creationId xmlns:p14="http://schemas.microsoft.com/office/powerpoint/2010/main" val="312182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Estrutura Analítica do Projeto</a:t>
            </a:r>
          </a:p>
          <a:p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D19C7C-9B46-0103-4572-F259E747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50" y="2369128"/>
            <a:ext cx="8218099" cy="3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7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i="1" dirty="0"/>
              <a:t>Fatores Ambientais da Empresa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0218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Fatores Ambientais</a:t>
            </a:r>
          </a:p>
          <a:p>
            <a:r>
              <a:rPr lang="pt-BR" dirty="0"/>
              <a:t>Segundo o Guia PMBOK®, os fatores ambientais da empresa se referem as condições fora do controle da equipe do projeto que influenciam, restringem ou direcionam o projeto.</a:t>
            </a:r>
          </a:p>
        </p:txBody>
      </p:sp>
    </p:spTree>
    <p:extLst>
      <p:ext uri="{BB962C8B-B14F-4D97-AF65-F5344CB8AC3E}">
        <p14:creationId xmlns:p14="http://schemas.microsoft.com/office/powerpoint/2010/main" val="303720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Fatores Ambientais</a:t>
            </a:r>
          </a:p>
          <a:p>
            <a:r>
              <a:rPr lang="pt-BR" dirty="0"/>
              <a:t>Eles são fatores internos ou externos que podem influenciar o sucesso do projeto e restringir as opções de gerenciamento, tais como:</a:t>
            </a:r>
          </a:p>
          <a:p>
            <a:pPr lvl="1"/>
            <a:r>
              <a:rPr lang="pt-BR" dirty="0"/>
              <a:t>Cultura e Estrutura organizacional;</a:t>
            </a:r>
          </a:p>
          <a:p>
            <a:pPr lvl="1"/>
            <a:r>
              <a:rPr lang="pt-BR" dirty="0"/>
              <a:t>Padrões governamentais ou do setor;</a:t>
            </a:r>
          </a:p>
          <a:p>
            <a:pPr lvl="1"/>
            <a:r>
              <a:rPr lang="pt-BR" dirty="0"/>
              <a:t>Infraestrutura;</a:t>
            </a:r>
          </a:p>
          <a:p>
            <a:pPr lvl="1"/>
            <a:r>
              <a:rPr lang="pt-BR" dirty="0"/>
              <a:t>Condições do mercado;</a:t>
            </a:r>
          </a:p>
          <a:p>
            <a:pPr lvl="1"/>
            <a:r>
              <a:rPr lang="pt-BR" dirty="0"/>
              <a:t>Produtos, serviços e resultados disponíveis no mercado;</a:t>
            </a:r>
          </a:p>
          <a:p>
            <a:pPr lvl="1"/>
            <a:r>
              <a:rPr lang="pt-BR" dirty="0"/>
              <a:t>Fornecedores e sua reputação ou desempenho anterior;</a:t>
            </a:r>
          </a:p>
          <a:p>
            <a:pPr lvl="1"/>
            <a:r>
              <a:rPr lang="pt-BR" dirty="0"/>
              <a:t>Termos e condições usuais para produtos, serviços e resultados ou para o setor específico.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64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Fatores Ambientais</a:t>
            </a:r>
          </a:p>
          <a:p>
            <a:r>
              <a:rPr lang="pt-BR" dirty="0"/>
              <a:t>Alguns exemplos de fatores ambientais que podem influenciar seu projeto de forma positiva:</a:t>
            </a:r>
          </a:p>
          <a:p>
            <a:r>
              <a:rPr lang="pt-BR" dirty="0"/>
              <a:t>Estrutura organizacional </a:t>
            </a:r>
            <a:r>
              <a:rPr lang="pt-BR" dirty="0" err="1"/>
              <a:t>Projetizada</a:t>
            </a:r>
            <a:r>
              <a:rPr lang="pt-BR" dirty="0"/>
              <a:t>: o gerente de projeto terá mais poder e consequentemente terá mais chance de influenciar o sucesso do projeto. Além disso, a Estrutura organizacional </a:t>
            </a:r>
            <a:r>
              <a:rPr lang="pt-BR" dirty="0" err="1"/>
              <a:t>projetizada</a:t>
            </a:r>
            <a:r>
              <a:rPr lang="pt-BR" dirty="0"/>
              <a:t> deve ter maior maturidade em gerenciamento de projetos;</a:t>
            </a:r>
          </a:p>
          <a:p>
            <a:r>
              <a:rPr lang="pt-BR" dirty="0"/>
              <a:t>Cultura organizacional colaborativa: quanto maior o incentivo para colaborar dentro da organização, maior chance de você conseguir a colaboração da equipe do projeto;</a:t>
            </a:r>
          </a:p>
        </p:txBody>
      </p:sp>
    </p:spTree>
    <p:extLst>
      <p:ext uri="{BB962C8B-B14F-4D97-AF65-F5344CB8AC3E}">
        <p14:creationId xmlns:p14="http://schemas.microsoft.com/office/powerpoint/2010/main" val="172420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Fatores Ambientais</a:t>
            </a:r>
          </a:p>
          <a:p>
            <a:r>
              <a:rPr lang="pt-BR" dirty="0"/>
              <a:t>Alguns exemplos de fatores ambientais que podem influenciar seu projeto de forma negativa:</a:t>
            </a:r>
          </a:p>
          <a:p>
            <a:r>
              <a:rPr lang="pt-BR" dirty="0"/>
              <a:t>Estrutura organizacional Funcional: o gerente de projeto terá pouco poder e dependerá muito dos gerentes funcionais para obter qualquer resultado ou informação no projeto. Além disso, a Estrutura organizacional funcional provavelmente terá uma menor maturidade em gerenciamento de projetos;</a:t>
            </a:r>
          </a:p>
          <a:p>
            <a:r>
              <a:rPr lang="pt-BR" dirty="0"/>
              <a:t>Cultura organizacional da culpa (onde são estimulados os conflitos e a desconfiança entre as pessoas): o gerente de projeto terá muita dificuldade em conseguir ajuda dentro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8008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i="1" dirty="0"/>
              <a:t>Ativos de Processos Organizacionais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3703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687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Desenvolvimento de Sistema</dc:title>
  <dc:creator>Wander Luiz</dc:creator>
  <cp:lastModifiedBy>Wander Luiz</cp:lastModifiedBy>
  <cp:revision>10</cp:revision>
  <dcterms:created xsi:type="dcterms:W3CDTF">2024-04-17T02:42:18Z</dcterms:created>
  <dcterms:modified xsi:type="dcterms:W3CDTF">2024-04-26T03:18:46Z</dcterms:modified>
</cp:coreProperties>
</file>