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71" r:id="rId10"/>
    <p:sldId id="279" r:id="rId11"/>
    <p:sldId id="275" r:id="rId12"/>
    <p:sldId id="264" r:id="rId13"/>
    <p:sldId id="272" r:id="rId14"/>
    <p:sldId id="276" r:id="rId15"/>
    <p:sldId id="278" r:id="rId16"/>
    <p:sldId id="274" r:id="rId17"/>
    <p:sldId id="281" r:id="rId18"/>
    <p:sldId id="282" r:id="rId19"/>
    <p:sldId id="277" r:id="rId20"/>
    <p:sldId id="273" r:id="rId21"/>
    <p:sldId id="268" r:id="rId22"/>
    <p:sldId id="265" r:id="rId23"/>
    <p:sldId id="270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F9EB-0F40-45DF-A2B8-E516F58D2691}" type="datetimeFigureOut">
              <a:rPr lang="pt-BR" smtClean="0"/>
              <a:t>13/12/22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C64B9-0B42-405B-871C-56CF70FEE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04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504800-47B3-4AB8-86FF-476C0F3E96D1}" type="datetime1">
              <a:rPr lang="en-US" smtClean="0"/>
              <a:t>12/13/2022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4F3A1EC-CCB4-435A-9251-76E384B0EADF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DE72D7-7F36-4AF5-9F0D-9C63A4DA5B2A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7AB5BC-3E52-47AA-AC12-2AB10F2DA176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E34961-8E46-4EEC-BF3C-0199D0F30B0B}" type="datetime1">
              <a:rPr lang="en-US" smtClean="0"/>
              <a:t>12/13/2022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915739-368D-4FAE-ABA1-B28E8E8B877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618785-DFF0-4949-B8DC-2725FD9C797C}" type="datetime1">
              <a:rPr lang="en-US" smtClean="0"/>
              <a:t>12/13/2022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4A0175-5DC3-4530-B53A-A54D604251B6}" type="datetime1">
              <a:rPr lang="en-US" smtClean="0"/>
              <a:t>12/13/2022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9C79B4-5734-4BDC-A8F5-BDD93BA18755}" type="datetime1">
              <a:rPr lang="en-US" smtClean="0"/>
              <a:t>12/13/2022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D7F05B-AAD4-4051-85DE-D7CF45427C1D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160FBD-BC33-42F7-B0F7-B45139143F51}" type="datetime1">
              <a:rPr lang="en-US" smtClean="0"/>
              <a:t>12/13/2022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9C66493-53A5-4497-A8F1-8979C9FA4AF4}" type="datetime1">
              <a:rPr lang="en-US" smtClean="0"/>
              <a:t>12/13/2022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uXmq1kyVV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C40T81VGuU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xNKcaWd3IQ" TargetMode="External"/><Relationship Id="rId2" Type="http://schemas.openxmlformats.org/officeDocument/2006/relationships/hyperlink" Target="https://www.youtube.com/watch?v=buXmq1kyVV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638" y="5157192"/>
            <a:ext cx="6974592" cy="1152128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             Aluno:  Wander Mendes Martins</a:t>
            </a:r>
          </a:p>
          <a:p>
            <a:r>
              <a:rPr lang="pt-BR" sz="2000" b="1" dirty="0" smtClean="0"/>
              <a:t>Orientadores: </a:t>
            </a:r>
            <a:r>
              <a:rPr lang="pt-BR" sz="1050" b="1" dirty="0" smtClean="0"/>
              <a:t> </a:t>
            </a:r>
            <a:r>
              <a:rPr lang="pt-BR" sz="2000" b="1" dirty="0" smtClean="0"/>
              <a:t>Prof. Dr.  Tales Cleber Pimenta</a:t>
            </a:r>
          </a:p>
          <a:p>
            <a:r>
              <a:rPr lang="pt-BR" sz="2000" b="1" dirty="0"/>
              <a:t>	</a:t>
            </a:r>
            <a:r>
              <a:rPr lang="pt-BR" sz="2000" b="1" dirty="0" smtClean="0"/>
              <a:t>            Prof. Dr.  Alexander Carlos B. Ramos</a:t>
            </a:r>
            <a:endParaRPr lang="pt-B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4381805" cy="119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52" y="59457"/>
            <a:ext cx="2398351" cy="128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119661" y="6505599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Itajubá, MG, 15 de dezembro de 2022</a:t>
            </a:r>
            <a:endParaRPr lang="pt-BR" sz="1400" b="1" dirty="0"/>
          </a:p>
        </p:txBody>
      </p:sp>
      <p:sp>
        <p:nvSpPr>
          <p:cNvPr id="5" name="Retângulo 4"/>
          <p:cNvSpPr/>
          <p:nvPr/>
        </p:nvSpPr>
        <p:spPr>
          <a:xfrm>
            <a:off x="1232458" y="2636912"/>
            <a:ext cx="7488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DESENVOLVIMENTO </a:t>
            </a:r>
            <a:r>
              <a:rPr lang="pt-BR" sz="2400" b="1" dirty="0"/>
              <a:t>DE UM SISTEMA DE SOFTWARE PARA</a:t>
            </a:r>
            <a:br>
              <a:rPr lang="pt-BR" sz="2400" b="1" dirty="0"/>
            </a:br>
            <a:r>
              <a:rPr lang="pt-BR" sz="2400" b="1" dirty="0"/>
              <a:t>AJUSTE DE TRAJETÓRIAS EM UM ENXAME DE DRONES EM</a:t>
            </a:r>
            <a:br>
              <a:rPr lang="pt-BR" sz="2400" b="1" dirty="0"/>
            </a:br>
            <a:r>
              <a:rPr lang="pt-BR" sz="2400" b="1" dirty="0"/>
              <a:t>OPERAÇÕES COOPERATIVAS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1232458" y="1487132"/>
            <a:ext cx="76866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PPG-EEL - Programa de Pós-graduação em Engenharia </a:t>
            </a:r>
            <a:r>
              <a:rPr lang="pt-BR" b="1" dirty="0" smtClean="0"/>
              <a:t>Elétrica</a:t>
            </a:r>
          </a:p>
          <a:p>
            <a:pPr algn="ctr">
              <a:lnSpc>
                <a:spcPct val="150000"/>
              </a:lnSpc>
            </a:pPr>
            <a:r>
              <a:rPr lang="pt-BR" b="1" i="1" dirty="0" smtClean="0"/>
              <a:t>Exame de Qualificação de Tese de Doutorado</a:t>
            </a:r>
            <a:endParaRPr lang="pt-BR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1331640" y="2348880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1331640" y="4797152"/>
            <a:ext cx="73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 Proposta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2.1. 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Ambiente simulado – AIRSIM x </a:t>
            </a:r>
            <a:r>
              <a:rPr lang="pt-BR" sz="2000" dirty="0" err="1" smtClean="0"/>
              <a:t>Unreal</a:t>
            </a:r>
            <a:endParaRPr lang="pt-BR" sz="2000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Rede Neural Artificial – Aprendizado de máquina 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>
                <a:solidFill>
                  <a:srgbClr val="002060"/>
                </a:solidFill>
              </a:rPr>
              <a:t>			</a:t>
            </a:r>
            <a:r>
              <a:rPr lang="pt-BR" sz="2000" dirty="0" err="1">
                <a:solidFill>
                  <a:srgbClr val="002060"/>
                </a:solidFill>
              </a:rPr>
              <a:t>Roboflow</a:t>
            </a:r>
            <a:r>
              <a:rPr lang="pt-BR" sz="2000" dirty="0">
                <a:solidFill>
                  <a:srgbClr val="002060"/>
                </a:solidFill>
              </a:rPr>
              <a:t> / Google </a:t>
            </a:r>
            <a:r>
              <a:rPr lang="pt-BR" sz="2000" dirty="0" err="1">
                <a:solidFill>
                  <a:srgbClr val="002060"/>
                </a:solidFill>
              </a:rPr>
              <a:t>Colab</a:t>
            </a:r>
            <a:endParaRPr lang="pt-BR" sz="2000" dirty="0">
              <a:solidFill>
                <a:srgbClr val="00206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20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Estação de solo </a:t>
            </a:r>
            <a:endParaRPr lang="pt-BR" sz="2000" dirty="0"/>
          </a:p>
          <a:p>
            <a:pPr marL="82296" indent="0">
              <a:buNone/>
            </a:pPr>
            <a:endParaRPr lang="pt-BR" sz="2400" dirty="0" smtClean="0"/>
          </a:p>
          <a:p>
            <a:pPr marL="82296" indent="0">
              <a:buNone/>
            </a:pPr>
            <a:r>
              <a:rPr lang="pt-BR" sz="2400" dirty="0" smtClean="0"/>
              <a:t>	</a:t>
            </a: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11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38" y="1516231"/>
            <a:ext cx="7507742" cy="2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5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r>
              <a:rPr lang="pt-BR" dirty="0" err="1" smtClean="0"/>
              <a:t>Yolo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1042"/>
            <a:ext cx="7607515" cy="429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65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Detecção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1124744"/>
            <a:ext cx="6015857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07451" y="5707875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1800" dirty="0" err="1" smtClean="0"/>
              <a:t>Roboflow</a:t>
            </a:r>
            <a:r>
              <a:rPr lang="pt-BR" sz="1800" dirty="0" smtClean="0"/>
              <a:t> : YOLOv5 &amp; </a:t>
            </a:r>
            <a:r>
              <a:rPr lang="pt-BR" sz="1800" dirty="0" err="1" smtClean="0"/>
              <a:t>Faster</a:t>
            </a:r>
            <a:r>
              <a:rPr lang="pt-BR" sz="1800" dirty="0" smtClean="0"/>
              <a:t>  </a:t>
            </a:r>
          </a:p>
          <a:p>
            <a:pPr algn="ctr"/>
            <a:r>
              <a:rPr lang="pt-BR" sz="1800" dirty="0" smtClean="0"/>
              <a:t>Google </a:t>
            </a:r>
            <a:r>
              <a:rPr lang="pt-BR" sz="1800" dirty="0" err="1" smtClean="0"/>
              <a:t>Colab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1969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Detecção </a:t>
            </a:r>
            <a:r>
              <a:rPr lang="pt-BR" dirty="0"/>
              <a:t>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979712" y="1772816"/>
            <a:ext cx="60486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Vídeos dos experimentos (rede neural)</a:t>
            </a:r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endParaRPr lang="pt-BR" dirty="0" smtClean="0">
              <a:hlinkClick r:id="rId3"/>
            </a:endParaRPr>
          </a:p>
          <a:p>
            <a:pPr marL="342900" indent="-342900">
              <a:buAutoNum type="alphaLcParenR"/>
            </a:pPr>
            <a:r>
              <a:rPr lang="pt-BR" dirty="0" smtClean="0"/>
              <a:t>Detecção de objetos e pessoas</a:t>
            </a:r>
          </a:p>
          <a:p>
            <a:pPr marL="342900" indent="-342900">
              <a:buAutoNum type="alphaLcParenR"/>
            </a:pPr>
            <a:endParaRPr lang="pt-BR" dirty="0">
              <a:hlinkClick r:id="rId3"/>
            </a:endParaRPr>
          </a:p>
          <a:p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www.youtube.com/watch?v=buXmq1kyVVo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www.youtube.com/watch?v=pC40T81VGuU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43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304924"/>
            <a:ext cx="6309775" cy="486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6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71720"/>
            <a:ext cx="6840760" cy="528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98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2.1. </a:t>
            </a:r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r>
              <a:rPr lang="pt-BR" sz="1800" dirty="0" smtClean="0"/>
              <a:t>Vídeo da Simulação:</a:t>
            </a:r>
            <a:endParaRPr lang="pt-BR" sz="1800" dirty="0">
              <a:hlinkClick r:id="rId2"/>
            </a:endParaRPr>
          </a:p>
          <a:p>
            <a:endParaRPr lang="pt-BR" sz="1800" dirty="0"/>
          </a:p>
          <a:p>
            <a:pPr marL="82296" indent="0" algn="ctr">
              <a:buNone/>
            </a:pPr>
            <a:r>
              <a:rPr lang="pt-BR" sz="1800" dirty="0" smtClean="0">
                <a:hlinkClick r:id="rId3"/>
              </a:rPr>
              <a:t>https</a:t>
            </a:r>
            <a:r>
              <a:rPr lang="pt-BR" sz="1800" dirty="0">
                <a:hlinkClick r:id="rId3"/>
              </a:rPr>
              <a:t>://youtu.be/fxNKcaWd3IQ</a:t>
            </a:r>
            <a:endParaRPr lang="pt-BR" sz="1800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19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38466"/>
            <a:ext cx="6885525" cy="37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3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Introdução</a:t>
            </a:r>
          </a:p>
          <a:p>
            <a:pPr marL="402336" lvl="1" indent="0">
              <a:buNone/>
            </a:pPr>
            <a:r>
              <a:rPr lang="pt-BR" sz="2000" dirty="0" smtClean="0"/>
              <a:t>1.1. Visão Geral</a:t>
            </a:r>
          </a:p>
          <a:p>
            <a:pPr marL="402336" lvl="1" indent="0">
              <a:buNone/>
            </a:pPr>
            <a:r>
              <a:rPr lang="pt-BR" sz="2000" dirty="0" smtClean="0"/>
              <a:t>1.2. Descrição do Problema</a:t>
            </a:r>
          </a:p>
          <a:p>
            <a:pPr marL="402336" lvl="1" indent="0">
              <a:buNone/>
            </a:pPr>
            <a:r>
              <a:rPr lang="pt-BR" sz="2000" dirty="0" smtClean="0"/>
              <a:t>1.3. Hipótese</a:t>
            </a:r>
          </a:p>
          <a:p>
            <a:pPr marL="402336" lvl="1" indent="0">
              <a:buNone/>
            </a:pPr>
            <a:r>
              <a:rPr lang="pt-BR" sz="2000" dirty="0" smtClean="0"/>
              <a:t>1.4. Questões de Pesquisa</a:t>
            </a:r>
          </a:p>
          <a:p>
            <a:pPr marL="402336" lvl="1" indent="0">
              <a:buNone/>
            </a:pPr>
            <a:r>
              <a:rPr lang="pt-BR" sz="2000" dirty="0" smtClean="0"/>
              <a:t>1.5 Trabalhos Relacionados</a:t>
            </a:r>
          </a:p>
          <a:p>
            <a:pPr marL="402336" lvl="1" indent="0">
              <a:buNone/>
            </a:pPr>
            <a:r>
              <a:rPr lang="pt-BR" sz="2000" dirty="0" smtClean="0"/>
              <a:t>1.6. Objetivo da Tese e Contribuição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Proposta: </a:t>
            </a:r>
            <a:r>
              <a:rPr lang="pt-BR" sz="2000" dirty="0" smtClean="0"/>
              <a:t>Ajuste de trajetórias de um exame de </a:t>
            </a:r>
            <a:r>
              <a:rPr lang="pt-BR" sz="2000" dirty="0" err="1" smtClean="0"/>
              <a:t>drones</a:t>
            </a:r>
            <a:r>
              <a:rPr lang="pt-BR" sz="2000" dirty="0" smtClean="0"/>
              <a:t> em operações cooperativas</a:t>
            </a:r>
            <a:endParaRPr lang="pt-BR" sz="2400" dirty="0" smtClean="0"/>
          </a:p>
          <a:p>
            <a:pPr marL="402336" lvl="1" indent="0">
              <a:buNone/>
            </a:pPr>
            <a:r>
              <a:rPr lang="pt-BR" sz="2000" dirty="0" smtClean="0"/>
              <a:t>2.1. Arquitetura</a:t>
            </a:r>
          </a:p>
          <a:p>
            <a:pPr marL="402336" lvl="1" indent="0">
              <a:buNone/>
            </a:pPr>
            <a:r>
              <a:rPr lang="pt-BR" sz="2000" dirty="0" smtClean="0"/>
              <a:t>2.2. Módulos: Propostos e Implementados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Ações Realizadas e Futuras</a:t>
            </a:r>
          </a:p>
          <a:p>
            <a:pPr marL="539496" indent="-457200">
              <a:buFont typeface="+mj-lt"/>
              <a:buAutoNum type="arabicPeriod"/>
            </a:pPr>
            <a:r>
              <a:rPr lang="pt-BR" sz="2400" dirty="0" smtClean="0"/>
              <a:t>Considerações Finais</a:t>
            </a: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Exame de Qualificação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5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Estação de Solo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 algn="ctr">
              <a:buNone/>
            </a:pPr>
            <a:endParaRPr lang="pt-BR" sz="2400" dirty="0"/>
          </a:p>
          <a:p>
            <a:pPr marL="82296" indent="0" algn="ctr">
              <a:buNone/>
            </a:pPr>
            <a:endParaRPr lang="pt-BR" sz="2400" dirty="0" smtClean="0"/>
          </a:p>
          <a:p>
            <a:pPr marL="82296" indent="0">
              <a:buNone/>
            </a:pPr>
            <a:endParaRPr lang="pt-BR" sz="2400" dirty="0"/>
          </a:p>
          <a:p>
            <a:pPr marL="82296" indent="0">
              <a:buNone/>
            </a:pP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20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51041"/>
            <a:ext cx="6343670" cy="398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2.2-Módulos Propostos e Implementados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 smtClean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 smtClean="0"/>
              <a:t>	</a:t>
            </a:r>
            <a:r>
              <a:rPr lang="pt-BR" sz="1600" b="1" dirty="0" smtClean="0">
                <a:solidFill>
                  <a:srgbClr val="FF0000"/>
                </a:solidFill>
              </a:rPr>
              <a:t>Ambiente </a:t>
            </a:r>
            <a:r>
              <a:rPr lang="pt-BR" sz="1600" b="1" dirty="0">
                <a:solidFill>
                  <a:srgbClr val="FF0000"/>
                </a:solidFill>
              </a:rPr>
              <a:t>simulado – AIRSIM x </a:t>
            </a:r>
            <a:r>
              <a:rPr lang="pt-BR" sz="1600" b="1" dirty="0" err="1">
                <a:solidFill>
                  <a:srgbClr val="FF0000"/>
                </a:solidFill>
              </a:rPr>
              <a:t>Unreal</a:t>
            </a:r>
            <a:endParaRPr lang="pt-BR" sz="1600" b="1" dirty="0">
              <a:solidFill>
                <a:srgbClr val="FF000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Visão Computacional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dirty="0"/>
              <a:t>	</a:t>
            </a:r>
            <a:r>
              <a:rPr lang="pt-BR" sz="1600" b="1" dirty="0">
                <a:solidFill>
                  <a:srgbClr val="00B0F0"/>
                </a:solidFill>
              </a:rPr>
              <a:t>Rede Neural Artificial – Aprendizado de máquina </a:t>
            </a:r>
            <a:r>
              <a:rPr lang="pt-BR" sz="1600" b="1" dirty="0" smtClean="0">
                <a:solidFill>
                  <a:srgbClr val="00B0F0"/>
                </a:solidFill>
              </a:rPr>
              <a:t>–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00B0F0"/>
                </a:solidFill>
              </a:rPr>
              <a:t>	</a:t>
            </a:r>
            <a:r>
              <a:rPr lang="pt-BR" sz="1600" b="1" dirty="0" smtClean="0">
                <a:solidFill>
                  <a:srgbClr val="00B0F0"/>
                </a:solidFill>
              </a:rPr>
              <a:t>		</a:t>
            </a:r>
            <a:r>
              <a:rPr lang="pt-BR" sz="1600" b="1" dirty="0" err="1" smtClean="0">
                <a:solidFill>
                  <a:srgbClr val="00B0F0"/>
                </a:solidFill>
              </a:rPr>
              <a:t>Roboflow</a:t>
            </a:r>
            <a:r>
              <a:rPr lang="pt-BR" sz="1600" b="1" dirty="0" smtClean="0">
                <a:solidFill>
                  <a:srgbClr val="00B0F0"/>
                </a:solidFill>
              </a:rPr>
              <a:t> / Google </a:t>
            </a:r>
            <a:r>
              <a:rPr lang="pt-BR" sz="1600" b="1" dirty="0" err="1" smtClean="0">
                <a:solidFill>
                  <a:srgbClr val="00B0F0"/>
                </a:solidFill>
              </a:rPr>
              <a:t>Colab</a:t>
            </a:r>
            <a:endParaRPr lang="pt-BR" sz="1600" b="1" dirty="0">
              <a:solidFill>
                <a:srgbClr val="00B0F0"/>
              </a:solidFill>
            </a:endParaRP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1600" b="1" dirty="0">
                <a:solidFill>
                  <a:srgbClr val="FF0000"/>
                </a:solidFill>
              </a:rPr>
              <a:t>	Estação de solo</a:t>
            </a:r>
            <a:r>
              <a:rPr lang="pt-BR" sz="1600" dirty="0"/>
              <a:t> </a:t>
            </a:r>
          </a:p>
          <a:p>
            <a:pPr marL="329184" lvl="2" indent="0">
              <a:spcBef>
                <a:spcPts val="600"/>
              </a:spcBef>
              <a:buSzPct val="80000"/>
              <a:buNone/>
            </a:pPr>
            <a:endParaRPr lang="pt-BR" sz="1600" b="1" dirty="0"/>
          </a:p>
          <a:p>
            <a:pPr marL="329184" lvl="2" indent="0">
              <a:spcBef>
                <a:spcPts val="600"/>
              </a:spcBef>
              <a:buSzPct val="80000"/>
              <a:buNone/>
            </a:pPr>
            <a:r>
              <a:rPr lang="pt-BR" sz="2000" dirty="0" smtClean="0"/>
              <a:t>	</a:t>
            </a:r>
            <a:r>
              <a:rPr lang="pt-BR" sz="2400" dirty="0" smtClean="0"/>
              <a:t>	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2. Proposta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21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3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3. Ações Realizadas e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82296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r>
              <a:rPr lang="pt-BR" sz="1800" b="1" dirty="0" smtClean="0"/>
              <a:t>Realizadas</a:t>
            </a:r>
            <a:endParaRPr lang="pt-BR" sz="1800" b="1" dirty="0"/>
          </a:p>
          <a:p>
            <a:pPr marL="859536" lvl="1" indent="-457200">
              <a:buAutoNum type="alphaLcPeriod"/>
            </a:pPr>
            <a:r>
              <a:rPr lang="pt-BR" sz="1800" dirty="0" smtClean="0"/>
              <a:t>Revisão Sistemática da Literatura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70% dos módulos desenvolvidos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06 artigos produzidos B1, A2 e A1 </a:t>
            </a:r>
            <a:r>
              <a:rPr lang="pt-BR" sz="1400" dirty="0" smtClean="0"/>
              <a:t>(submetido 20/11/22)</a:t>
            </a:r>
            <a:r>
              <a:rPr lang="pt-BR" sz="1800" dirty="0" smtClean="0"/>
              <a:t>  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Escrita parcial da tese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Convite para Estágio de 6 meses na ÉTS, Canadá 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402336" lvl="1" indent="0">
              <a:buNone/>
            </a:pPr>
            <a:r>
              <a:rPr lang="pt-BR" sz="1800" b="1" dirty="0" smtClean="0"/>
              <a:t>Futuras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Implementação efetiva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Avaliação</a:t>
            </a:r>
          </a:p>
          <a:p>
            <a:pPr marL="859536" lvl="1" indent="-457200">
              <a:buAutoNum type="alphaLcPeriod"/>
            </a:pPr>
            <a:r>
              <a:rPr lang="pt-BR" sz="1800" dirty="0" smtClean="0"/>
              <a:t>Artigo dos resultados</a:t>
            </a:r>
          </a:p>
          <a:p>
            <a:pPr marL="859536" lvl="1" indent="-457200">
              <a:buAutoNum type="alphaLcPeriod"/>
            </a:pPr>
            <a:endParaRPr lang="pt-BR" sz="18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marL="859536" lvl="1" indent="-457200">
              <a:buAutoNum type="alphaLcPeriod"/>
            </a:pPr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22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1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4. 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44408" y="6305550"/>
            <a:ext cx="826440" cy="476250"/>
          </a:xfrm>
        </p:spPr>
        <p:txBody>
          <a:bodyPr/>
          <a:lstStyle/>
          <a:p>
            <a:fld id="{6294C92D-0306-4E69-9CD3-20855E849650}" type="slidenum">
              <a:rPr kumimoji="0" lang="en-US" sz="3200" smtClean="0"/>
              <a:t>23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5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2492896"/>
            <a:ext cx="7498080" cy="1143000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1.1. 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658368" lvl="2" indent="0">
              <a:buNone/>
            </a:pPr>
            <a:endParaRPr lang="pt-BR" sz="2000" b="1" dirty="0"/>
          </a:p>
          <a:p>
            <a:pPr marL="658368" lvl="2" indent="0">
              <a:buNone/>
            </a:pPr>
            <a:r>
              <a:rPr lang="pt-BR" sz="1600" b="1" dirty="0" smtClean="0"/>
              <a:t>	</a:t>
            </a:r>
            <a:r>
              <a:rPr lang="pt-BR" sz="2000" dirty="0" smtClean="0"/>
              <a:t>- </a:t>
            </a:r>
            <a:r>
              <a:rPr lang="pt-BR" sz="2000" dirty="0" err="1" smtClean="0"/>
              <a:t>ARPs</a:t>
            </a:r>
            <a:r>
              <a:rPr lang="pt-BR" sz="2000" dirty="0" smtClean="0"/>
              <a:t> e Enxames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autônomos</a:t>
            </a:r>
          </a:p>
          <a:p>
            <a:pPr marL="658368" lvl="2" indent="0">
              <a:buNone/>
            </a:pPr>
            <a:endParaRPr lang="pt-BR" sz="2000" dirty="0"/>
          </a:p>
          <a:p>
            <a:pPr marL="658368" lvl="2" indent="0">
              <a:buNone/>
            </a:pPr>
            <a:r>
              <a:rPr lang="pt-BR" sz="2000" dirty="0" smtClean="0"/>
              <a:t>	- Inspeção de Linhas de Transmissão (a) </a:t>
            </a:r>
          </a:p>
          <a:p>
            <a:pPr marL="402336" lvl="1" indent="0">
              <a:buNone/>
            </a:pPr>
            <a:endParaRPr lang="pt-BR" sz="2000" dirty="0" smtClean="0"/>
          </a:p>
          <a:p>
            <a:pPr marL="402336" lvl="1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- Detecção de Pessoas (b) 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Controle de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(a, b)</a:t>
            </a:r>
          </a:p>
          <a:p>
            <a:pPr marL="402336" lvl="1" indent="0">
              <a:buNone/>
            </a:pPr>
            <a:endParaRPr lang="pt-BR" sz="2000" dirty="0"/>
          </a:p>
          <a:p>
            <a:pPr marL="402336" lvl="1" indent="0">
              <a:buNone/>
            </a:pPr>
            <a:r>
              <a:rPr lang="pt-BR" sz="2000" dirty="0" smtClean="0"/>
              <a:t>	- Inteligência de Enxames para alternar entre a e b.</a:t>
            </a:r>
          </a:p>
          <a:p>
            <a:pPr marL="402336" lvl="1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3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68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1.2 Descrição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4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060848"/>
            <a:ext cx="6808843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1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1.3 Hipótese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marL="658368" lvl="2" indent="0">
              <a:buNone/>
            </a:pPr>
            <a:r>
              <a:rPr lang="pt-BR" dirty="0" smtClean="0"/>
              <a:t>Possibilidade de se controlar enxames com múltiplas missões mantendo eficiências.</a:t>
            </a:r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5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17032"/>
            <a:ext cx="3693124" cy="199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3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1.4. Questões de 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marL="402336" lvl="1" indent="0">
              <a:buNone/>
            </a:pPr>
            <a:endParaRPr lang="pt-BR" sz="2000" b="1" dirty="0" smtClean="0"/>
          </a:p>
          <a:p>
            <a:pPr marL="402336" lvl="1" indent="0">
              <a:buNone/>
            </a:pPr>
            <a:endParaRPr lang="pt-BR" sz="20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Q1: Inclusão de </a:t>
            </a:r>
            <a:r>
              <a:rPr lang="pt-BR" sz="2400" dirty="0" err="1" smtClean="0"/>
              <a:t>iae</a:t>
            </a:r>
            <a:r>
              <a:rPr lang="pt-BR" sz="2400" dirty="0" smtClean="0"/>
              <a:t> em uma </a:t>
            </a:r>
            <a:r>
              <a:rPr lang="pt-BR" sz="2400" dirty="0" err="1" smtClean="0"/>
              <a:t>Ipe</a:t>
            </a:r>
            <a:r>
              <a:rPr lang="pt-BR" sz="2400" dirty="0" smtClean="0"/>
              <a:t> de baixo custo?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/>
              <a:t>#</a:t>
            </a:r>
            <a:r>
              <a:rPr lang="pt-BR" sz="2400" dirty="0" smtClean="0"/>
              <a:t>Q2: IE decidir e alternar missões?</a:t>
            </a:r>
          </a:p>
          <a:p>
            <a:pPr marL="402336" lvl="1" indent="0">
              <a:buNone/>
            </a:pPr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#Q3: Impactos?</a:t>
            </a:r>
          </a:p>
          <a:p>
            <a:pPr lvl="1"/>
            <a:endParaRPr lang="pt-BR" sz="24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6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1.5. Trabalhos Relacionados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91768" y="1447800"/>
            <a:ext cx="8044728" cy="5221560"/>
          </a:xfrm>
        </p:spPr>
        <p:txBody>
          <a:bodyPr/>
          <a:lstStyle/>
          <a:p>
            <a:pPr lvl="1"/>
            <a:endParaRPr lang="pt-BR" sz="2000" dirty="0" smtClean="0"/>
          </a:p>
          <a:p>
            <a:pPr lvl="1"/>
            <a:endParaRPr lang="pt-BR" dirty="0" smtClean="0"/>
          </a:p>
          <a:p>
            <a:pPr lvl="2"/>
            <a:r>
              <a:rPr lang="pt-BR" sz="2000" b="1" dirty="0" smtClean="0"/>
              <a:t>1) </a:t>
            </a:r>
            <a:r>
              <a:rPr lang="pt-BR" dirty="0" smtClean="0"/>
              <a:t>Inspeção autônoma de linhas de transmissão </a:t>
            </a:r>
            <a:r>
              <a:rPr lang="pt-BR" dirty="0" smtClean="0">
                <a:sym typeface="Wingdings" panose="05000000000000000000" pitchFamily="2" charset="2"/>
              </a:rPr>
              <a:t> RSL</a:t>
            </a:r>
            <a:endParaRPr lang="pt-BR" dirty="0" smtClean="0"/>
          </a:p>
          <a:p>
            <a:pPr lvl="2"/>
            <a:r>
              <a:rPr lang="pt-BR" dirty="0" smtClean="0"/>
              <a:t> </a:t>
            </a:r>
            <a:endParaRPr lang="pt-BR" dirty="0"/>
          </a:p>
          <a:p>
            <a:pPr lvl="2"/>
            <a:r>
              <a:rPr lang="pt-BR" dirty="0" smtClean="0"/>
              <a:t>2) Detectar pessoas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3) Dupla missão R$</a:t>
            </a:r>
            <a:endParaRPr lang="pt-BR" dirty="0"/>
          </a:p>
          <a:p>
            <a:pPr lvl="1"/>
            <a:endParaRPr lang="pt-BR" sz="3200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7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 Principal:  </a:t>
            </a:r>
          </a:p>
          <a:p>
            <a:pPr marL="658368" lvl="2" indent="0">
              <a:buNone/>
            </a:pPr>
            <a:r>
              <a:rPr lang="pt-BR" sz="2000" dirty="0" smtClean="0"/>
              <a:t>Combinar tarefas em um enxame de </a:t>
            </a:r>
            <a:r>
              <a:rPr lang="pt-BR" sz="2000" dirty="0" err="1" smtClean="0"/>
              <a:t>ARPs</a:t>
            </a:r>
            <a:r>
              <a:rPr lang="pt-BR" sz="2000" dirty="0" smtClean="0"/>
              <a:t> </a:t>
            </a:r>
            <a:r>
              <a:rPr lang="pt-BR" sz="1600" b="1" dirty="0" smtClean="0"/>
              <a:t>(H e #</a:t>
            </a:r>
            <a:r>
              <a:rPr lang="pt-BR" sz="1600" b="1" dirty="0" err="1" smtClean="0"/>
              <a:t>Qn</a:t>
            </a:r>
            <a:r>
              <a:rPr lang="pt-BR" sz="1600" b="1" dirty="0" smtClean="0"/>
              <a:t>)</a:t>
            </a:r>
            <a:endParaRPr lang="pt-BR" sz="2000" b="1" dirty="0" smtClean="0"/>
          </a:p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Objetivos Específicos:  </a:t>
            </a:r>
          </a:p>
          <a:p>
            <a:pPr lvl="1"/>
            <a:endParaRPr lang="pt-BR" sz="2400" b="1" dirty="0" smtClean="0"/>
          </a:p>
          <a:p>
            <a:pPr lvl="2"/>
            <a:r>
              <a:rPr lang="pt-BR" sz="1800" b="1" dirty="0" smtClean="0"/>
              <a:t>1) </a:t>
            </a:r>
            <a:r>
              <a:rPr lang="pt-BR" sz="2000" dirty="0" smtClean="0"/>
              <a:t>Inspeção autônoma de linhas de transmissão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2) Detectar pessoas</a:t>
            </a:r>
          </a:p>
          <a:p>
            <a:pPr lvl="2"/>
            <a:endParaRPr lang="pt-BR" sz="2000" dirty="0"/>
          </a:p>
          <a:p>
            <a:pPr lvl="2"/>
            <a:r>
              <a:rPr lang="pt-BR" sz="2000" dirty="0" smtClean="0"/>
              <a:t>3) Dupla missão</a:t>
            </a:r>
            <a:endParaRPr lang="pt-BR" sz="2000" dirty="0"/>
          </a:p>
          <a:p>
            <a:pPr lvl="1"/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8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1.6. Objetivos da Tese e Contribuição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/>
          <a:lstStyle/>
          <a:p>
            <a:pPr lvl="1"/>
            <a:endParaRPr lang="pt-BR" sz="2400" dirty="0" smtClean="0"/>
          </a:p>
          <a:p>
            <a:pPr lvl="1"/>
            <a:r>
              <a:rPr lang="pt-BR" sz="2400" b="1" dirty="0" smtClean="0"/>
              <a:t>Contribuição:</a:t>
            </a:r>
          </a:p>
          <a:p>
            <a:pPr lvl="1"/>
            <a:endParaRPr lang="pt-BR" sz="2400" b="1" dirty="0"/>
          </a:p>
          <a:p>
            <a:pPr marL="402336" lvl="1" indent="0">
              <a:buNone/>
            </a:pPr>
            <a:r>
              <a:rPr lang="pt-BR" sz="2400" dirty="0" smtClean="0"/>
              <a:t>	- Estudo e proposta de uma solução de baixo custo</a:t>
            </a:r>
          </a:p>
          <a:p>
            <a:pPr marL="402336" lvl="1" indent="0">
              <a:buNone/>
            </a:pPr>
            <a:endParaRPr lang="pt-BR" sz="2400" dirty="0"/>
          </a:p>
          <a:p>
            <a:pPr marL="402336" lvl="1" indent="0">
              <a:buNone/>
            </a:pPr>
            <a:endParaRPr lang="pt-BR" sz="2400" dirty="0" smtClean="0"/>
          </a:p>
          <a:p>
            <a:pPr marL="402336" lvl="1" indent="0">
              <a:buNone/>
            </a:pPr>
            <a:endParaRPr lang="pt-BR" sz="2400" dirty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2077806" y="3931354"/>
            <a:ext cx="5206954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/>
              <a:t>1. Introdução</a:t>
            </a:r>
            <a:endParaRPr lang="pt-BR" sz="3600" b="1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z="3200" smtClean="0"/>
              <a:t>9</a:t>
            </a:fld>
            <a:endParaRPr kumimoji="0" lang="en-US" sz="32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" y="326"/>
            <a:ext cx="986715" cy="140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264</TotalTime>
  <Words>434</Words>
  <Application>Microsoft Office PowerPoint</Application>
  <PresentationFormat>Apresentação na tela (4:3)</PresentationFormat>
  <Paragraphs>248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Solstício</vt:lpstr>
      <vt:lpstr>Apresentação do PowerPoint</vt:lpstr>
      <vt:lpstr>Apresentação</vt:lpstr>
      <vt:lpstr>1.1. Visão Geral</vt:lpstr>
      <vt:lpstr>1.2 Descrição do Problema</vt:lpstr>
      <vt:lpstr>1.3 Hipótese</vt:lpstr>
      <vt:lpstr>1.4. Questões de Pesquisa</vt:lpstr>
      <vt:lpstr>1.5. Trabalhos Relacionados</vt:lpstr>
      <vt:lpstr>1.6. Objetivos da Tese e Contribuição</vt:lpstr>
      <vt:lpstr>1.6. Objetivos da Tese e Contribuição</vt:lpstr>
      <vt:lpstr>2. Proposta</vt:lpstr>
      <vt:lpstr>2.1. Arquitetura</vt:lpstr>
      <vt:lpstr>2.1. Arquitetura</vt:lpstr>
      <vt:lpstr>Detecção de Objetos</vt:lpstr>
      <vt:lpstr>Detecção de Objetos</vt:lpstr>
      <vt:lpstr>Detecção de Objetos</vt:lpstr>
      <vt:lpstr>2.1. Simulação</vt:lpstr>
      <vt:lpstr>2.1. Simulação</vt:lpstr>
      <vt:lpstr>2.1. Simulação</vt:lpstr>
      <vt:lpstr>Comunicação</vt:lpstr>
      <vt:lpstr>Estação de Solo</vt:lpstr>
      <vt:lpstr>2.2-Módulos Propostos e Implementados</vt:lpstr>
      <vt:lpstr>3. Ações Realizadas e Futuras</vt:lpstr>
      <vt:lpstr>4. Considerações Finais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 Martins</dc:creator>
  <cp:lastModifiedBy>Wander Martins</cp:lastModifiedBy>
  <cp:revision>28</cp:revision>
  <dcterms:created xsi:type="dcterms:W3CDTF">2022-12-14T00:04:55Z</dcterms:created>
  <dcterms:modified xsi:type="dcterms:W3CDTF">2022-12-14T04:29:16Z</dcterms:modified>
</cp:coreProperties>
</file>