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6" r:id="rId2"/>
    <p:sldId id="283" r:id="rId3"/>
    <p:sldId id="284" r:id="rId4"/>
    <p:sldId id="257" r:id="rId5"/>
    <p:sldId id="259" r:id="rId6"/>
    <p:sldId id="258" r:id="rId7"/>
    <p:sldId id="261" r:id="rId8"/>
    <p:sldId id="262" r:id="rId9"/>
    <p:sldId id="263" r:id="rId10"/>
    <p:sldId id="266" r:id="rId11"/>
    <p:sldId id="271" r:id="rId12"/>
    <p:sldId id="279" r:id="rId13"/>
    <p:sldId id="275" r:id="rId14"/>
    <p:sldId id="264" r:id="rId15"/>
    <p:sldId id="272" r:id="rId16"/>
    <p:sldId id="276" r:id="rId17"/>
    <p:sldId id="278" r:id="rId18"/>
    <p:sldId id="274" r:id="rId19"/>
    <p:sldId id="281" r:id="rId20"/>
    <p:sldId id="282" r:id="rId21"/>
    <p:sldId id="277" r:id="rId22"/>
    <p:sldId id="273" r:id="rId23"/>
    <p:sldId id="268" r:id="rId24"/>
    <p:sldId id="265" r:id="rId25"/>
    <p:sldId id="270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7F9EB-0F40-45DF-A2B8-E516F58D2691}" type="datetimeFigureOut">
              <a:rPr lang="pt-BR" smtClean="0"/>
              <a:t>14/12/22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C64B9-0B42-405B-871C-56CF70FEED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041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504800-47B3-4AB8-86FF-476C0F3E96D1}" type="datetime1">
              <a:rPr lang="en-US" smtClean="0"/>
              <a:t>12/14/2022</a:t>
            </a:fld>
            <a:endParaRPr lang="en-US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3A1EC-CCB4-435A-9251-76E384B0EADF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DE72D7-7F36-4AF5-9F0D-9C63A4DA5B2A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7AB5BC-3E52-47AA-AC12-2AB10F2DA176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E34961-8E46-4EEC-BF3C-0199D0F30B0B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915739-368D-4FAE-ABA1-B28E8E8B877D}" type="datetime1">
              <a:rPr lang="en-US" smtClean="0"/>
              <a:t>12/14/2022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618785-DFF0-4949-B8DC-2725FD9C797C}" type="datetime1">
              <a:rPr lang="en-US" smtClean="0"/>
              <a:t>12/14/2022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4A0175-5DC3-4530-B53A-A54D604251B6}" type="datetime1">
              <a:rPr lang="en-US" smtClean="0"/>
              <a:t>12/14/2022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9C79B4-5734-4BDC-A8F5-BDD93BA18755}" type="datetime1">
              <a:rPr lang="en-US" smtClean="0"/>
              <a:t>12/14/2022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D7F05B-AAD4-4051-85DE-D7CF45427C1D}" type="datetime1">
              <a:rPr lang="en-US" smtClean="0"/>
              <a:t>12/14/2022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160FBD-BC33-42F7-B0F7-B45139143F51}" type="datetime1">
              <a:rPr lang="en-US" smtClean="0"/>
              <a:t>12/14/2022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9C66493-53A5-4497-A8F1-8979C9FA4AF4}" type="datetime1">
              <a:rPr lang="en-US" smtClean="0"/>
              <a:t>12/14/2022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‹nº›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uXmq1kyVVo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pC40T81VGuU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xNKcaWd3IQ" TargetMode="External"/><Relationship Id="rId2" Type="http://schemas.openxmlformats.org/officeDocument/2006/relationships/hyperlink" Target="https://www.youtube.com/watch?v=buXmq1kyVV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1638" y="5157192"/>
            <a:ext cx="6974592" cy="1152128"/>
          </a:xfrm>
        </p:spPr>
        <p:txBody>
          <a:bodyPr>
            <a:normAutofit/>
          </a:bodyPr>
          <a:lstStyle/>
          <a:p>
            <a:r>
              <a:rPr lang="pt-BR" sz="2000" b="1" dirty="0" smtClean="0"/>
              <a:t>             </a:t>
            </a:r>
            <a:r>
              <a:rPr lang="pt-BR" sz="1600" dirty="0" smtClean="0"/>
              <a:t>Aluno:  Wander Mendes Martins</a:t>
            </a:r>
          </a:p>
          <a:p>
            <a:r>
              <a:rPr lang="pt-BR" sz="1600" dirty="0" smtClean="0"/>
              <a:t>     Orientadores: </a:t>
            </a:r>
            <a:r>
              <a:rPr lang="pt-BR" sz="900" dirty="0" smtClean="0"/>
              <a:t> </a:t>
            </a:r>
            <a:r>
              <a:rPr lang="pt-BR" sz="1600" dirty="0" smtClean="0"/>
              <a:t>Prof. Dr.  Tales Cleber Pimenta </a:t>
            </a:r>
          </a:p>
          <a:p>
            <a:r>
              <a:rPr lang="pt-BR" sz="1600" dirty="0"/>
              <a:t>	</a:t>
            </a:r>
            <a:r>
              <a:rPr lang="pt-BR" sz="1600" dirty="0" smtClean="0"/>
              <a:t>           Prof. Dr.  Alexander Carlos Brandão Ramos</a:t>
            </a:r>
            <a:endParaRPr lang="pt-B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0"/>
            <a:ext cx="4381805" cy="119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152" y="59457"/>
            <a:ext cx="2398351" cy="1281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119661" y="6505599"/>
            <a:ext cx="648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Itajubá, MG, 15 de dezembro de 2022</a:t>
            </a:r>
            <a:endParaRPr lang="pt-BR" sz="1400" b="1" dirty="0"/>
          </a:p>
        </p:txBody>
      </p:sp>
      <p:sp>
        <p:nvSpPr>
          <p:cNvPr id="5" name="Retângulo 4"/>
          <p:cNvSpPr/>
          <p:nvPr/>
        </p:nvSpPr>
        <p:spPr>
          <a:xfrm>
            <a:off x="1232458" y="2852936"/>
            <a:ext cx="74888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DESENVOLVIMENTO </a:t>
            </a:r>
            <a:r>
              <a:rPr lang="pt-BR" b="1" dirty="0"/>
              <a:t>DE UM SISTEMA DE SOFTWARE </a:t>
            </a:r>
            <a:endParaRPr lang="pt-BR" b="1" dirty="0" smtClean="0"/>
          </a:p>
          <a:p>
            <a:pPr algn="ctr"/>
            <a:r>
              <a:rPr lang="pt-BR" b="1" dirty="0" smtClean="0"/>
              <a:t>PARA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>AJUSTE DE TRAJETÓRIAS EM UM ENXAME DE DRONES </a:t>
            </a:r>
            <a:endParaRPr lang="pt-BR" b="1" dirty="0" smtClean="0"/>
          </a:p>
          <a:p>
            <a:pPr algn="ctr"/>
            <a:r>
              <a:rPr lang="pt-BR" b="1" dirty="0" smtClean="0"/>
              <a:t>EM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>OPERAÇÕES COOPERATIVAS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232458" y="1487132"/>
            <a:ext cx="768666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PPG-EEL - Programa de Pós-graduação em Engenharia </a:t>
            </a:r>
            <a:r>
              <a:rPr lang="pt-BR" b="1" dirty="0" smtClean="0"/>
              <a:t>Elétrica</a:t>
            </a:r>
          </a:p>
          <a:p>
            <a:pPr algn="ctr">
              <a:lnSpc>
                <a:spcPct val="150000"/>
              </a:lnSpc>
            </a:pPr>
            <a:r>
              <a:rPr lang="pt-BR" b="1" i="1" dirty="0" smtClean="0"/>
              <a:t>Exame de Qualificação de Tese de Doutorado</a:t>
            </a:r>
            <a:endParaRPr lang="pt-BR" b="1" i="1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1331640" y="2348880"/>
            <a:ext cx="7389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1331640" y="4797152"/>
            <a:ext cx="7389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7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1.6. Objetivos da Tese e Contribuição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lvl="1"/>
            <a:endParaRPr lang="pt-BR" sz="2400" dirty="0" smtClean="0"/>
          </a:p>
          <a:p>
            <a:pPr lvl="1"/>
            <a:r>
              <a:rPr lang="pt-BR" sz="2400" b="1" dirty="0" smtClean="0"/>
              <a:t>Objetivo Principal:  </a:t>
            </a:r>
          </a:p>
          <a:p>
            <a:pPr marL="658368" lvl="2" indent="0">
              <a:buNone/>
            </a:pPr>
            <a:r>
              <a:rPr lang="pt-BR" sz="2000" dirty="0" smtClean="0"/>
              <a:t>Combinar tarefas em um enxame de </a:t>
            </a:r>
            <a:r>
              <a:rPr lang="pt-BR" sz="2000" dirty="0" err="1" smtClean="0"/>
              <a:t>ARPs</a:t>
            </a:r>
            <a:r>
              <a:rPr lang="pt-BR" sz="2000" dirty="0" smtClean="0"/>
              <a:t> </a:t>
            </a:r>
            <a:r>
              <a:rPr lang="pt-BR" sz="1600" b="1" dirty="0" smtClean="0"/>
              <a:t>(H e #</a:t>
            </a:r>
            <a:r>
              <a:rPr lang="pt-BR" sz="1600" b="1" dirty="0" err="1" smtClean="0"/>
              <a:t>Qn</a:t>
            </a:r>
            <a:r>
              <a:rPr lang="pt-BR" sz="1600" b="1" dirty="0" smtClean="0"/>
              <a:t>)</a:t>
            </a:r>
            <a:endParaRPr lang="pt-BR" sz="2000" b="1" dirty="0" smtClean="0"/>
          </a:p>
          <a:p>
            <a:pPr lvl="1"/>
            <a:endParaRPr lang="pt-BR" sz="2400" dirty="0" smtClean="0"/>
          </a:p>
          <a:p>
            <a:pPr lvl="1"/>
            <a:r>
              <a:rPr lang="pt-BR" sz="2400" b="1" dirty="0" smtClean="0"/>
              <a:t>Objetivos Específicos:  </a:t>
            </a:r>
          </a:p>
          <a:p>
            <a:pPr lvl="1"/>
            <a:endParaRPr lang="pt-BR" sz="2400" b="1" dirty="0" smtClean="0"/>
          </a:p>
          <a:p>
            <a:pPr lvl="2"/>
            <a:r>
              <a:rPr lang="pt-BR" sz="1800" b="1" dirty="0" smtClean="0"/>
              <a:t>1) </a:t>
            </a:r>
            <a:r>
              <a:rPr lang="pt-BR" sz="2000" dirty="0" smtClean="0"/>
              <a:t>Inspeção autônoma de linhas de transmissão</a:t>
            </a:r>
          </a:p>
          <a:p>
            <a:pPr lvl="2"/>
            <a:endParaRPr lang="pt-BR" sz="2000" dirty="0"/>
          </a:p>
          <a:p>
            <a:pPr lvl="2"/>
            <a:r>
              <a:rPr lang="pt-BR" sz="2000" dirty="0" smtClean="0"/>
              <a:t>2) Detectar pessoas</a:t>
            </a:r>
          </a:p>
          <a:p>
            <a:pPr lvl="2"/>
            <a:endParaRPr lang="pt-BR" sz="2000" dirty="0"/>
          </a:p>
          <a:p>
            <a:pPr lvl="2"/>
            <a:r>
              <a:rPr lang="pt-BR" sz="2000" dirty="0" smtClean="0"/>
              <a:t>3) Dupla missão</a:t>
            </a:r>
            <a:endParaRPr lang="pt-BR" sz="2000" dirty="0"/>
          </a:p>
          <a:p>
            <a:pPr lvl="1"/>
            <a:endParaRPr lang="pt-BR" sz="2400" dirty="0"/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1. Introdução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z="3200" smtClean="0"/>
              <a:t>10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95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1.6. Objetivos da Tese e Contribuição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lvl="1"/>
            <a:endParaRPr lang="pt-BR" sz="2400" dirty="0" smtClean="0"/>
          </a:p>
          <a:p>
            <a:pPr lvl="1"/>
            <a:r>
              <a:rPr lang="pt-BR" sz="2400" b="1" dirty="0" smtClean="0"/>
              <a:t>Contribuição:</a:t>
            </a:r>
          </a:p>
          <a:p>
            <a:pPr lvl="1"/>
            <a:endParaRPr lang="pt-BR" sz="2400" b="1" dirty="0"/>
          </a:p>
          <a:p>
            <a:pPr marL="402336" lvl="1" indent="0">
              <a:buNone/>
            </a:pPr>
            <a:r>
              <a:rPr lang="pt-BR" sz="2400" dirty="0" smtClean="0"/>
              <a:t>	- Estudo e proposta de uma solução de baixo custo</a:t>
            </a:r>
          </a:p>
          <a:p>
            <a:pPr marL="402336" lvl="1" indent="0">
              <a:buNone/>
            </a:pPr>
            <a:endParaRPr lang="pt-BR" sz="2400" dirty="0"/>
          </a:p>
          <a:p>
            <a:pPr marL="402336" lvl="1" indent="0">
              <a:buNone/>
            </a:pPr>
            <a:endParaRPr lang="pt-BR" sz="2400" dirty="0" smtClean="0"/>
          </a:p>
          <a:p>
            <a:pPr marL="402336" lvl="1" indent="0">
              <a:buNone/>
            </a:pPr>
            <a:endParaRPr lang="pt-BR" sz="2400" dirty="0"/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1. Introdução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z="3200" smtClean="0"/>
              <a:t>11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62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2. 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>
            <a:normAutofit/>
          </a:bodyPr>
          <a:lstStyle/>
          <a:p>
            <a:pPr marL="329184" lvl="2" indent="0">
              <a:spcBef>
                <a:spcPts val="600"/>
              </a:spcBef>
              <a:buSzPct val="80000"/>
              <a:buNone/>
            </a:pPr>
            <a:endParaRPr lang="pt-BR" sz="2000" dirty="0" smtClean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pt-BR" sz="2000" dirty="0" smtClean="0"/>
              <a:t>	</a:t>
            </a:r>
            <a:endParaRPr lang="pt-BR" sz="2400" dirty="0" smtClean="0"/>
          </a:p>
          <a:p>
            <a:pPr marL="82296" indent="0">
              <a:buNone/>
            </a:pPr>
            <a:r>
              <a:rPr lang="pt-BR" sz="2400" dirty="0" smtClean="0"/>
              <a:t>	</a:t>
            </a:r>
            <a:endParaRPr lang="pt-BR" sz="2400" dirty="0"/>
          </a:p>
          <a:p>
            <a:pPr marL="82296" indent="0">
              <a:buNone/>
            </a:pPr>
            <a:r>
              <a:rPr lang="pt-BR" sz="2400" dirty="0" smtClean="0"/>
              <a:t>	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z="3200" smtClean="0"/>
              <a:t>12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60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2.1. 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>
            <a:normAutofit/>
          </a:bodyPr>
          <a:lstStyle/>
          <a:p>
            <a:pPr marL="329184" lvl="2" indent="0">
              <a:spcBef>
                <a:spcPts val="600"/>
              </a:spcBef>
              <a:buSzPct val="80000"/>
              <a:buNone/>
            </a:pPr>
            <a:endParaRPr lang="pt-BR" sz="2000" dirty="0" smtClean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pt-BR" sz="2000" dirty="0" smtClean="0"/>
              <a:t>	Ambiente simulado – AIRSIM x </a:t>
            </a:r>
            <a:r>
              <a:rPr lang="pt-BR" sz="2000" dirty="0" err="1" smtClean="0"/>
              <a:t>Unreal</a:t>
            </a:r>
            <a:endParaRPr lang="pt-BR" sz="2000" dirty="0" smtClean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endParaRPr lang="pt-BR" sz="2000" dirty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pt-BR" sz="2000" dirty="0" smtClean="0"/>
              <a:t>	Visão Computacional</a:t>
            </a:r>
          </a:p>
          <a:p>
            <a:pPr marL="329184" lvl="2" indent="0">
              <a:spcBef>
                <a:spcPts val="600"/>
              </a:spcBef>
              <a:buSzPct val="80000"/>
              <a:buNone/>
            </a:pPr>
            <a:endParaRPr lang="pt-BR" sz="2000" dirty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pt-BR" sz="2000" dirty="0">
                <a:solidFill>
                  <a:srgbClr val="002060"/>
                </a:solidFill>
              </a:rPr>
              <a:t>	Rede Neural Artificial – Aprendizado de máquina – </a:t>
            </a:r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pt-BR" sz="2000" dirty="0">
                <a:solidFill>
                  <a:srgbClr val="002060"/>
                </a:solidFill>
              </a:rPr>
              <a:t>			</a:t>
            </a:r>
            <a:r>
              <a:rPr lang="pt-BR" sz="2000" dirty="0" err="1">
                <a:solidFill>
                  <a:srgbClr val="002060"/>
                </a:solidFill>
              </a:rPr>
              <a:t>Roboflow</a:t>
            </a:r>
            <a:r>
              <a:rPr lang="pt-BR" sz="2000" dirty="0">
                <a:solidFill>
                  <a:srgbClr val="002060"/>
                </a:solidFill>
              </a:rPr>
              <a:t> / Google </a:t>
            </a:r>
            <a:r>
              <a:rPr lang="pt-BR" sz="2000" dirty="0" err="1">
                <a:solidFill>
                  <a:srgbClr val="002060"/>
                </a:solidFill>
              </a:rPr>
              <a:t>Colab</a:t>
            </a:r>
            <a:endParaRPr lang="pt-BR" sz="2000" dirty="0">
              <a:solidFill>
                <a:srgbClr val="002060"/>
              </a:solidFill>
            </a:endParaRPr>
          </a:p>
          <a:p>
            <a:pPr marL="329184" lvl="2" indent="0">
              <a:spcBef>
                <a:spcPts val="600"/>
              </a:spcBef>
              <a:buSzPct val="80000"/>
              <a:buNone/>
            </a:pPr>
            <a:endParaRPr lang="pt-BR" sz="2000" dirty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pt-BR" sz="2000" dirty="0" smtClean="0"/>
              <a:t>	Estação de solo </a:t>
            </a:r>
            <a:endParaRPr lang="pt-BR" sz="2000" dirty="0"/>
          </a:p>
          <a:p>
            <a:pPr marL="82296" indent="0">
              <a:buNone/>
            </a:pPr>
            <a:endParaRPr lang="pt-BR" sz="2400" dirty="0" smtClean="0"/>
          </a:p>
          <a:p>
            <a:pPr marL="82296" indent="0">
              <a:buNone/>
            </a:pPr>
            <a:r>
              <a:rPr lang="pt-BR" sz="2400" dirty="0" smtClean="0"/>
              <a:t>	</a:t>
            </a:r>
            <a:endParaRPr lang="pt-BR" sz="2400" dirty="0"/>
          </a:p>
          <a:p>
            <a:pPr marL="82296" indent="0">
              <a:buNone/>
            </a:pPr>
            <a:r>
              <a:rPr lang="pt-BR" sz="2400" dirty="0" smtClean="0"/>
              <a:t>	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2. Proposta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z="3200" smtClean="0"/>
              <a:t>13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90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2.1. </a:t>
            </a:r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marL="82296" indent="0" algn="ctr">
              <a:buNone/>
            </a:pPr>
            <a:endParaRPr lang="pt-BR" sz="2400" dirty="0"/>
          </a:p>
          <a:p>
            <a:pPr marL="82296" indent="0" algn="ctr">
              <a:buNone/>
            </a:pPr>
            <a:endParaRPr lang="pt-BR" sz="2400" dirty="0" smtClean="0"/>
          </a:p>
          <a:p>
            <a:pPr marL="82296" indent="0">
              <a:buNone/>
            </a:pPr>
            <a:endParaRPr lang="pt-BR" sz="2400" dirty="0"/>
          </a:p>
          <a:p>
            <a:pPr marL="82296" indent="0">
              <a:buNone/>
            </a:pPr>
            <a:r>
              <a:rPr lang="pt-BR" sz="2400" dirty="0" smtClean="0"/>
              <a:t>	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2. Proposta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fld id="{6294C92D-0306-4E69-9CD3-20855E849650}" type="slidenum">
              <a:rPr kumimoji="0" lang="en-US" sz="3200" smtClean="0"/>
              <a:t>14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738" y="1516231"/>
            <a:ext cx="7507742" cy="284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52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Detecção de 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marL="82296" indent="0" algn="ctr">
              <a:buNone/>
            </a:pPr>
            <a:endParaRPr lang="pt-BR" sz="2400" dirty="0"/>
          </a:p>
          <a:p>
            <a:pPr marL="82296" indent="0" algn="ctr">
              <a:buNone/>
            </a:pPr>
            <a:endParaRPr lang="pt-BR" sz="2400" dirty="0" smtClean="0"/>
          </a:p>
          <a:p>
            <a:pPr marL="82296" indent="0">
              <a:buNone/>
            </a:pPr>
            <a:endParaRPr lang="pt-BR" sz="2400" dirty="0"/>
          </a:p>
          <a:p>
            <a:pPr marL="82296" indent="0">
              <a:buNone/>
            </a:pPr>
            <a:r>
              <a:rPr lang="pt-BR" sz="2400" dirty="0" smtClean="0"/>
              <a:t>	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r>
              <a:rPr lang="pt-BR" dirty="0" err="1" smtClean="0"/>
              <a:t>Yolo</a:t>
            </a: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2. Proposta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fld id="{6294C92D-0306-4E69-9CD3-20855E849650}" type="slidenum">
              <a:rPr kumimoji="0" lang="en-US" sz="3200" smtClean="0"/>
              <a:t>15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51042"/>
            <a:ext cx="7607515" cy="429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65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Detecção de 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marL="82296" indent="0" algn="ctr">
              <a:buNone/>
            </a:pPr>
            <a:endParaRPr lang="pt-BR" sz="2400" dirty="0"/>
          </a:p>
          <a:p>
            <a:pPr marL="82296" indent="0" algn="ctr">
              <a:buNone/>
            </a:pPr>
            <a:endParaRPr lang="pt-BR" sz="2400" dirty="0" smtClean="0"/>
          </a:p>
          <a:p>
            <a:pPr marL="82296" indent="0">
              <a:buNone/>
            </a:pPr>
            <a:endParaRPr lang="pt-BR" sz="2400" dirty="0"/>
          </a:p>
          <a:p>
            <a:pPr marL="82296" indent="0">
              <a:buNone/>
            </a:pPr>
            <a:r>
              <a:rPr lang="pt-BR" sz="2400" dirty="0" smtClean="0"/>
              <a:t>	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2. Proposta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fld id="{6294C92D-0306-4E69-9CD3-20855E849650}" type="slidenum">
              <a:rPr kumimoji="0" lang="en-US" sz="3200" smtClean="0"/>
              <a:t>16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1124744"/>
            <a:ext cx="6015857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807451" y="5707875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1800" dirty="0" err="1" smtClean="0"/>
              <a:t>Roboflow</a:t>
            </a:r>
            <a:r>
              <a:rPr lang="pt-BR" sz="1800" dirty="0" smtClean="0"/>
              <a:t> : YOLOv5 &amp; </a:t>
            </a:r>
            <a:r>
              <a:rPr lang="pt-BR" sz="1800" dirty="0" err="1" smtClean="0"/>
              <a:t>Faster</a:t>
            </a:r>
            <a:r>
              <a:rPr lang="pt-BR" sz="1800" dirty="0" smtClean="0"/>
              <a:t>  </a:t>
            </a:r>
          </a:p>
          <a:p>
            <a:pPr algn="ctr"/>
            <a:r>
              <a:rPr lang="pt-BR" sz="1800" dirty="0" smtClean="0"/>
              <a:t>Google </a:t>
            </a:r>
            <a:r>
              <a:rPr lang="pt-BR" sz="1800" dirty="0" err="1" smtClean="0"/>
              <a:t>Colab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19695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Detecção </a:t>
            </a:r>
            <a:r>
              <a:rPr lang="pt-BR" dirty="0"/>
              <a:t>de 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>
            <a:normAutofit lnSpcReduction="10000"/>
          </a:bodyPr>
          <a:lstStyle/>
          <a:p>
            <a:pPr marL="82296" indent="0" algn="ctr">
              <a:buNone/>
            </a:pPr>
            <a:endParaRPr lang="pt-BR" sz="2400" dirty="0" smtClean="0"/>
          </a:p>
          <a:p>
            <a:pPr marL="82296" indent="0" algn="ctr">
              <a:buNone/>
            </a:pPr>
            <a:endParaRPr lang="pt-BR" sz="2400" dirty="0" smtClean="0"/>
          </a:p>
          <a:p>
            <a:pPr marL="82296" indent="0" algn="ctr">
              <a:buNone/>
            </a:pPr>
            <a:endParaRPr lang="pt-BR" sz="2400" dirty="0"/>
          </a:p>
          <a:p>
            <a:pPr marL="82296" indent="0" algn="ctr">
              <a:buNone/>
            </a:pPr>
            <a:endParaRPr lang="pt-BR" sz="2400" dirty="0" smtClean="0"/>
          </a:p>
          <a:p>
            <a:pPr marL="82296" indent="0" algn="ctr">
              <a:buNone/>
            </a:pPr>
            <a:endParaRPr lang="pt-BR" sz="2400" dirty="0" smtClean="0"/>
          </a:p>
          <a:p>
            <a:pPr marL="82296" indent="0" algn="ctr">
              <a:buNone/>
            </a:pPr>
            <a:endParaRPr lang="pt-BR" sz="2400" dirty="0"/>
          </a:p>
          <a:p>
            <a:pPr marL="82296" indent="0">
              <a:buNone/>
            </a:pPr>
            <a:r>
              <a:rPr lang="pt-BR" sz="2400" dirty="0" smtClean="0"/>
              <a:t>	</a:t>
            </a:r>
          </a:p>
          <a:p>
            <a:pPr marL="82296" indent="0" algn="ctr">
              <a:buNone/>
            </a:pPr>
            <a:endParaRPr lang="pt-BR" sz="2400" dirty="0" smtClean="0"/>
          </a:p>
          <a:p>
            <a:pPr marL="82296" indent="0" algn="ctr">
              <a:buNone/>
            </a:pPr>
            <a:endParaRPr lang="pt-BR" sz="2400" dirty="0"/>
          </a:p>
          <a:p>
            <a:pPr marL="82296" indent="0" algn="ctr">
              <a:buNone/>
            </a:pPr>
            <a:endParaRPr lang="pt-BR" sz="2400" dirty="0" smtClean="0"/>
          </a:p>
          <a:p>
            <a:pPr marL="82296" indent="0">
              <a:buNone/>
            </a:pPr>
            <a:endParaRPr lang="pt-BR" sz="2400" dirty="0"/>
          </a:p>
          <a:p>
            <a:pPr marL="82296" indent="0">
              <a:buNone/>
            </a:pPr>
            <a:r>
              <a:rPr lang="pt-BR" sz="2400" dirty="0" smtClean="0"/>
              <a:t>	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2. Proposta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fld id="{6294C92D-0306-4E69-9CD3-20855E849650}" type="slidenum">
              <a:rPr kumimoji="0" lang="en-US" sz="3200" smtClean="0"/>
              <a:t>17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979712" y="1772816"/>
            <a:ext cx="60486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Vídeos dos experimentos (rede neural)</a:t>
            </a:r>
            <a:endParaRPr lang="pt-BR" dirty="0" smtClean="0">
              <a:hlinkClick r:id="rId3"/>
            </a:endParaRPr>
          </a:p>
          <a:p>
            <a:endParaRPr lang="pt-BR" dirty="0" smtClean="0">
              <a:hlinkClick r:id="rId3"/>
            </a:endParaRPr>
          </a:p>
          <a:p>
            <a:endParaRPr lang="pt-BR" dirty="0" smtClean="0">
              <a:hlinkClick r:id="rId3"/>
            </a:endParaRPr>
          </a:p>
          <a:p>
            <a:pPr marL="342900" indent="-342900">
              <a:buAutoNum type="alphaLcParenR"/>
            </a:pPr>
            <a:r>
              <a:rPr lang="pt-BR" dirty="0" smtClean="0"/>
              <a:t>Detecção de objetos e pessoas</a:t>
            </a:r>
          </a:p>
          <a:p>
            <a:pPr marL="342900" indent="-342900">
              <a:buAutoNum type="alphaLcParenR"/>
            </a:pPr>
            <a:endParaRPr lang="pt-BR" dirty="0">
              <a:hlinkClick r:id="rId3"/>
            </a:endParaRPr>
          </a:p>
          <a:p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www.youtube.com/watch?v=buXmq1kyVVo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www.youtube.com/watch?v=pC40T81VGuU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438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2.1. </a:t>
            </a:r>
            <a:r>
              <a:rPr lang="pt-BR" dirty="0" smtClean="0"/>
              <a:t>Simulação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marL="82296" indent="0" algn="ctr">
              <a:buNone/>
            </a:pPr>
            <a:endParaRPr lang="pt-BR" sz="2400" dirty="0"/>
          </a:p>
          <a:p>
            <a:pPr marL="82296" indent="0" algn="ctr">
              <a:buNone/>
            </a:pPr>
            <a:endParaRPr lang="pt-BR" sz="2400" dirty="0" smtClean="0"/>
          </a:p>
          <a:p>
            <a:pPr marL="82296" indent="0">
              <a:buNone/>
            </a:pPr>
            <a:endParaRPr lang="pt-BR" sz="2400" dirty="0"/>
          </a:p>
          <a:p>
            <a:pPr marL="82296" indent="0">
              <a:buNone/>
            </a:pPr>
            <a:r>
              <a:rPr lang="pt-BR" sz="2400" dirty="0" smtClean="0"/>
              <a:t>	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2. Proposta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fld id="{6294C92D-0306-4E69-9CD3-20855E849650}" type="slidenum">
              <a:rPr kumimoji="0" lang="en-US" sz="3200" smtClean="0"/>
              <a:t>18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1304924"/>
            <a:ext cx="6309775" cy="4860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6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2.1. </a:t>
            </a:r>
            <a:r>
              <a:rPr lang="pt-BR" dirty="0" smtClean="0"/>
              <a:t>Simulação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marL="82296" indent="0" algn="ctr">
              <a:buNone/>
            </a:pPr>
            <a:endParaRPr lang="pt-BR" sz="2400" dirty="0"/>
          </a:p>
          <a:p>
            <a:pPr marL="82296" indent="0" algn="ctr">
              <a:buNone/>
            </a:pPr>
            <a:endParaRPr lang="pt-BR" sz="2400" dirty="0" smtClean="0"/>
          </a:p>
          <a:p>
            <a:pPr marL="82296" indent="0">
              <a:buNone/>
            </a:pPr>
            <a:endParaRPr lang="pt-BR" sz="2400" dirty="0"/>
          </a:p>
          <a:p>
            <a:pPr marL="82296" indent="0">
              <a:buNone/>
            </a:pPr>
            <a:r>
              <a:rPr lang="pt-BR" sz="2400" dirty="0" smtClean="0"/>
              <a:t>	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2. Proposta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fld id="{6294C92D-0306-4E69-9CD3-20855E849650}" type="slidenum">
              <a:rPr kumimoji="0" lang="en-US" sz="3200" smtClean="0"/>
              <a:t>19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71720"/>
            <a:ext cx="6840760" cy="5289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98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Membros da Banca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8344" y="1268760"/>
            <a:ext cx="8682168" cy="5589240"/>
          </a:xfrm>
        </p:spPr>
        <p:txBody>
          <a:bodyPr/>
          <a:lstStyle/>
          <a:p>
            <a:pPr marL="658368" lvl="2" indent="0">
              <a:buNone/>
            </a:pPr>
            <a:endParaRPr lang="pt-BR" sz="2000" b="1" dirty="0"/>
          </a:p>
          <a:p>
            <a:pPr marL="658368" lvl="2" indent="0">
              <a:buNone/>
            </a:pPr>
            <a:r>
              <a:rPr lang="pt-BR" sz="2000" b="1" dirty="0" smtClean="0"/>
              <a:t>Orientadores</a:t>
            </a:r>
          </a:p>
          <a:p>
            <a:pPr marL="658368" lvl="2" indent="0">
              <a:buNone/>
            </a:pPr>
            <a:r>
              <a:rPr lang="pt-BR" sz="2000" dirty="0" smtClean="0"/>
              <a:t>	Prof</a:t>
            </a:r>
            <a:r>
              <a:rPr lang="pt-BR" sz="2000" dirty="0"/>
              <a:t>. Dr. Tales Cleber </a:t>
            </a:r>
            <a:r>
              <a:rPr lang="pt-BR" sz="2000" dirty="0" smtClean="0"/>
              <a:t>Pimenta</a:t>
            </a:r>
            <a:r>
              <a:rPr lang="pt-BR" sz="2000" dirty="0"/>
              <a:t> </a:t>
            </a:r>
            <a:r>
              <a:rPr lang="pt-BR" sz="2000" dirty="0" smtClean="0"/>
              <a:t>(IESTI)</a:t>
            </a:r>
          </a:p>
          <a:p>
            <a:pPr marL="658368" lvl="2" indent="0">
              <a:buNone/>
            </a:pPr>
            <a:r>
              <a:rPr lang="pt-BR" sz="2000" dirty="0" smtClean="0"/>
              <a:t>	Prof</a:t>
            </a:r>
            <a:r>
              <a:rPr lang="pt-BR" sz="2000" dirty="0"/>
              <a:t>. Dr. Alexandre Carlos Brandão </a:t>
            </a:r>
            <a:r>
              <a:rPr lang="pt-BR" sz="2000" dirty="0" smtClean="0"/>
              <a:t>Ramos </a:t>
            </a:r>
            <a:r>
              <a:rPr lang="pt-BR" sz="2000" dirty="0"/>
              <a:t>(IMC)</a:t>
            </a:r>
            <a:endParaRPr lang="pt-BR" sz="2000" dirty="0" smtClean="0"/>
          </a:p>
          <a:p>
            <a:pPr marL="658368" lvl="2" indent="0">
              <a:buNone/>
            </a:pPr>
            <a:endParaRPr lang="pt-BR" sz="2000" dirty="0" smtClean="0"/>
          </a:p>
          <a:p>
            <a:pPr marL="658368" lvl="2" indent="0">
              <a:buNone/>
            </a:pPr>
            <a:r>
              <a:rPr lang="pt-BR" sz="2000" b="1" dirty="0" smtClean="0"/>
              <a:t>Membros Externos</a:t>
            </a:r>
          </a:p>
          <a:p>
            <a:pPr marL="658368" lvl="2" indent="0">
              <a:buNone/>
            </a:pPr>
            <a:r>
              <a:rPr lang="pt-BR" sz="2000" dirty="0" smtClean="0"/>
              <a:t>	Prof</a:t>
            </a:r>
            <a:r>
              <a:rPr lang="pt-BR" sz="2000" dirty="0"/>
              <a:t>. Dr. </a:t>
            </a:r>
            <a:r>
              <a:rPr lang="pt-BR" sz="2000" dirty="0" err="1"/>
              <a:t>Elcio</a:t>
            </a:r>
            <a:r>
              <a:rPr lang="pt-BR" sz="2000" dirty="0"/>
              <a:t> </a:t>
            </a:r>
            <a:r>
              <a:rPr lang="pt-BR" sz="2000" dirty="0" err="1"/>
              <a:t>Hideiti</a:t>
            </a:r>
            <a:r>
              <a:rPr lang="pt-BR" sz="2000" dirty="0"/>
              <a:t> </a:t>
            </a:r>
            <a:r>
              <a:rPr lang="pt-BR" sz="2000" dirty="0" err="1" smtClean="0"/>
              <a:t>Shiguemori</a:t>
            </a:r>
            <a:r>
              <a:rPr lang="pt-BR" sz="2000" dirty="0" smtClean="0"/>
              <a:t> – INPE</a:t>
            </a:r>
          </a:p>
          <a:p>
            <a:pPr marL="658368" lvl="2" indent="0">
              <a:buNone/>
            </a:pPr>
            <a:r>
              <a:rPr lang="pt-BR" sz="2000" dirty="0" smtClean="0"/>
              <a:t>	Prof</a:t>
            </a:r>
            <a:r>
              <a:rPr lang="pt-BR" sz="2000" dirty="0"/>
              <a:t>. Dr. Hildebrando Ferreira de Castro </a:t>
            </a:r>
            <a:r>
              <a:rPr lang="pt-BR" sz="2000" dirty="0" smtClean="0"/>
              <a:t>Filho -</a:t>
            </a:r>
          </a:p>
          <a:p>
            <a:pPr marL="658368" lvl="2" indent="0">
              <a:buNone/>
            </a:pPr>
            <a:r>
              <a:rPr lang="pt-BR" sz="1000" dirty="0"/>
              <a:t> </a:t>
            </a:r>
            <a:r>
              <a:rPr lang="pt-BR" sz="2000" dirty="0" smtClean="0"/>
              <a:t>           Centro Universitário Santa Cecília -  UNICEA</a:t>
            </a:r>
          </a:p>
          <a:p>
            <a:pPr marL="658368" lvl="2" indent="0">
              <a:buNone/>
            </a:pPr>
            <a:endParaRPr lang="pt-BR" sz="2000" b="1" dirty="0" smtClean="0"/>
          </a:p>
          <a:p>
            <a:pPr marL="658368" lvl="2" indent="0">
              <a:buNone/>
            </a:pPr>
            <a:r>
              <a:rPr lang="pt-BR" sz="2000" b="1" dirty="0" smtClean="0"/>
              <a:t>Membros Internos</a:t>
            </a:r>
            <a:endParaRPr lang="pt-BR" sz="2000" dirty="0" smtClean="0"/>
          </a:p>
          <a:p>
            <a:pPr marL="658368" lvl="2" indent="0">
              <a:buNone/>
            </a:pPr>
            <a:r>
              <a:rPr lang="pt-BR" sz="2000" dirty="0" smtClean="0"/>
              <a:t>	Prof</a:t>
            </a:r>
            <a:r>
              <a:rPr lang="pt-BR" sz="2000" dirty="0"/>
              <a:t>. </a:t>
            </a:r>
            <a:r>
              <a:rPr lang="pt-BR" sz="2000" dirty="0" smtClean="0"/>
              <a:t>Dr. Gabriel </a:t>
            </a:r>
            <a:r>
              <a:rPr lang="pt-BR" sz="2000" dirty="0" err="1"/>
              <a:t>Antonio</a:t>
            </a:r>
            <a:r>
              <a:rPr lang="pt-BR" sz="2000" dirty="0"/>
              <a:t> </a:t>
            </a:r>
            <a:r>
              <a:rPr lang="pt-BR" sz="2000" dirty="0" err="1"/>
              <a:t>Fanelli</a:t>
            </a:r>
            <a:r>
              <a:rPr lang="pt-BR" sz="2000" dirty="0"/>
              <a:t> de </a:t>
            </a:r>
            <a:r>
              <a:rPr lang="pt-BR" sz="2000" dirty="0" smtClean="0"/>
              <a:t>Souza (</a:t>
            </a:r>
            <a:r>
              <a:rPr lang="pt-BR" sz="2000" dirty="0"/>
              <a:t>coordenador </a:t>
            </a:r>
            <a:r>
              <a:rPr lang="pt-BR" sz="2000" dirty="0" smtClean="0"/>
              <a:t>PPG-EEL)</a:t>
            </a:r>
          </a:p>
          <a:p>
            <a:pPr marL="658368" lvl="2" indent="0">
              <a:buNone/>
            </a:pPr>
            <a:r>
              <a:rPr lang="pt-BR" sz="2000" dirty="0" smtClean="0"/>
              <a:t>	Prof</a:t>
            </a:r>
            <a:r>
              <a:rPr lang="pt-BR" sz="2000" dirty="0"/>
              <a:t>. Dr. Luiz </a:t>
            </a:r>
            <a:r>
              <a:rPr lang="pt-BR" sz="2000" dirty="0" err="1"/>
              <a:t>Olmes</a:t>
            </a:r>
            <a:r>
              <a:rPr lang="pt-BR" sz="2000" dirty="0"/>
              <a:t> </a:t>
            </a:r>
            <a:r>
              <a:rPr lang="pt-BR" sz="2000" dirty="0" smtClean="0"/>
              <a:t>Carvalho (IMC)</a:t>
            </a:r>
          </a:p>
          <a:p>
            <a:pPr marL="658368" lvl="2" indent="0">
              <a:buNone/>
            </a:pPr>
            <a:r>
              <a:rPr lang="pt-BR" sz="2000" dirty="0" smtClean="0"/>
              <a:t>	Prof</a:t>
            </a:r>
            <a:r>
              <a:rPr lang="pt-BR" sz="2000" dirty="0"/>
              <a:t>. Dr. Robson Luiz Moreno (IESTI)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z="3200" smtClean="0"/>
              <a:t>2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1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2.1. </a:t>
            </a:r>
            <a:r>
              <a:rPr lang="pt-BR" dirty="0" smtClean="0"/>
              <a:t>Simulação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marL="82296" indent="0" algn="ctr">
              <a:buNone/>
            </a:pPr>
            <a:endParaRPr lang="pt-BR" sz="2400" dirty="0"/>
          </a:p>
          <a:p>
            <a:pPr marL="82296" indent="0" algn="ctr">
              <a:buNone/>
            </a:pPr>
            <a:endParaRPr lang="pt-BR" sz="2400" dirty="0" smtClean="0"/>
          </a:p>
          <a:p>
            <a:pPr marL="82296" indent="0">
              <a:buNone/>
            </a:pPr>
            <a:endParaRPr lang="pt-BR" sz="2400" dirty="0"/>
          </a:p>
          <a:p>
            <a:r>
              <a:rPr lang="pt-BR" sz="1800" dirty="0" smtClean="0"/>
              <a:t>Vídeo da Simulação:</a:t>
            </a:r>
            <a:endParaRPr lang="pt-BR" sz="1800" dirty="0">
              <a:hlinkClick r:id="rId2"/>
            </a:endParaRPr>
          </a:p>
          <a:p>
            <a:endParaRPr lang="pt-BR" sz="1800" dirty="0"/>
          </a:p>
          <a:p>
            <a:pPr marL="82296" indent="0" algn="ctr">
              <a:buNone/>
            </a:pPr>
            <a:r>
              <a:rPr lang="pt-BR" sz="1800" dirty="0" smtClean="0">
                <a:hlinkClick r:id="rId3"/>
              </a:rPr>
              <a:t>https</a:t>
            </a:r>
            <a:r>
              <a:rPr lang="pt-BR" sz="1800" dirty="0">
                <a:hlinkClick r:id="rId3"/>
              </a:rPr>
              <a:t>://youtu.be/fxNKcaWd3IQ</a:t>
            </a:r>
            <a:endParaRPr lang="pt-BR" sz="1800" dirty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2. Proposta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fld id="{6294C92D-0306-4E69-9CD3-20855E849650}" type="slidenum">
              <a:rPr kumimoji="0" lang="en-US" sz="3200" smtClean="0"/>
              <a:t>20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47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marL="82296" indent="0" algn="ctr">
              <a:buNone/>
            </a:pPr>
            <a:endParaRPr lang="pt-BR" sz="2400" dirty="0"/>
          </a:p>
          <a:p>
            <a:pPr marL="82296" indent="0" algn="ctr">
              <a:buNone/>
            </a:pPr>
            <a:endParaRPr lang="pt-BR" sz="2400" dirty="0" smtClean="0"/>
          </a:p>
          <a:p>
            <a:pPr marL="82296" indent="0">
              <a:buNone/>
            </a:pPr>
            <a:endParaRPr lang="pt-BR" sz="2400" dirty="0"/>
          </a:p>
          <a:p>
            <a:pPr marL="82296" indent="0">
              <a:buNone/>
            </a:pPr>
            <a:r>
              <a:rPr lang="pt-BR" sz="2400" dirty="0" smtClean="0"/>
              <a:t>	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2. Proposta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fld id="{6294C92D-0306-4E69-9CD3-20855E849650}" type="slidenum">
              <a:rPr kumimoji="0" lang="en-US" sz="3200" smtClean="0"/>
              <a:t>21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38466"/>
            <a:ext cx="6885525" cy="37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57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Estação de Solo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marL="82296" indent="0" algn="ctr">
              <a:buNone/>
            </a:pPr>
            <a:endParaRPr lang="pt-BR" sz="2400" dirty="0"/>
          </a:p>
          <a:p>
            <a:pPr marL="82296" indent="0" algn="ctr">
              <a:buNone/>
            </a:pPr>
            <a:endParaRPr lang="pt-BR" sz="2400" dirty="0" smtClean="0"/>
          </a:p>
          <a:p>
            <a:pPr marL="82296" indent="0">
              <a:buNone/>
            </a:pPr>
            <a:endParaRPr lang="pt-BR" sz="2400" dirty="0"/>
          </a:p>
          <a:p>
            <a:pPr marL="82296" indent="0">
              <a:buNone/>
            </a:pPr>
            <a:r>
              <a:rPr lang="pt-BR" sz="2400" dirty="0" smtClean="0"/>
              <a:t>	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2. Proposta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fld id="{6294C92D-0306-4E69-9CD3-20855E849650}" type="slidenum">
              <a:rPr kumimoji="0" lang="en-US" sz="3200" smtClean="0"/>
              <a:t>22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51041"/>
            <a:ext cx="6343670" cy="3981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13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2.2-Módulos Propostos e Implementados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marL="82296" indent="0">
              <a:buNone/>
            </a:pPr>
            <a:endParaRPr lang="pt-BR" sz="1600" b="1" dirty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endParaRPr lang="pt-BR" sz="1600" b="1" dirty="0" smtClean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pt-BR" sz="1600" dirty="0" smtClean="0"/>
              <a:t>	</a:t>
            </a:r>
            <a:r>
              <a:rPr lang="pt-BR" sz="1600" b="1" dirty="0" smtClean="0">
                <a:solidFill>
                  <a:srgbClr val="FF0000"/>
                </a:solidFill>
              </a:rPr>
              <a:t>Ambiente </a:t>
            </a:r>
            <a:r>
              <a:rPr lang="pt-BR" sz="1600" b="1" dirty="0">
                <a:solidFill>
                  <a:srgbClr val="FF0000"/>
                </a:solidFill>
              </a:rPr>
              <a:t>simulado – AIRSIM x </a:t>
            </a:r>
            <a:r>
              <a:rPr lang="pt-BR" sz="1600" b="1" dirty="0" err="1">
                <a:solidFill>
                  <a:srgbClr val="FF0000"/>
                </a:solidFill>
              </a:rPr>
              <a:t>Unreal</a:t>
            </a:r>
            <a:endParaRPr lang="pt-BR" sz="1600" b="1" dirty="0">
              <a:solidFill>
                <a:srgbClr val="FF0000"/>
              </a:solidFill>
            </a:endParaRPr>
          </a:p>
          <a:p>
            <a:pPr marL="329184" lvl="2" indent="0">
              <a:spcBef>
                <a:spcPts val="600"/>
              </a:spcBef>
              <a:buSzPct val="80000"/>
              <a:buNone/>
            </a:pPr>
            <a:endParaRPr lang="pt-BR" sz="1600" dirty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pt-BR" sz="1600" dirty="0"/>
              <a:t>	</a:t>
            </a:r>
            <a:r>
              <a:rPr lang="pt-BR" sz="1600" b="1" dirty="0">
                <a:solidFill>
                  <a:srgbClr val="00B0F0"/>
                </a:solidFill>
              </a:rPr>
              <a:t>Visão Computacional</a:t>
            </a:r>
          </a:p>
          <a:p>
            <a:pPr marL="329184" lvl="2" indent="0">
              <a:spcBef>
                <a:spcPts val="600"/>
              </a:spcBef>
              <a:buSzPct val="80000"/>
              <a:buNone/>
            </a:pPr>
            <a:endParaRPr lang="pt-BR" sz="1600" dirty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pt-BR" sz="1600" dirty="0"/>
              <a:t>	</a:t>
            </a:r>
            <a:r>
              <a:rPr lang="pt-BR" sz="1600" b="1" dirty="0">
                <a:solidFill>
                  <a:srgbClr val="00B0F0"/>
                </a:solidFill>
              </a:rPr>
              <a:t>Rede Neural Artificial – Aprendizado de máquina </a:t>
            </a:r>
            <a:r>
              <a:rPr lang="pt-BR" sz="1600" b="1" dirty="0" smtClean="0">
                <a:solidFill>
                  <a:srgbClr val="00B0F0"/>
                </a:solidFill>
              </a:rPr>
              <a:t>– </a:t>
            </a:r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pt-BR" sz="1600" b="1" dirty="0">
                <a:solidFill>
                  <a:srgbClr val="00B0F0"/>
                </a:solidFill>
              </a:rPr>
              <a:t>	</a:t>
            </a:r>
            <a:r>
              <a:rPr lang="pt-BR" sz="1600" b="1" dirty="0" smtClean="0">
                <a:solidFill>
                  <a:srgbClr val="00B0F0"/>
                </a:solidFill>
              </a:rPr>
              <a:t>		</a:t>
            </a:r>
            <a:r>
              <a:rPr lang="pt-BR" sz="1600" b="1" dirty="0" err="1" smtClean="0">
                <a:solidFill>
                  <a:srgbClr val="00B0F0"/>
                </a:solidFill>
              </a:rPr>
              <a:t>Roboflow</a:t>
            </a:r>
            <a:r>
              <a:rPr lang="pt-BR" sz="1600" b="1" dirty="0" smtClean="0">
                <a:solidFill>
                  <a:srgbClr val="00B0F0"/>
                </a:solidFill>
              </a:rPr>
              <a:t> / Google </a:t>
            </a:r>
            <a:r>
              <a:rPr lang="pt-BR" sz="1600" b="1" dirty="0" err="1" smtClean="0">
                <a:solidFill>
                  <a:srgbClr val="00B0F0"/>
                </a:solidFill>
              </a:rPr>
              <a:t>Colab</a:t>
            </a:r>
            <a:endParaRPr lang="pt-BR" sz="1600" b="1" dirty="0">
              <a:solidFill>
                <a:srgbClr val="00B0F0"/>
              </a:solidFill>
            </a:endParaRPr>
          </a:p>
          <a:p>
            <a:pPr marL="329184" lvl="2" indent="0">
              <a:spcBef>
                <a:spcPts val="600"/>
              </a:spcBef>
              <a:buSzPct val="80000"/>
              <a:buNone/>
            </a:pPr>
            <a:endParaRPr lang="pt-BR" sz="1600" dirty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pt-BR" sz="1600" b="1" dirty="0">
                <a:solidFill>
                  <a:srgbClr val="FF0000"/>
                </a:solidFill>
              </a:rPr>
              <a:t>	Estação de solo</a:t>
            </a:r>
            <a:r>
              <a:rPr lang="pt-BR" sz="1600" dirty="0"/>
              <a:t> </a:t>
            </a:r>
          </a:p>
          <a:p>
            <a:pPr marL="329184" lvl="2" indent="0">
              <a:spcBef>
                <a:spcPts val="600"/>
              </a:spcBef>
              <a:buSzPct val="80000"/>
              <a:buNone/>
            </a:pPr>
            <a:endParaRPr lang="pt-BR" sz="1600" b="1" dirty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pt-BR" sz="2000" dirty="0" smtClean="0"/>
              <a:t>	</a:t>
            </a:r>
            <a:r>
              <a:rPr lang="pt-BR" sz="2400" dirty="0" smtClean="0"/>
              <a:t>	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2. Proposta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305550"/>
            <a:ext cx="682424" cy="476250"/>
          </a:xfrm>
        </p:spPr>
        <p:txBody>
          <a:bodyPr/>
          <a:lstStyle/>
          <a:p>
            <a:fld id="{6294C92D-0306-4E69-9CD3-20855E849650}" type="slidenum">
              <a:rPr kumimoji="0" lang="en-US" sz="3200" smtClean="0"/>
              <a:t>23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33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3. Ações Realizadas e Futuras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marL="82296" indent="0">
              <a:buNone/>
            </a:pPr>
            <a:endParaRPr lang="pt-BR" sz="2400" dirty="0" smtClean="0"/>
          </a:p>
          <a:p>
            <a:pPr marL="402336" lvl="1" indent="0">
              <a:buNone/>
            </a:pPr>
            <a:r>
              <a:rPr lang="pt-BR" sz="1800" b="1" dirty="0" smtClean="0"/>
              <a:t>Realizadas</a:t>
            </a:r>
            <a:endParaRPr lang="pt-BR" sz="1800" b="1" dirty="0"/>
          </a:p>
          <a:p>
            <a:pPr marL="859536" lvl="1" indent="-457200">
              <a:buAutoNum type="alphaLcPeriod"/>
            </a:pPr>
            <a:r>
              <a:rPr lang="pt-BR" sz="1800" dirty="0" smtClean="0"/>
              <a:t>Revisão Sistemática da Literatura</a:t>
            </a:r>
          </a:p>
          <a:p>
            <a:pPr marL="859536" lvl="1" indent="-457200">
              <a:buAutoNum type="alphaLcPeriod"/>
            </a:pPr>
            <a:r>
              <a:rPr lang="pt-BR" sz="1800" dirty="0" smtClean="0"/>
              <a:t>70% dos módulos desenvolvidos </a:t>
            </a:r>
          </a:p>
          <a:p>
            <a:pPr marL="859536" lvl="1" indent="-457200">
              <a:buAutoNum type="alphaLcPeriod"/>
            </a:pPr>
            <a:r>
              <a:rPr lang="pt-BR" sz="1800" dirty="0" smtClean="0"/>
              <a:t>06 artigos produzidos B1, A2 e A1 </a:t>
            </a:r>
            <a:r>
              <a:rPr lang="pt-BR" sz="1400" dirty="0" smtClean="0"/>
              <a:t>(submetido 10/11/22)</a:t>
            </a:r>
            <a:r>
              <a:rPr lang="pt-BR" sz="1800" dirty="0" smtClean="0"/>
              <a:t>  </a:t>
            </a:r>
          </a:p>
          <a:p>
            <a:pPr marL="859536" lvl="1" indent="-457200">
              <a:buAutoNum type="alphaLcPeriod"/>
            </a:pPr>
            <a:r>
              <a:rPr lang="pt-BR" sz="1800" dirty="0" smtClean="0"/>
              <a:t>Escrita parcial da tese</a:t>
            </a:r>
          </a:p>
          <a:p>
            <a:pPr marL="859536" lvl="1" indent="-457200">
              <a:buAutoNum type="alphaLcPeriod"/>
            </a:pPr>
            <a:r>
              <a:rPr lang="pt-BR" sz="1800" dirty="0" smtClean="0"/>
              <a:t>Convite para Estágio de 6 meses na ÉTS, Canadá </a:t>
            </a:r>
          </a:p>
          <a:p>
            <a:pPr marL="859536" lvl="1" indent="-457200">
              <a:buAutoNum type="alphaLcPeriod"/>
            </a:pPr>
            <a:endParaRPr lang="pt-BR" sz="1800" dirty="0" smtClean="0"/>
          </a:p>
          <a:p>
            <a:pPr marL="402336" lvl="1" indent="0">
              <a:buNone/>
            </a:pPr>
            <a:r>
              <a:rPr lang="pt-BR" sz="1800" b="1" dirty="0" smtClean="0"/>
              <a:t>Futuras</a:t>
            </a:r>
          </a:p>
          <a:p>
            <a:pPr marL="859536" lvl="1" indent="-457200">
              <a:buAutoNum type="alphaLcPeriod"/>
            </a:pPr>
            <a:r>
              <a:rPr lang="pt-BR" sz="1800" dirty="0" smtClean="0"/>
              <a:t>Implementação efetiva</a:t>
            </a:r>
          </a:p>
          <a:p>
            <a:pPr marL="859536" lvl="1" indent="-457200">
              <a:buAutoNum type="alphaLcPeriod"/>
            </a:pPr>
            <a:r>
              <a:rPr lang="pt-BR" sz="1800" dirty="0" smtClean="0"/>
              <a:t>Avaliação</a:t>
            </a:r>
          </a:p>
          <a:p>
            <a:pPr marL="859536" lvl="1" indent="-457200">
              <a:buAutoNum type="alphaLcPeriod"/>
            </a:pPr>
            <a:r>
              <a:rPr lang="pt-BR" sz="1800" dirty="0" smtClean="0"/>
              <a:t>Artigo dos resultados</a:t>
            </a:r>
          </a:p>
          <a:p>
            <a:pPr marL="859536" lvl="1" indent="-457200">
              <a:buAutoNum type="alphaLcPeriod"/>
            </a:pPr>
            <a:endParaRPr lang="pt-BR" sz="1800" dirty="0" smtClean="0"/>
          </a:p>
          <a:p>
            <a:pPr marL="859536" lvl="1" indent="-457200">
              <a:buAutoNum type="alphaLcPeriod"/>
            </a:pPr>
            <a:endParaRPr lang="pt-BR" sz="2000" dirty="0" smtClean="0"/>
          </a:p>
          <a:p>
            <a:pPr marL="859536" lvl="1" indent="-457200">
              <a:buAutoNum type="alphaLcPeriod"/>
            </a:pPr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16416" y="6305550"/>
            <a:ext cx="754432" cy="476250"/>
          </a:xfrm>
        </p:spPr>
        <p:txBody>
          <a:bodyPr/>
          <a:lstStyle/>
          <a:p>
            <a:fld id="{6294C92D-0306-4E69-9CD3-20855E849650}" type="slidenum">
              <a:rPr kumimoji="0" lang="en-US" sz="3200" smtClean="0"/>
              <a:t>24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219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4. Considerações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244408" y="6305550"/>
            <a:ext cx="826440" cy="476250"/>
          </a:xfrm>
        </p:spPr>
        <p:txBody>
          <a:bodyPr/>
          <a:lstStyle/>
          <a:p>
            <a:fld id="{6294C92D-0306-4E69-9CD3-20855E849650}" type="slidenum">
              <a:rPr kumimoji="0" lang="en-US" sz="3200" smtClean="0"/>
              <a:t>25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015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632" y="2492896"/>
            <a:ext cx="7498080" cy="1143000"/>
          </a:xfrm>
        </p:spPr>
        <p:txBody>
          <a:bodyPr/>
          <a:lstStyle/>
          <a:p>
            <a:pPr algn="ctr"/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15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1638" y="5157192"/>
            <a:ext cx="6974592" cy="1152128"/>
          </a:xfrm>
        </p:spPr>
        <p:txBody>
          <a:bodyPr>
            <a:normAutofit/>
          </a:bodyPr>
          <a:lstStyle/>
          <a:p>
            <a:r>
              <a:rPr lang="pt-BR" sz="2000" b="1" dirty="0" smtClean="0"/>
              <a:t>             </a:t>
            </a:r>
            <a:r>
              <a:rPr lang="pt-BR" sz="1600" dirty="0" smtClean="0"/>
              <a:t>Aluno:  Wander Mendes Martins</a:t>
            </a:r>
          </a:p>
          <a:p>
            <a:r>
              <a:rPr lang="pt-BR" sz="1600" dirty="0" smtClean="0"/>
              <a:t>     Orientadores: </a:t>
            </a:r>
            <a:r>
              <a:rPr lang="pt-BR" sz="900" dirty="0" smtClean="0"/>
              <a:t> </a:t>
            </a:r>
            <a:r>
              <a:rPr lang="pt-BR" sz="1600" dirty="0" smtClean="0"/>
              <a:t>Prof. Dr.  Tales Cleber Pimenta </a:t>
            </a:r>
          </a:p>
          <a:p>
            <a:r>
              <a:rPr lang="pt-BR" sz="1600" dirty="0"/>
              <a:t>	</a:t>
            </a:r>
            <a:r>
              <a:rPr lang="pt-BR" sz="1600" dirty="0" smtClean="0"/>
              <a:t>           Prof. Dr.  Alexander Carlos Brandão Ramos</a:t>
            </a:r>
            <a:endParaRPr lang="pt-B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0"/>
            <a:ext cx="4381805" cy="119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152" y="59457"/>
            <a:ext cx="2398351" cy="1281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119661" y="6505599"/>
            <a:ext cx="648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Itajubá, MG, 15 de dezembro de 2022</a:t>
            </a:r>
            <a:endParaRPr lang="pt-BR" sz="1400" b="1" dirty="0"/>
          </a:p>
        </p:txBody>
      </p:sp>
      <p:sp>
        <p:nvSpPr>
          <p:cNvPr id="5" name="Retângulo 4"/>
          <p:cNvSpPr/>
          <p:nvPr/>
        </p:nvSpPr>
        <p:spPr>
          <a:xfrm>
            <a:off x="1232458" y="2852936"/>
            <a:ext cx="74888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DESENVOLVIMENTO DE UM </a:t>
            </a:r>
            <a:r>
              <a:rPr lang="pt-BR" b="1" dirty="0"/>
              <a:t>SISTEMA DE SOFTWARE </a:t>
            </a:r>
            <a:endParaRPr lang="pt-BR" b="1" dirty="0" smtClean="0"/>
          </a:p>
          <a:p>
            <a:pPr algn="ctr"/>
            <a:r>
              <a:rPr lang="pt-BR" b="1" dirty="0" smtClean="0"/>
              <a:t>PARA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>AJUSTE DE TRAJETÓRIAS EM UM ENXAME DE DRONES </a:t>
            </a:r>
            <a:endParaRPr lang="pt-BR" b="1" dirty="0" smtClean="0"/>
          </a:p>
          <a:p>
            <a:pPr algn="ctr"/>
            <a:r>
              <a:rPr lang="pt-BR" b="1" dirty="0" smtClean="0"/>
              <a:t>EM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>OPERAÇÕES COOPERATIVAS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232458" y="1487132"/>
            <a:ext cx="768666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PPG-EEL - Programa de Pós-graduação em Engenharia </a:t>
            </a:r>
            <a:r>
              <a:rPr lang="pt-BR" b="1" dirty="0" smtClean="0"/>
              <a:t>Elétrica</a:t>
            </a:r>
          </a:p>
          <a:p>
            <a:pPr algn="ctr">
              <a:lnSpc>
                <a:spcPct val="150000"/>
              </a:lnSpc>
            </a:pPr>
            <a:r>
              <a:rPr lang="pt-BR" b="1" i="1" dirty="0" smtClean="0"/>
              <a:t>Exame de Qualificação de Tese de Doutorado</a:t>
            </a:r>
            <a:endParaRPr lang="pt-BR" b="1" i="1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1331640" y="2348880"/>
            <a:ext cx="7389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1331640" y="4797152"/>
            <a:ext cx="7389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294C92D-0306-4E69-9CD3-20855E849650}" type="slidenum">
              <a:rPr kumimoji="0" lang="en-US" sz="3200" smtClean="0"/>
              <a:t>3</a:t>
            </a:fld>
            <a:endParaRPr kumimoji="0" lang="en-US" sz="3200" dirty="0"/>
          </a:p>
        </p:txBody>
      </p:sp>
    </p:spTree>
    <p:extLst>
      <p:ext uri="{BB962C8B-B14F-4D97-AF65-F5344CB8AC3E}">
        <p14:creationId xmlns:p14="http://schemas.microsoft.com/office/powerpoint/2010/main" val="237297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Apresentação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marL="539496" indent="-457200">
              <a:buFont typeface="+mj-lt"/>
              <a:buAutoNum type="arabicPeriod"/>
            </a:pPr>
            <a:r>
              <a:rPr lang="pt-BR" sz="2400" dirty="0" smtClean="0"/>
              <a:t>Introdução</a:t>
            </a:r>
          </a:p>
          <a:p>
            <a:pPr marL="402336" lvl="1" indent="0">
              <a:buNone/>
            </a:pPr>
            <a:r>
              <a:rPr lang="pt-BR" sz="2000" dirty="0" smtClean="0"/>
              <a:t>1.1. Visão Geral</a:t>
            </a:r>
          </a:p>
          <a:p>
            <a:pPr marL="402336" lvl="1" indent="0">
              <a:buNone/>
            </a:pPr>
            <a:r>
              <a:rPr lang="pt-BR" sz="2000" dirty="0" smtClean="0"/>
              <a:t>1.2. Descrição do Problema</a:t>
            </a:r>
          </a:p>
          <a:p>
            <a:pPr marL="402336" lvl="1" indent="0">
              <a:buNone/>
            </a:pPr>
            <a:r>
              <a:rPr lang="pt-BR" sz="2000" dirty="0" smtClean="0"/>
              <a:t>1.3. Hipótese</a:t>
            </a:r>
          </a:p>
          <a:p>
            <a:pPr marL="402336" lvl="1" indent="0">
              <a:buNone/>
            </a:pPr>
            <a:r>
              <a:rPr lang="pt-BR" sz="2000" dirty="0" smtClean="0"/>
              <a:t>1.4. Questões de Pesquisa</a:t>
            </a:r>
          </a:p>
          <a:p>
            <a:pPr marL="402336" lvl="1" indent="0">
              <a:buNone/>
            </a:pPr>
            <a:r>
              <a:rPr lang="pt-BR" sz="2000" dirty="0" smtClean="0"/>
              <a:t>1.5 Trabalhos Relacionados</a:t>
            </a:r>
          </a:p>
          <a:p>
            <a:pPr marL="402336" lvl="1" indent="0">
              <a:buNone/>
            </a:pPr>
            <a:r>
              <a:rPr lang="pt-BR" sz="2000" dirty="0" smtClean="0"/>
              <a:t>1.6. Objetivo da Tese e Contribuição</a:t>
            </a:r>
          </a:p>
          <a:p>
            <a:pPr marL="539496" indent="-457200">
              <a:buFont typeface="+mj-lt"/>
              <a:buAutoNum type="arabicPeriod"/>
            </a:pPr>
            <a:r>
              <a:rPr lang="pt-BR" sz="2400" dirty="0" smtClean="0"/>
              <a:t>Proposta</a:t>
            </a:r>
          </a:p>
          <a:p>
            <a:pPr marL="402336" lvl="1" indent="0">
              <a:buNone/>
            </a:pPr>
            <a:r>
              <a:rPr lang="pt-BR" sz="2000" dirty="0" smtClean="0"/>
              <a:t>2.1. Arquitetura</a:t>
            </a:r>
          </a:p>
          <a:p>
            <a:pPr marL="402336" lvl="1" indent="0">
              <a:buNone/>
            </a:pPr>
            <a:r>
              <a:rPr lang="pt-BR" sz="2000" dirty="0" smtClean="0"/>
              <a:t>2.2. Módulos: Propostos e Implementados</a:t>
            </a:r>
          </a:p>
          <a:p>
            <a:pPr marL="539496" indent="-457200">
              <a:buFont typeface="+mj-lt"/>
              <a:buAutoNum type="arabicPeriod"/>
            </a:pPr>
            <a:r>
              <a:rPr lang="pt-BR" sz="2400" dirty="0" smtClean="0"/>
              <a:t>Ações Realizadas e Futuras</a:t>
            </a:r>
          </a:p>
          <a:p>
            <a:pPr marL="539496" indent="-457200">
              <a:buFont typeface="+mj-lt"/>
              <a:buAutoNum type="arabicPeriod"/>
            </a:pPr>
            <a:r>
              <a:rPr lang="pt-BR" sz="2400" dirty="0" smtClean="0"/>
              <a:t>Considerações Finais</a:t>
            </a:r>
            <a:endParaRPr lang="pt-BR" sz="2400" dirty="0"/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Exame de Qualificação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z="3200" smtClean="0"/>
              <a:t>4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95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1.1. 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marL="658368" lvl="2" indent="0">
              <a:buNone/>
            </a:pPr>
            <a:endParaRPr lang="pt-BR" sz="2000" b="1" dirty="0"/>
          </a:p>
          <a:p>
            <a:pPr marL="658368" lvl="2" indent="0">
              <a:buNone/>
            </a:pPr>
            <a:r>
              <a:rPr lang="pt-BR" sz="1600" b="1" dirty="0" smtClean="0"/>
              <a:t>	</a:t>
            </a:r>
            <a:r>
              <a:rPr lang="pt-BR" sz="2000" dirty="0" smtClean="0"/>
              <a:t>-  Justificativa </a:t>
            </a:r>
          </a:p>
          <a:p>
            <a:pPr marL="658368" lvl="2" indent="0">
              <a:buNone/>
            </a:pPr>
            <a:endParaRPr lang="pt-BR" sz="2000" dirty="0"/>
          </a:p>
          <a:p>
            <a:pPr marL="658368" lvl="2" indent="0">
              <a:buNone/>
            </a:pPr>
            <a:r>
              <a:rPr lang="pt-BR" sz="2000" dirty="0" smtClean="0"/>
              <a:t>	- </a:t>
            </a:r>
            <a:r>
              <a:rPr lang="pt-BR" sz="2000" dirty="0" err="1" smtClean="0"/>
              <a:t>ARPs</a:t>
            </a:r>
            <a:r>
              <a:rPr lang="pt-BR" sz="2000" dirty="0" smtClean="0"/>
              <a:t> e Enxames de </a:t>
            </a:r>
            <a:r>
              <a:rPr lang="pt-BR" sz="2000" dirty="0" err="1" smtClean="0"/>
              <a:t>ARPs</a:t>
            </a:r>
            <a:r>
              <a:rPr lang="pt-BR" sz="2000" dirty="0" smtClean="0"/>
              <a:t> autônomos (multimissões)</a:t>
            </a:r>
          </a:p>
          <a:p>
            <a:pPr marL="658368" lvl="2" indent="0">
              <a:buNone/>
            </a:pPr>
            <a:endParaRPr lang="pt-BR" sz="2000" dirty="0"/>
          </a:p>
          <a:p>
            <a:pPr marL="658368" lvl="2" indent="0">
              <a:buNone/>
            </a:pPr>
            <a:r>
              <a:rPr lang="pt-BR" sz="2000" dirty="0" smtClean="0"/>
              <a:t>	- Inspeção de Linhas de Transmissão (a) </a:t>
            </a:r>
          </a:p>
          <a:p>
            <a:pPr marL="402336" lvl="1" indent="0">
              <a:buNone/>
            </a:pPr>
            <a:endParaRPr lang="pt-BR" sz="2000" dirty="0" smtClean="0"/>
          </a:p>
          <a:p>
            <a:pPr marL="402336" lvl="1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- Detecção de Presença de Pessoas (b) </a:t>
            </a:r>
          </a:p>
          <a:p>
            <a:pPr marL="402336" lvl="1" indent="0">
              <a:buNone/>
            </a:pPr>
            <a:endParaRPr lang="pt-BR" sz="2000" dirty="0"/>
          </a:p>
          <a:p>
            <a:pPr marL="402336" lvl="1" indent="0">
              <a:buNone/>
            </a:pPr>
            <a:r>
              <a:rPr lang="pt-BR" sz="2000" dirty="0" smtClean="0"/>
              <a:t>	- Controle de Enxame de </a:t>
            </a:r>
            <a:r>
              <a:rPr lang="pt-BR" sz="2000" dirty="0" err="1" smtClean="0"/>
              <a:t>ARPs</a:t>
            </a:r>
            <a:r>
              <a:rPr lang="pt-BR" sz="2000" dirty="0" smtClean="0"/>
              <a:t> (a, b)</a:t>
            </a:r>
          </a:p>
          <a:p>
            <a:pPr marL="402336" lvl="1" indent="0">
              <a:buNone/>
            </a:pPr>
            <a:endParaRPr lang="pt-BR" sz="2000" dirty="0"/>
          </a:p>
          <a:p>
            <a:pPr marL="402336" lvl="1" indent="0">
              <a:buNone/>
            </a:pPr>
            <a:r>
              <a:rPr lang="pt-BR" sz="2000" dirty="0" smtClean="0"/>
              <a:t>	- Inteligência de Enxames para alternar entre a e b.</a:t>
            </a:r>
          </a:p>
          <a:p>
            <a:pPr marL="402336" lvl="1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1. Introdução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z="3200" smtClean="0"/>
              <a:t>5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68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1.2 Descrição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82296" indent="0" algn="ctr">
              <a:buNone/>
            </a:pPr>
            <a:r>
              <a:rPr lang="pt-BR" dirty="0" smtClean="0">
                <a:solidFill>
                  <a:srgbClr val="0070C0"/>
                </a:solidFill>
              </a:rPr>
              <a:t>Principal</a:t>
            </a:r>
            <a:r>
              <a:rPr lang="pt-BR" dirty="0" smtClean="0"/>
              <a:t> + </a:t>
            </a:r>
            <a:r>
              <a:rPr lang="pt-BR" dirty="0" smtClean="0">
                <a:solidFill>
                  <a:srgbClr val="00B050"/>
                </a:solidFill>
              </a:rPr>
              <a:t>alternativa</a:t>
            </a:r>
            <a:r>
              <a:rPr lang="pt-BR" dirty="0" smtClean="0"/>
              <a:t>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dirty="0" smtClean="0">
                <a:solidFill>
                  <a:srgbClr val="FF0000"/>
                </a:solidFill>
                <a:sym typeface="Wingdings" panose="05000000000000000000" pitchFamily="2" charset="2"/>
              </a:rPr>
              <a:t>Combinada</a:t>
            </a:r>
            <a:endParaRPr lang="pt-BR" dirty="0" smtClean="0">
              <a:solidFill>
                <a:srgbClr val="FF000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1. Introdução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z="3200" smtClean="0"/>
              <a:t>6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445" y="1641379"/>
            <a:ext cx="6808843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16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1.3 Hipótese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lvl="1"/>
            <a:endParaRPr lang="pt-BR" sz="2000" dirty="0" smtClean="0"/>
          </a:p>
          <a:p>
            <a:pPr marL="658368" lvl="2" indent="0">
              <a:buNone/>
            </a:pPr>
            <a:r>
              <a:rPr lang="pt-BR" dirty="0" smtClean="0"/>
              <a:t>Possibilidade de se controlar </a:t>
            </a:r>
            <a:r>
              <a:rPr lang="pt-BR" b="1" dirty="0" smtClean="0"/>
              <a:t>enxames</a:t>
            </a:r>
            <a:r>
              <a:rPr lang="pt-BR" dirty="0" smtClean="0"/>
              <a:t> </a:t>
            </a:r>
            <a:r>
              <a:rPr lang="pt-BR" b="1" dirty="0" smtClean="0"/>
              <a:t>de baixo custo</a:t>
            </a:r>
            <a:r>
              <a:rPr lang="pt-BR" dirty="0" smtClean="0"/>
              <a:t> com múltiplas missões mantendo eficiências.</a:t>
            </a:r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1. Introdução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z="3200" smtClean="0"/>
              <a:t>7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754" y="3258560"/>
            <a:ext cx="3693124" cy="1991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37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1.4. Questões de 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91768" y="1447800"/>
            <a:ext cx="8152232" cy="5221560"/>
          </a:xfrm>
        </p:spPr>
        <p:txBody>
          <a:bodyPr/>
          <a:lstStyle/>
          <a:p>
            <a:pPr marL="402336" lvl="1" indent="0">
              <a:buNone/>
            </a:pPr>
            <a:endParaRPr lang="pt-BR" sz="2000" b="1" dirty="0" smtClean="0"/>
          </a:p>
          <a:p>
            <a:pPr marL="402336" lvl="1" indent="0">
              <a:buNone/>
            </a:pPr>
            <a:endParaRPr lang="pt-BR" sz="2000" b="1" dirty="0"/>
          </a:p>
          <a:p>
            <a:pPr marL="402336" lvl="1" indent="0">
              <a:buNone/>
            </a:pPr>
            <a:r>
              <a:rPr lang="pt-BR" sz="2400" dirty="0"/>
              <a:t>#</a:t>
            </a:r>
            <a:r>
              <a:rPr lang="pt-BR" sz="2400" dirty="0" smtClean="0"/>
              <a:t>Q1: É possível incluir uma </a:t>
            </a:r>
            <a:r>
              <a:rPr lang="pt-BR" sz="2400" b="1" dirty="0" err="1" smtClean="0">
                <a:solidFill>
                  <a:srgbClr val="00B050"/>
                </a:solidFill>
              </a:rPr>
              <a:t>iae</a:t>
            </a:r>
            <a:r>
              <a:rPr lang="pt-BR" sz="2400" dirty="0" smtClean="0"/>
              <a:t> a uma </a:t>
            </a:r>
            <a:r>
              <a:rPr lang="pt-BR" sz="2400" b="1" dirty="0" err="1" smtClean="0">
                <a:solidFill>
                  <a:srgbClr val="0070C0"/>
                </a:solidFill>
              </a:rPr>
              <a:t>IPe</a:t>
            </a:r>
            <a:r>
              <a:rPr lang="pt-BR" sz="2400" dirty="0" smtClean="0"/>
              <a:t> de </a:t>
            </a:r>
            <a:r>
              <a:rPr lang="pt-BR" sz="2400" b="1" dirty="0" smtClean="0"/>
              <a:t>baixo custo</a:t>
            </a:r>
            <a:r>
              <a:rPr lang="pt-BR" sz="2400" dirty="0" smtClean="0"/>
              <a:t>?</a:t>
            </a:r>
          </a:p>
          <a:p>
            <a:pPr marL="402336" lvl="1" indent="0">
              <a:buNone/>
            </a:pPr>
            <a:endParaRPr lang="pt-BR" sz="2400" b="1" dirty="0"/>
          </a:p>
          <a:p>
            <a:pPr marL="402336" lvl="1" indent="0">
              <a:buNone/>
            </a:pPr>
            <a:r>
              <a:rPr lang="pt-BR" sz="2400" dirty="0"/>
              <a:t>#</a:t>
            </a:r>
            <a:r>
              <a:rPr lang="pt-BR" sz="2400" dirty="0" smtClean="0"/>
              <a:t>Q2: É possível a uma IE decidir e alternar entre missões?</a:t>
            </a:r>
          </a:p>
          <a:p>
            <a:pPr marL="402336" lvl="1" indent="0">
              <a:buNone/>
            </a:pPr>
            <a:endParaRPr lang="pt-BR" sz="2400" b="1" dirty="0"/>
          </a:p>
          <a:p>
            <a:pPr marL="402336" lvl="1" indent="0">
              <a:buNone/>
            </a:pPr>
            <a:r>
              <a:rPr lang="pt-BR" sz="2400" dirty="0" smtClean="0"/>
              <a:t>#Q3: Quais os impactos desta dupla missão?</a:t>
            </a:r>
          </a:p>
          <a:p>
            <a:pPr lvl="1"/>
            <a:endParaRPr lang="pt-BR" sz="24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1. Introdução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z="3200" smtClean="0"/>
              <a:t>8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84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1.5. Trabalhos Relacionados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91768" y="1447800"/>
            <a:ext cx="8044728" cy="5221560"/>
          </a:xfrm>
        </p:spPr>
        <p:txBody>
          <a:bodyPr/>
          <a:lstStyle/>
          <a:p>
            <a:pPr lvl="1"/>
            <a:endParaRPr lang="pt-BR" sz="2000" dirty="0" smtClean="0"/>
          </a:p>
          <a:p>
            <a:pPr lvl="1"/>
            <a:endParaRPr lang="pt-BR" dirty="0" smtClean="0"/>
          </a:p>
          <a:p>
            <a:pPr lvl="2"/>
            <a:r>
              <a:rPr lang="pt-BR" sz="2000" b="1" dirty="0" smtClean="0"/>
              <a:t>1) </a:t>
            </a:r>
            <a:r>
              <a:rPr lang="pt-BR" dirty="0" smtClean="0"/>
              <a:t>Inspeção autônoma de linhas de transmissão </a:t>
            </a:r>
            <a:r>
              <a:rPr lang="pt-BR" dirty="0" smtClean="0">
                <a:sym typeface="Wingdings" panose="05000000000000000000" pitchFamily="2" charset="2"/>
              </a:rPr>
              <a:t> RSL</a:t>
            </a:r>
            <a:endParaRPr lang="pt-BR" dirty="0" smtClean="0"/>
          </a:p>
          <a:p>
            <a:pPr lvl="2"/>
            <a:r>
              <a:rPr lang="pt-BR" dirty="0" smtClean="0"/>
              <a:t> </a:t>
            </a:r>
            <a:endParaRPr lang="pt-BR" dirty="0"/>
          </a:p>
          <a:p>
            <a:pPr lvl="2"/>
            <a:r>
              <a:rPr lang="pt-BR" dirty="0" smtClean="0"/>
              <a:t>2) Detectar a presença pessoas</a:t>
            </a:r>
          </a:p>
          <a:p>
            <a:pPr lvl="2"/>
            <a:endParaRPr lang="pt-BR" dirty="0"/>
          </a:p>
          <a:p>
            <a:pPr lvl="2"/>
            <a:r>
              <a:rPr lang="pt-BR" dirty="0" smtClean="0"/>
              <a:t>3) Dupla missão R$</a:t>
            </a:r>
            <a:endParaRPr lang="pt-BR" dirty="0"/>
          </a:p>
          <a:p>
            <a:pPr lvl="1"/>
            <a:endParaRPr lang="pt-BR" sz="3200" dirty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1. Introdução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z="3200" smtClean="0"/>
              <a:t>9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28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476</TotalTime>
  <Words>498</Words>
  <Application>Microsoft Office PowerPoint</Application>
  <PresentationFormat>Apresentação na tela (4:3)</PresentationFormat>
  <Paragraphs>287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Solstício</vt:lpstr>
      <vt:lpstr>Apresentação do PowerPoint</vt:lpstr>
      <vt:lpstr>Membros da Banca</vt:lpstr>
      <vt:lpstr>Apresentação do PowerPoint</vt:lpstr>
      <vt:lpstr>Apresentação</vt:lpstr>
      <vt:lpstr>1.1. Visão Geral</vt:lpstr>
      <vt:lpstr>1.2 Descrição do Problema</vt:lpstr>
      <vt:lpstr>1.3 Hipótese</vt:lpstr>
      <vt:lpstr>1.4. Questões de Pesquisa</vt:lpstr>
      <vt:lpstr>1.5. Trabalhos Relacionados</vt:lpstr>
      <vt:lpstr>1.6. Objetivos da Tese e Contribuição</vt:lpstr>
      <vt:lpstr>1.6. Objetivos da Tese e Contribuição</vt:lpstr>
      <vt:lpstr>2. Proposta</vt:lpstr>
      <vt:lpstr>2.1. Arquitetura</vt:lpstr>
      <vt:lpstr>2.1. Arquitetura</vt:lpstr>
      <vt:lpstr>Detecção de Objetos</vt:lpstr>
      <vt:lpstr>Detecção de Objetos</vt:lpstr>
      <vt:lpstr>Detecção de Objetos</vt:lpstr>
      <vt:lpstr>2.1. Simulação</vt:lpstr>
      <vt:lpstr>2.1. Simulação</vt:lpstr>
      <vt:lpstr>2.1. Simulação</vt:lpstr>
      <vt:lpstr>Comunicação</vt:lpstr>
      <vt:lpstr>Estação de Solo</vt:lpstr>
      <vt:lpstr>2.2-Módulos Propostos e Implementados</vt:lpstr>
      <vt:lpstr>3. Ações Realizadas e Futuras</vt:lpstr>
      <vt:lpstr>4. Considerações Finais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Wander Martins</dc:creator>
  <cp:lastModifiedBy>Wander Martins</cp:lastModifiedBy>
  <cp:revision>40</cp:revision>
  <dcterms:created xsi:type="dcterms:W3CDTF">2022-12-14T00:04:55Z</dcterms:created>
  <dcterms:modified xsi:type="dcterms:W3CDTF">2022-12-14T14:55:04Z</dcterms:modified>
</cp:coreProperties>
</file>