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SemiBold"/>
      <p:regular r:id="rId31"/>
      <p:bold r:id="rId32"/>
      <p:italic r:id="rId33"/>
      <p:boldItalic r:id="rId34"/>
    </p:embeddedFont>
    <p:embeddedFont>
      <p:font typeface="Raleway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hshTmSMxowjP5+UwmDHnLKcKr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RalewaySemiBold-italic.fntdata"/><Relationship Id="rId10" Type="http://schemas.openxmlformats.org/officeDocument/2006/relationships/slide" Target="slides/slide6.xml"/><Relationship Id="rId32" Type="http://schemas.openxmlformats.org/officeDocument/2006/relationships/font" Target="fonts/RalewaySemiBold-bold.fntdata"/><Relationship Id="rId13" Type="http://schemas.openxmlformats.org/officeDocument/2006/relationships/slide" Target="slides/slide9.xml"/><Relationship Id="rId35" Type="http://schemas.openxmlformats.org/officeDocument/2006/relationships/font" Target="fonts/RalewayMedium-regular.fntdata"/><Relationship Id="rId12" Type="http://schemas.openxmlformats.org/officeDocument/2006/relationships/slide" Target="slides/slide8.xml"/><Relationship Id="rId34" Type="http://schemas.openxmlformats.org/officeDocument/2006/relationships/font" Target="fonts/RalewaySemi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RalewayMedium-italic.fntdata"/><Relationship Id="rId14" Type="http://schemas.openxmlformats.org/officeDocument/2006/relationships/slide" Target="slides/slide10.xml"/><Relationship Id="rId36" Type="http://schemas.openxmlformats.org/officeDocument/2006/relationships/font" Target="fonts/RalewayMedium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RalewayMedium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"- Modelagem do DER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Cardinalidade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Tipos de Dados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Criação e exclusão do DB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Criação e exclusão das Tabelas com relacionamento entre outras tabelas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Alteração na Tabela"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Banco de 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MySQL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 * FROM movies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WHERE awards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BETWEEN 1 AND 5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BETWEEN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 * FROM movies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WHERE  title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LIKE ‘%star%’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LIKE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SELECT campos… FROM tabela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WHERE campo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LIKE ‘%val%’ 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LIKE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Combinando AND e OR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442825" y="1181700"/>
            <a:ext cx="39189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campos...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tabela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campo1 LIKE '%de%'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campo1 LIKE '%ll%'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campo2 LIKE '%a%'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4522854" y="1181700"/>
            <a:ext cx="39189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campos...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tabela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campo1 LIKE '%de%'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campo1 LIKE '%ll%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')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campo2 LIKE '%a%'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42825" y="1181700"/>
            <a:ext cx="39189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campos...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tabela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campo1 = valor1 OR campo1 = valor2 OR campo1= valorn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522854" y="1181700"/>
            <a:ext cx="39189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campos...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tabela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campo1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(valor1, valor2, … valorn)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 BY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442825" y="1181700"/>
            <a:ext cx="81726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  coluna1, coluna2, coluna3, ...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  tabela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  condição1, condição2, condição3, ...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 BY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coluna1 ASC/DESC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 BY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42825" y="1181700"/>
            <a:ext cx="81726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*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movies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 release_date &gt; ‘2002-01-01’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 BY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title DESC ;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LIMIT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442825" y="1181700"/>
            <a:ext cx="81726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  coluna1, coluna2, coluna3, ...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  tabela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  condição1, condição2, condição3, ...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LIMIT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quantidade_registros;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443325" y="1563475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UPDATE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nome_da_tabela 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nome_campo1 = novo_valor_1 , nome_campo2 = novo_valor_2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condição;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SQL - UPDATE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43325" y="692275"/>
            <a:ext cx="75687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Quando desejamos alterar / atualizar as informações utilizamos o comando UPDATE. Veja a sintaxe:</a:t>
            </a:r>
            <a:endParaRPr b="0" i="0" sz="2000" u="none" cap="none" strike="noStrike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SQL - UPDATE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75" y="2799400"/>
            <a:ext cx="4737875" cy="136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75" y="1345600"/>
            <a:ext cx="3095475" cy="103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278425" y="837125"/>
            <a:ext cx="40452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400"/>
              <a:t>Na última aula…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SQL - SGBD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Modelagem do DER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Cardinalidade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Tipos de Dados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Criação e exclusão do DB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Alteração na Tabela</a:t>
            </a:r>
            <a:endParaRPr/>
          </a:p>
        </p:txBody>
      </p:sp>
      <p:sp>
        <p:nvSpPr>
          <p:cNvPr id="43" name="Google Shape;43;p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5464" r="0" t="0"/>
          <a:stretch/>
        </p:blipFill>
        <p:spPr>
          <a:xfrm>
            <a:off x="4559125" y="915825"/>
            <a:ext cx="4600150" cy="30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 txBox="1"/>
          <p:nvPr/>
        </p:nvSpPr>
        <p:spPr>
          <a:xfrm>
            <a:off x="5564475" y="4110700"/>
            <a:ext cx="269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nada de spoiler na aula!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443325" y="1563475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DELETE FROM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nome_de_tabela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condição</a:t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SQL - DELETE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443325" y="692275"/>
            <a:ext cx="75687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Quando desejamos excluir as informações utilizamos o comando DELETE. Veja a sintaxe:</a:t>
            </a:r>
            <a:endParaRPr b="0" i="0" sz="2000" u="none" cap="none" strike="noStrike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SQL - DELETE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75" y="1434675"/>
            <a:ext cx="5260400" cy="171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1079182" y="4468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Até a próxima aula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050" y="1341275"/>
            <a:ext cx="4530750" cy="27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519300" y="1563625"/>
            <a:ext cx="80751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 Medium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INSERT</a:t>
            </a:r>
            <a:endParaRPr b="0" i="0" sz="22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 Medium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</a:t>
            </a:r>
            <a:endParaRPr b="0" i="0" sz="22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 Medium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UPDATE</a:t>
            </a:r>
            <a:endParaRPr b="0" i="0" sz="22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 Medium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DELETE</a:t>
            </a:r>
            <a:endParaRPr b="0" i="0" sz="22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SQL - DML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566550" y="692275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Linguagem de Manipulação de Dados</a:t>
            </a:r>
            <a:endParaRPr b="0" i="0" sz="2000" u="none" cap="none" strike="noStrike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/>
        </p:nvSpPr>
        <p:spPr>
          <a:xfrm>
            <a:off x="443325" y="1563475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INSERT INTO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nome_de_tabela (nome_campo1, nome_campo2, nome_campo3)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VALUES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(valor_campo_1, valor_campo_2, valor_campo3);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SQL - INSERT INTO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443325" y="692275"/>
            <a:ext cx="75687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Quando desejamos inserir informações devemos utilizar o comando INSERT INTO. Veja a sintaxe:</a:t>
            </a:r>
            <a:endParaRPr b="0" i="0" sz="2000" u="none" cap="none" strike="noStrike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SQL - INSERT INTO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443325" y="669950"/>
            <a:ext cx="74739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Na segunda forma, repare que todos os campos da tabela devem estar especificados</a:t>
            </a:r>
            <a:endParaRPr b="0" i="0" sz="14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675" y="1701756"/>
            <a:ext cx="7121126" cy="9219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675" y="2916558"/>
            <a:ext cx="7075479" cy="9537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Exibir todo conteúdo da tabela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 * FROM  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tabela</a:t>
            </a: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Exibir apenas campos informados na query</a:t>
            </a:r>
            <a:endParaRPr b="0" i="0" sz="17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 </a:t>
            </a:r>
            <a:r>
              <a:rPr b="0" i="0" lang="pt-BR" sz="17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coluna1, coluna2, coluna3 </a:t>
            </a:r>
            <a:r>
              <a:rPr b="1" i="0" lang="pt-BR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 tabela;</a:t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CONSULTA - SELECT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  coluna1, coluna2, coluna3, ... 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FROM   tabela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condição1, condição2, condição3, ...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CONSULTA - CLÁUSULA WHERE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452675" y="1189500"/>
            <a:ext cx="4046700" cy="27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Operador     	Significado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=            		Igual a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&gt;            		Maior que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&gt;=          		Maior ou igual a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&lt;            		Menor que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&lt;=           		Menor ou igual a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&lt;&gt;, !=   			Diferente de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4499375" y="1189500"/>
            <a:ext cx="4258500" cy="27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Operador 	       Significado</a:t>
            </a:r>
            <a:endParaRPr b="0" i="0" sz="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IS NULL		É nulo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BETWEEN		Entre dois valores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             		Lista de valores</a:t>
            </a:r>
            <a:b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LIKE			Se ajusta a</a:t>
            </a:r>
            <a:endParaRPr b="0" i="0" sz="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campos… FROM tabela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WHERE campo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BETWEEN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valor1 and valor2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BETWEEN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