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Raleway Thin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1" roundtripDataSignature="AMtx7miM8bYN2TlyMtbnlSSjGH20UbR8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RalewayThin-bold.fntdata"/><Relationship Id="rId27" Type="http://schemas.openxmlformats.org/officeDocument/2006/relationships/font" Target="fonts/RalewayThin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lewayThin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customschemas.google.com/relationships/presentationmetadata" Target="metadata"/><Relationship Id="rId30" Type="http://schemas.openxmlformats.org/officeDocument/2006/relationships/font" Target="fonts/RalewayThin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"- Modelagem do DER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- Cardinalidade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- Tipos de Dados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- Criação e exclusão do DB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- Criação e exclusão das Tabelas com relacionamento entre outras tabelas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- Alteração na Tabela"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" type="secHead">
  <p:cSld name="SECTION_HEAD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0"/>
          <p:cNvSpPr txBox="1"/>
          <p:nvPr>
            <p:ph type="title"/>
          </p:nvPr>
        </p:nvSpPr>
        <p:spPr>
          <a:xfrm>
            <a:off x="1115550" y="2042700"/>
            <a:ext cx="69129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b="1" sz="48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1"/>
          <p:cNvSpPr txBox="1"/>
          <p:nvPr>
            <p:ph type="title"/>
          </p:nvPr>
        </p:nvSpPr>
        <p:spPr>
          <a:xfrm>
            <a:off x="265500" y="831275"/>
            <a:ext cx="4045200" cy="18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b="1" sz="36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" name="Google Shape;16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  <a:defRPr sz="21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" name="Google Shape;17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" name="Google Shape;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2"/>
          <p:cNvSpPr txBox="1"/>
          <p:nvPr>
            <p:ph idx="1" type="body"/>
          </p:nvPr>
        </p:nvSpPr>
        <p:spPr>
          <a:xfrm>
            <a:off x="1587700" y="4451725"/>
            <a:ext cx="56217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1pPr>
          </a:lstStyle>
          <a:p/>
        </p:txBody>
      </p:sp>
      <p:sp>
        <p:nvSpPr>
          <p:cNvPr id="21" name="Google Shape;2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3"/>
          <p:cNvSpPr txBox="1"/>
          <p:nvPr>
            <p:ph hasCustomPrompt="1" type="title"/>
          </p:nvPr>
        </p:nvSpPr>
        <p:spPr>
          <a:xfrm>
            <a:off x="311700" y="1716900"/>
            <a:ext cx="8520600" cy="17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Raleway"/>
              <a:buNone/>
              <a:defRPr b="1" sz="120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" name="Google Shape;2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-título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5"/>
          <p:cNvSpPr txBox="1"/>
          <p:nvPr>
            <p:ph type="title"/>
          </p:nvPr>
        </p:nvSpPr>
        <p:spPr>
          <a:xfrm>
            <a:off x="490250" y="450150"/>
            <a:ext cx="8094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b="1" sz="3600"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9" name="Google Shape;2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Simples">
  <p:cSld name="MAIN_POINT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6"/>
          <p:cNvSpPr txBox="1"/>
          <p:nvPr>
            <p:ph type="title"/>
          </p:nvPr>
        </p:nvSpPr>
        <p:spPr>
          <a:xfrm>
            <a:off x="490250" y="450150"/>
            <a:ext cx="8094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" name="Google Shape;3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" name="Google Shape;9;p1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"/>
          <p:cNvSpPr txBox="1"/>
          <p:nvPr>
            <p:ph type="title"/>
          </p:nvPr>
        </p:nvSpPr>
        <p:spPr>
          <a:xfrm>
            <a:off x="1115550" y="2042700"/>
            <a:ext cx="69129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/>
              <a:t>Banco de Dados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pt-BR">
                <a:solidFill>
                  <a:srgbClr val="666666"/>
                </a:solidFill>
              </a:rPr>
              <a:t>MySQL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"/>
          <p:cNvSpPr txBox="1"/>
          <p:nvPr>
            <p:ph type="title"/>
          </p:nvPr>
        </p:nvSpPr>
        <p:spPr>
          <a:xfrm>
            <a:off x="278425" y="837125"/>
            <a:ext cx="4045200" cy="71522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2400"/>
              <a:t>ALIAS</a:t>
            </a:r>
            <a:br>
              <a:rPr lang="pt-BR" sz="2400"/>
            </a:br>
            <a:endParaRPr sz="1800"/>
          </a:p>
        </p:txBody>
      </p:sp>
      <p:sp>
        <p:nvSpPr>
          <p:cNvPr id="93" name="Google Shape;93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pt-BR"/>
              <a:t>Imagem</a:t>
            </a:r>
            <a:endParaRPr/>
          </a:p>
        </p:txBody>
      </p:sp>
      <p:pic>
        <p:nvPicPr>
          <p:cNvPr id="94" name="Google Shape;9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0377" y="394465"/>
            <a:ext cx="4174546" cy="417454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0"/>
          <p:cNvSpPr txBox="1"/>
          <p:nvPr/>
        </p:nvSpPr>
        <p:spPr>
          <a:xfrm>
            <a:off x="278425" y="1529045"/>
            <a:ext cx="4158511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pt-BR" sz="16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Campos: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Retornar outro nome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Usar espaços.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pt-BR" sz="16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Tabelas: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Simplificar o nome da tabela.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Invocar mais de uma vez a mesma tabela.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pt-BR" sz="16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Funções: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Dar nome ao resultado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"/>
          <p:cNvSpPr txBox="1"/>
          <p:nvPr/>
        </p:nvSpPr>
        <p:spPr>
          <a:xfrm>
            <a:off x="419700" y="812950"/>
            <a:ext cx="8304600" cy="36527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rPr>
              <a:t>Podemos criar um ALIAS para campos da tabela: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rPr>
              <a:t>SELECT tipo_usuário_fk AS tipo FROM usuarios;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rPr>
              <a:t>Podemos criar um ALIAS para tabelas</a:t>
            </a:r>
            <a:br>
              <a:rPr b="0" i="0" lang="pt-BR" sz="1700" u="none" cap="none" strike="noStrik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rPr>
            </a:br>
            <a:r>
              <a:rPr b="0" i="0" lang="pt-BR" sz="1700" u="none" cap="none" strike="noStrik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rPr>
              <a:t>SELECT * FROM cursos  AS c;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rPr>
              <a:t>Podemos criar um ALIAS para resultados de funções </a:t>
            </a:r>
            <a:br>
              <a:rPr b="0" i="0" lang="pt-BR" sz="1700" u="none" cap="none" strike="noStrik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rPr>
            </a:br>
            <a:r>
              <a:rPr b="0" i="0" lang="pt-BR" sz="1700" u="none" cap="none" strike="noStrik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rPr>
              <a:t>SELECT COUNT(id) AS  ‘Total de Usuarios’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01" name="Google Shape;101;p11"/>
          <p:cNvSpPr txBox="1"/>
          <p:nvPr/>
        </p:nvSpPr>
        <p:spPr>
          <a:xfrm>
            <a:off x="396082" y="59950"/>
            <a:ext cx="6712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Alias</a:t>
            </a:r>
            <a:endParaRPr b="1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/>
          <p:nvPr>
            <p:ph type="title"/>
          </p:nvPr>
        </p:nvSpPr>
        <p:spPr>
          <a:xfrm>
            <a:off x="278425" y="837124"/>
            <a:ext cx="4045200" cy="21506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2400"/>
              <a:t>Combinações </a:t>
            </a:r>
            <a:br>
              <a:rPr lang="pt-BR" sz="2400"/>
            </a:br>
            <a:r>
              <a:rPr lang="pt-BR" sz="2400"/>
              <a:t>em SELECT</a:t>
            </a:r>
            <a:endParaRPr sz="1800"/>
          </a:p>
        </p:txBody>
      </p:sp>
      <p:sp>
        <p:nvSpPr>
          <p:cNvPr id="107" name="Google Shape;107;p1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pt-BR"/>
              <a:t>Imagem</a:t>
            </a:r>
            <a:endParaRPr/>
          </a:p>
        </p:txBody>
      </p:sp>
      <p:pic>
        <p:nvPicPr>
          <p:cNvPr id="108" name="Google Shape;10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90375"/>
            <a:ext cx="4551746" cy="4551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3"/>
          <p:cNvSpPr txBox="1"/>
          <p:nvPr/>
        </p:nvSpPr>
        <p:spPr>
          <a:xfrm>
            <a:off x="396082" y="59950"/>
            <a:ext cx="6712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Table Reference</a:t>
            </a:r>
            <a:endParaRPr b="1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4" name="Google Shape;11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6613" y="1320125"/>
            <a:ext cx="2390775" cy="15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3"/>
          <p:cNvSpPr/>
          <p:nvPr/>
        </p:nvSpPr>
        <p:spPr>
          <a:xfrm>
            <a:off x="637952" y="3264278"/>
            <a:ext cx="755974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SELECT campos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FROM tabelaA t1, tabelaB t2, [... tabelaC t3, tabelan tn]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WHERE t1.campo = t2.campo [... and t3.campo=tn.campo]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/>
          <p:nvPr/>
        </p:nvSpPr>
        <p:spPr>
          <a:xfrm>
            <a:off x="396082" y="59950"/>
            <a:ext cx="6712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JOINS</a:t>
            </a:r>
            <a:endParaRPr b="1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1" name="Google Shape;121;p14"/>
          <p:cNvSpPr txBox="1"/>
          <p:nvPr>
            <p:ph idx="1" type="body"/>
          </p:nvPr>
        </p:nvSpPr>
        <p:spPr>
          <a:xfrm>
            <a:off x="466168" y="1458423"/>
            <a:ext cx="3025069" cy="17632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LEFT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3426549" y="1458423"/>
            <a:ext cx="3025069" cy="17632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INNER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3" name="Google Shape;123;p14"/>
          <p:cNvSpPr txBox="1"/>
          <p:nvPr/>
        </p:nvSpPr>
        <p:spPr>
          <a:xfrm>
            <a:off x="6386930" y="1458424"/>
            <a:ext cx="3025069" cy="17632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RIGHT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4" name="Google Shape;12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0346" y="2042171"/>
            <a:ext cx="2253668" cy="1481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6164" y="2042175"/>
            <a:ext cx="2253668" cy="1481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45380" y="2042175"/>
            <a:ext cx="2253667" cy="1481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/>
          <p:nvPr/>
        </p:nvSpPr>
        <p:spPr>
          <a:xfrm>
            <a:off x="396082" y="59950"/>
            <a:ext cx="6712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INNER JOIN</a:t>
            </a:r>
            <a:endParaRPr b="1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2" name="Google Shape;132;p15"/>
          <p:cNvSpPr txBox="1"/>
          <p:nvPr>
            <p:ph idx="1" type="body"/>
          </p:nvPr>
        </p:nvSpPr>
        <p:spPr>
          <a:xfrm>
            <a:off x="466168" y="1458422"/>
            <a:ext cx="4212158" cy="25819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lang="pt-BR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SELECT campos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lang="pt-BR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FROM tabelaA t1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lang="pt-BR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INNER JOIN tabelaB t2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lang="pt-BR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on t1.campo1 = t2.campo2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lang="pt-BR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[using (campo)]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3" name="Google Shape;13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4201" y="1725101"/>
            <a:ext cx="3157300" cy="207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5"/>
          <p:cNvSpPr txBox="1"/>
          <p:nvPr/>
        </p:nvSpPr>
        <p:spPr>
          <a:xfrm>
            <a:off x="393375" y="674525"/>
            <a:ext cx="67179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 Inner Join é o método de junção mais conhecido e, como ilustra a figura, retorna os registros que são comuns às duas tabelas.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/>
          <p:nvPr/>
        </p:nvSpPr>
        <p:spPr>
          <a:xfrm>
            <a:off x="396082" y="59950"/>
            <a:ext cx="6712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LEFT JOIN</a:t>
            </a:r>
            <a:endParaRPr b="1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0" name="Google Shape;140;p16"/>
          <p:cNvSpPr txBox="1"/>
          <p:nvPr>
            <p:ph idx="1" type="body"/>
          </p:nvPr>
        </p:nvSpPr>
        <p:spPr>
          <a:xfrm>
            <a:off x="466168" y="1458422"/>
            <a:ext cx="4212158" cy="25819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lang="pt-BR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SELECT campos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lang="pt-BR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FROM tabela1 AS t1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lang="pt-BR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LEFT JOIN tabela2 AS t2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lang="pt-BR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ON t1.campo1 = t2.campo2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1" name="Google Shape;14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4228" y="1712425"/>
            <a:ext cx="3157283" cy="207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6"/>
          <p:cNvSpPr txBox="1"/>
          <p:nvPr/>
        </p:nvSpPr>
        <p:spPr>
          <a:xfrm>
            <a:off x="393375" y="674525"/>
            <a:ext cx="67179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Tem como resultado todos os registros que estão na tabela A (mesmo que não estejam na tabela B) e os registros da tabela B que são comuns à tabela A.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/>
          <p:nvPr/>
        </p:nvSpPr>
        <p:spPr>
          <a:xfrm>
            <a:off x="396082" y="59950"/>
            <a:ext cx="6712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RIGHT JOIN</a:t>
            </a:r>
            <a:endParaRPr b="1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8" name="Google Shape;148;p17"/>
          <p:cNvSpPr txBox="1"/>
          <p:nvPr>
            <p:ph idx="1" type="body"/>
          </p:nvPr>
        </p:nvSpPr>
        <p:spPr>
          <a:xfrm>
            <a:off x="466168" y="1458422"/>
            <a:ext cx="4212158" cy="25819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lang="pt-BR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SELECT campos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lang="pt-BR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FROM tabela1 AS  t1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lang="pt-BR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RIGHT JOIN tabela2 AS t2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lang="pt-BR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ON t1.campo1 = t2.campo2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9" name="Google Shape;14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1125" y="1677351"/>
            <a:ext cx="3264000" cy="2145678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7"/>
          <p:cNvSpPr txBox="1"/>
          <p:nvPr/>
        </p:nvSpPr>
        <p:spPr>
          <a:xfrm>
            <a:off x="393375" y="674525"/>
            <a:ext cx="73980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teremos como resultado todos os registros que estão na tabela B (mesmo que não estejam na tabela A) e os registros da tabela A que são comuns à tabela B.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/>
        </p:nvSpPr>
        <p:spPr>
          <a:xfrm>
            <a:off x="1079182" y="308344"/>
            <a:ext cx="6712500" cy="72301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Até a próxima aula</a:t>
            </a:r>
            <a:endParaRPr b="1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6" name="Google Shape;15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0797" y="1199850"/>
            <a:ext cx="4722406" cy="3153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/>
          <p:nvPr>
            <p:ph type="title"/>
          </p:nvPr>
        </p:nvSpPr>
        <p:spPr>
          <a:xfrm>
            <a:off x="278425" y="837125"/>
            <a:ext cx="4045200" cy="320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2400"/>
              <a:t>Na última aula…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pt-BR" sz="1800">
                <a:latin typeface="Raleway Thin"/>
                <a:ea typeface="Raleway Thin"/>
                <a:cs typeface="Raleway Thin"/>
                <a:sym typeface="Raleway Thin"/>
              </a:rPr>
              <a:t>SQL - DML</a:t>
            </a:r>
            <a:br>
              <a:rPr b="0" lang="pt-BR" sz="1800">
                <a:latin typeface="Raleway Thin"/>
                <a:ea typeface="Raleway Thin"/>
                <a:cs typeface="Raleway Thin"/>
                <a:sym typeface="Raleway Thin"/>
              </a:rPr>
            </a:br>
            <a:r>
              <a:rPr b="0" lang="pt-BR" sz="1800">
                <a:latin typeface="Raleway Thin"/>
                <a:ea typeface="Raleway Thin"/>
                <a:cs typeface="Raleway Thin"/>
                <a:sym typeface="Raleway Thin"/>
              </a:rPr>
              <a:t>INSERT INTO</a:t>
            </a:r>
            <a:br>
              <a:rPr b="0" lang="pt-BR" sz="1800">
                <a:latin typeface="Raleway Thin"/>
                <a:ea typeface="Raleway Thin"/>
                <a:cs typeface="Raleway Thin"/>
                <a:sym typeface="Raleway Thin"/>
              </a:rPr>
            </a:br>
            <a:r>
              <a:rPr b="0" lang="pt-BR" sz="1800">
                <a:latin typeface="Raleway Thin"/>
                <a:ea typeface="Raleway Thin"/>
                <a:cs typeface="Raleway Thin"/>
                <a:sym typeface="Raleway Thin"/>
              </a:rPr>
              <a:t>SELECT</a:t>
            </a:r>
            <a:br>
              <a:rPr b="0" lang="pt-BR" sz="1800">
                <a:latin typeface="Raleway Thin"/>
                <a:ea typeface="Raleway Thin"/>
                <a:cs typeface="Raleway Thin"/>
                <a:sym typeface="Raleway Thin"/>
              </a:rPr>
            </a:br>
            <a:r>
              <a:rPr b="0" lang="pt-BR" sz="1800">
                <a:latin typeface="Raleway Thin"/>
                <a:ea typeface="Raleway Thin"/>
                <a:cs typeface="Raleway Thin"/>
                <a:sym typeface="Raleway Thin"/>
              </a:rPr>
              <a:t>UPDATE</a:t>
            </a:r>
            <a:br>
              <a:rPr b="0" lang="pt-BR" sz="1800">
                <a:latin typeface="Raleway Thin"/>
                <a:ea typeface="Raleway Thin"/>
                <a:cs typeface="Raleway Thin"/>
                <a:sym typeface="Raleway Thin"/>
              </a:rPr>
            </a:br>
            <a:r>
              <a:rPr b="0" lang="pt-BR" sz="1800">
                <a:latin typeface="Raleway Thin"/>
                <a:ea typeface="Raleway Thin"/>
                <a:cs typeface="Raleway Thin"/>
                <a:sym typeface="Raleway Thin"/>
              </a:rPr>
              <a:t>DELETE</a:t>
            </a:r>
            <a:br>
              <a:rPr b="0" lang="pt-BR" sz="1800">
                <a:latin typeface="Raleway Thin"/>
                <a:ea typeface="Raleway Thin"/>
                <a:cs typeface="Raleway Thin"/>
                <a:sym typeface="Raleway Thin"/>
              </a:rPr>
            </a:br>
            <a:r>
              <a:rPr b="0" lang="pt-BR" sz="1800">
                <a:latin typeface="Raleway Thin"/>
                <a:ea typeface="Raleway Thin"/>
                <a:cs typeface="Raleway Thin"/>
                <a:sym typeface="Raleway Thin"/>
              </a:rPr>
              <a:t>Operadores de comparação</a:t>
            </a:r>
            <a:br>
              <a:rPr b="0" lang="pt-BR" sz="1800">
                <a:latin typeface="Raleway Thin"/>
                <a:ea typeface="Raleway Thin"/>
                <a:cs typeface="Raleway Thin"/>
                <a:sym typeface="Raleway Thin"/>
              </a:rPr>
            </a:br>
            <a:r>
              <a:rPr b="0" lang="pt-BR" sz="1800">
                <a:latin typeface="Raleway Thin"/>
                <a:ea typeface="Raleway Thin"/>
                <a:cs typeface="Raleway Thin"/>
                <a:sym typeface="Raleway Thin"/>
              </a:rPr>
              <a:t>WHERE, BETWEEN, IN, LIKE</a:t>
            </a:r>
            <a:endParaRPr/>
          </a:p>
        </p:txBody>
      </p:sp>
      <p:sp>
        <p:nvSpPr>
          <p:cNvPr id="43" name="Google Shape;43;p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pt-BR"/>
              <a:t>Imagem</a:t>
            </a:r>
            <a:endParaRPr/>
          </a:p>
        </p:txBody>
      </p:sp>
      <p:pic>
        <p:nvPicPr>
          <p:cNvPr id="44" name="Google Shape;4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285625"/>
            <a:ext cx="4572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 txBox="1"/>
          <p:nvPr/>
        </p:nvSpPr>
        <p:spPr>
          <a:xfrm>
            <a:off x="419700" y="1231050"/>
            <a:ext cx="8304600" cy="26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rPr>
              <a:t>Problemas a resolver: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rPr>
              <a:t>Quantos usuários eu tenho?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rPr>
              <a:t>Quantos usuários eu tenho do tipo aluno?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rPr>
              <a:t>Qual é o preço médio dos cursos?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rPr>
              <a:t>Qual é o preço mínimo/máximo de um curso?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rPr>
              <a:t>Iremos analisar as funções : </a:t>
            </a:r>
            <a:r>
              <a:rPr b="1" i="0" lang="pt-BR" sz="1700" u="none" cap="none" strike="noStrik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rPr>
              <a:t>MIN, MAX, AVG, SUM E COUNT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50" name="Google Shape;50;p3"/>
          <p:cNvSpPr txBox="1"/>
          <p:nvPr/>
        </p:nvSpPr>
        <p:spPr>
          <a:xfrm>
            <a:off x="396082" y="59950"/>
            <a:ext cx="6712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Agrupação de dados</a:t>
            </a:r>
            <a:endParaRPr b="1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 txBox="1"/>
          <p:nvPr/>
        </p:nvSpPr>
        <p:spPr>
          <a:xfrm>
            <a:off x="443325" y="1084521"/>
            <a:ext cx="8445494" cy="31603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pt-BR" sz="1700" u="none" cap="none" strike="noStrik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rPr>
              <a:t>COUNT() </a:t>
            </a:r>
            <a:r>
              <a:rPr b="0" i="0" lang="pt-BR" sz="1700" u="none" cap="none" strike="noStrik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rPr>
              <a:t>retorna o número de linhas que corresponde a um determinado critério.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pt-BR" sz="1700" u="none" cap="none" strike="noStrik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rPr>
              <a:t>MAX() </a:t>
            </a:r>
            <a:r>
              <a:rPr b="0" i="0" lang="pt-BR" sz="1700" u="none" cap="none" strike="noStrik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rPr>
              <a:t>analisa um conjunto de valores e retorna o maior entre eles.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pt-BR" sz="1700" u="none" cap="none" strike="noStrik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rPr>
              <a:t>MIN() </a:t>
            </a:r>
            <a:r>
              <a:rPr b="0" i="0" lang="pt-BR" sz="1700" u="none" cap="none" strike="noStrik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rPr>
              <a:t>analisa um conjunto de valores e retorna o menor entre eles.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pt-BR" sz="1700" u="none" cap="none" strike="noStrik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rPr>
              <a:t>SUM() </a:t>
            </a:r>
            <a:r>
              <a:rPr b="0" i="0" lang="pt-BR" sz="1700" u="none" cap="none" strike="noStrik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rPr>
              <a:t>realiza a soma dos valores em uma única coluna e retorna esse resultado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pt-BR" sz="1700" u="none" cap="none" strike="noStrik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rPr>
              <a:t>AVG() </a:t>
            </a:r>
            <a:r>
              <a:rPr b="0" i="0" lang="pt-BR" sz="1700" u="none" cap="none" strike="noStrik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rPr>
              <a:t>podemos calcular a média aritmética dos valores em uma única coluna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396082" y="59950"/>
            <a:ext cx="6712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Funções de agregação</a:t>
            </a:r>
            <a:endParaRPr b="1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 txBox="1"/>
          <p:nvPr/>
        </p:nvSpPr>
        <p:spPr>
          <a:xfrm>
            <a:off x="396082" y="59950"/>
            <a:ext cx="6712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AVG, SUM, MIN, MAX e COUNT</a:t>
            </a:r>
            <a:endParaRPr b="1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62" name="Google Shape;6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472525"/>
            <a:ext cx="4464025" cy="27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37650" y="1535550"/>
            <a:ext cx="4736950" cy="25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 txBox="1"/>
          <p:nvPr/>
        </p:nvSpPr>
        <p:spPr>
          <a:xfrm>
            <a:off x="419700" y="1231050"/>
            <a:ext cx="8304600" cy="26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rPr>
              <a:t>Agrupa um conjunto de linhas selecionadas em um conjunto de linhas de resumo pelos valores de uma ou mais colunas ou expressões. Uma linha é retornada para cada grupo.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rPr>
              <a:t>A instrução GROUP BY geralmente é usada com funções agregadas (COUNT, MAX, MIN, SUM, AVG) para agrupar o conjunto de resultados por uma ou mais colunas.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69" name="Google Shape;69;p6"/>
          <p:cNvSpPr txBox="1"/>
          <p:nvPr/>
        </p:nvSpPr>
        <p:spPr>
          <a:xfrm>
            <a:off x="396082" y="59950"/>
            <a:ext cx="6712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GROUP BY</a:t>
            </a:r>
            <a:endParaRPr b="1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"/>
          <p:cNvSpPr txBox="1"/>
          <p:nvPr/>
        </p:nvSpPr>
        <p:spPr>
          <a:xfrm>
            <a:off x="396082" y="59950"/>
            <a:ext cx="6712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GROUP BY</a:t>
            </a:r>
            <a:endParaRPr b="1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5" name="Google Shape;7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082" y="1079860"/>
            <a:ext cx="5866495" cy="284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"/>
          <p:cNvSpPr txBox="1"/>
          <p:nvPr/>
        </p:nvSpPr>
        <p:spPr>
          <a:xfrm>
            <a:off x="419700" y="1231050"/>
            <a:ext cx="8304600" cy="26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rPr>
              <a:t>SELECT  campo1 [,campo2,...]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rPr>
              <a:t>FROM tabela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rPr>
              <a:t>[where condições]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pt-BR" sz="1700" u="none" cap="none" strike="noStrik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rPr>
              <a:t>GROUP BY  </a:t>
            </a:r>
            <a:r>
              <a:rPr b="0" i="0" lang="pt-BR" sz="1700" u="none" cap="none" strike="noStrik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rPr>
              <a:t>campo1[, campo2, ...]</a:t>
            </a:r>
            <a:endParaRPr b="0" i="0" sz="1700" u="none" cap="none" strike="noStrike">
              <a:solidFill>
                <a:srgbClr val="000000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sz="1700"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81" name="Google Shape;81;p8"/>
          <p:cNvSpPr txBox="1"/>
          <p:nvPr/>
        </p:nvSpPr>
        <p:spPr>
          <a:xfrm>
            <a:off x="396082" y="59950"/>
            <a:ext cx="6712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GROUP BY - Sintaxe</a:t>
            </a:r>
            <a:endParaRPr b="1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"/>
          <p:cNvSpPr txBox="1"/>
          <p:nvPr/>
        </p:nvSpPr>
        <p:spPr>
          <a:xfrm>
            <a:off x="419700" y="1231050"/>
            <a:ext cx="8304600" cy="26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rPr>
              <a:t>SELECT  descricao</a:t>
            </a:r>
            <a:endParaRPr b="0" i="0" sz="1700" u="none" cap="none" strike="noStrike">
              <a:solidFill>
                <a:srgbClr val="000000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rPr>
              <a:t>FROM carros</a:t>
            </a:r>
            <a:endParaRPr b="0" i="0" sz="1700" u="none" cap="none" strike="noStrike">
              <a:solidFill>
                <a:srgbClr val="000000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rPr>
              <a:t>WHERE  preco &gt; 10.000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pt-BR" sz="1700" u="none" cap="none" strike="noStrik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rPr>
              <a:t>GROUP BY  </a:t>
            </a:r>
            <a:r>
              <a:rPr b="0" i="0" lang="pt-BR" sz="1700" u="none" cap="none" strike="noStrik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rPr>
              <a:t>id_marcas</a:t>
            </a:r>
            <a:endParaRPr b="0" i="0" sz="1700" u="none" cap="none" strike="noStrike">
              <a:solidFill>
                <a:srgbClr val="000000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87" name="Google Shape;87;p9"/>
          <p:cNvSpPr txBox="1"/>
          <p:nvPr/>
        </p:nvSpPr>
        <p:spPr>
          <a:xfrm>
            <a:off x="396082" y="59950"/>
            <a:ext cx="6712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GROUP BY – Exemplo</a:t>
            </a:r>
            <a:endParaRPr b="1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