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11"/>
  </p:notesMasterIdLst>
  <p:sldIdLst>
    <p:sldId id="257" r:id="rId2"/>
    <p:sldId id="289" r:id="rId3"/>
    <p:sldId id="272" r:id="rId4"/>
    <p:sldId id="273" r:id="rId5"/>
    <p:sldId id="276" r:id="rId6"/>
    <p:sldId id="291" r:id="rId7"/>
    <p:sldId id="277" r:id="rId8"/>
    <p:sldId id="292" r:id="rId9"/>
    <p:sldId id="278" r:id="rId10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0A8B7-87E4-A246-A9D3-31EF88594AC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7A39-5F7F-E144-90A7-9E9FF07C3F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A25F73-3DAD-284C-AF41-D9D00FC073C1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20BF7D-735C-CA43-A119-4B3A41C1FF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Redes</a:t>
            </a:r>
            <a:r>
              <a:rPr lang="en-US" sz="4000" dirty="0"/>
              <a:t> </a:t>
            </a:r>
            <a:r>
              <a:rPr lang="en-US" sz="4000" dirty="0" err="1"/>
              <a:t>Convolucionais</a:t>
            </a:r>
            <a:r>
              <a:rPr lang="en-US" sz="4000" dirty="0"/>
              <a:t> – </a:t>
            </a:r>
            <a:r>
              <a:rPr lang="en-US" sz="4000" dirty="0" err="1"/>
              <a:t>Parte</a:t>
            </a:r>
            <a:r>
              <a:rPr lang="en-US" sz="4000" dirty="0"/>
              <a:t> 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2508" y="1744393"/>
            <a:ext cx="611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Trabalho final da disciplina</a:t>
            </a:r>
          </a:p>
          <a:p>
            <a:pPr algn="ctr"/>
            <a:r>
              <a:rPr lang="pt-BR" sz="2400" dirty="0"/>
              <a:t> PSI5886 – Princípios de </a:t>
            </a:r>
            <a:r>
              <a:rPr lang="pt-BR" sz="2400" dirty="0" err="1"/>
              <a:t>Neurocomputação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08297" y="3446582"/>
            <a:ext cx="292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Grupo:</a:t>
            </a:r>
          </a:p>
          <a:p>
            <a:pPr algn="ctr"/>
            <a:r>
              <a:rPr lang="pt-BR" dirty="0"/>
              <a:t>Bruno Giordano</a:t>
            </a:r>
          </a:p>
          <a:p>
            <a:pPr algn="ctr"/>
            <a:r>
              <a:rPr lang="pt-BR" dirty="0"/>
              <a:t>Fábio Teixeira</a:t>
            </a:r>
          </a:p>
          <a:p>
            <a:pPr algn="ctr"/>
            <a:r>
              <a:rPr lang="pt-BR" dirty="0"/>
              <a:t>Wanderson Ferreira</a:t>
            </a:r>
          </a:p>
          <a:p>
            <a:pPr algn="ctr"/>
            <a:r>
              <a:rPr lang="pt-BR" dirty="0"/>
              <a:t>Bruno Franceschini Canale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12324" y="5795102"/>
            <a:ext cx="511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Escola Politécnica da Universidade de São Paulo</a:t>
            </a:r>
          </a:p>
        </p:txBody>
      </p:sp>
    </p:spTree>
    <p:extLst>
      <p:ext uri="{BB962C8B-B14F-4D97-AF65-F5344CB8AC3E}">
        <p14:creationId xmlns:p14="http://schemas.microsoft.com/office/powerpoint/2010/main" val="38968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" y="1382210"/>
            <a:ext cx="8229600" cy="10583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 </a:t>
            </a:r>
            <a:r>
              <a:rPr lang="en-US" dirty="0" err="1"/>
              <a:t>aplicam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, </a:t>
            </a:r>
            <a:r>
              <a:rPr lang="en-US" dirty="0" err="1"/>
              <a:t>procurando</a:t>
            </a:r>
            <a:r>
              <a:rPr lang="en-US" dirty="0"/>
              <a:t> </a:t>
            </a:r>
            <a:r>
              <a:rPr lang="en-US" dirty="0" err="1"/>
              <a:t>representações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para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classificá</a:t>
            </a:r>
            <a:r>
              <a:rPr lang="en-US" dirty="0"/>
              <a:t>-las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55" y="2518118"/>
            <a:ext cx="5540272" cy="38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" y="1459740"/>
            <a:ext cx="8229600" cy="1058378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volumes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convoluções</a:t>
            </a:r>
            <a:r>
              <a:rPr lang="en-US" dirty="0"/>
              <a:t> – imagens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filtradas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5835"/>
            <a:ext cx="8580784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78" y="3118473"/>
            <a:ext cx="3766313" cy="24999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7" y="3233664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Convolução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191" y="1224413"/>
            <a:ext cx="8229600" cy="47121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Hiperparâmetros</a:t>
            </a:r>
            <a:r>
              <a:rPr lang="en-US" dirty="0"/>
              <a:t> das </a:t>
            </a:r>
            <a:r>
              <a:rPr lang="en-US" dirty="0" err="1"/>
              <a:t>ConvNets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 =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filtro</a:t>
            </a:r>
            <a:r>
              <a:rPr lang="en-US" dirty="0"/>
              <a:t> – F x F</a:t>
            </a:r>
          </a:p>
          <a:p>
            <a:endParaRPr lang="en-US" b="1" dirty="0"/>
          </a:p>
          <a:p>
            <a:r>
              <a:rPr lang="en-US" b="1" dirty="0"/>
              <a:t>S = </a:t>
            </a:r>
            <a:r>
              <a:rPr lang="en-US" i="1" dirty="0"/>
              <a:t>Stride –</a:t>
            </a:r>
            <a:r>
              <a:rPr lang="en-US" dirty="0"/>
              <a:t> </a:t>
            </a:r>
            <a:r>
              <a:rPr lang="en-US" dirty="0" err="1"/>
              <a:t>Deslocamento</a:t>
            </a:r>
            <a:r>
              <a:rPr lang="en-US" dirty="0"/>
              <a:t> de </a:t>
            </a:r>
            <a:r>
              <a:rPr lang="en-US" i="1" dirty="0"/>
              <a:t>pixels </a:t>
            </a:r>
            <a:r>
              <a:rPr lang="en-US" dirty="0"/>
              <a:t>do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convolução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K =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filtros</a:t>
            </a:r>
            <a:endParaRPr lang="en-US" dirty="0"/>
          </a:p>
          <a:p>
            <a:endParaRPr lang="en-US" b="1" dirty="0"/>
          </a:p>
          <a:p>
            <a:r>
              <a:rPr lang="en-US" b="1" i="1" dirty="0"/>
              <a:t>W = </a:t>
            </a:r>
            <a:r>
              <a:rPr lang="en-US" dirty="0" err="1"/>
              <a:t>Tamanho</a:t>
            </a:r>
            <a:r>
              <a:rPr lang="en-US" dirty="0"/>
              <a:t> da entrada – W x W</a:t>
            </a:r>
            <a:endParaRPr lang="en-US" b="1" dirty="0"/>
          </a:p>
          <a:p>
            <a:endParaRPr lang="en-US" b="1" i="1" dirty="0"/>
          </a:p>
          <a:p>
            <a:r>
              <a:rPr lang="en-US" b="1" dirty="0"/>
              <a:t>P = </a:t>
            </a:r>
            <a:r>
              <a:rPr lang="en-US" i="1" dirty="0"/>
              <a:t>Zero-Padding – </a:t>
            </a:r>
            <a:r>
              <a:rPr lang="en-US" i="1" dirty="0" err="1"/>
              <a:t>Adiciona</a:t>
            </a:r>
            <a:r>
              <a:rPr lang="en-US" i="1" dirty="0"/>
              <a:t> zeros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periferia</a:t>
            </a:r>
            <a:r>
              <a:rPr lang="en-US" i="1" dirty="0"/>
              <a:t> das imagens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299067" y="3412081"/>
                <a:ext cx="3230170" cy="143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	</a:t>
                </a:r>
                <a:r>
                  <a:rPr lang="pt-BR" sz="2400" b="1" dirty="0"/>
                  <a:t>Área da Saída!</a:t>
                </a:r>
              </a:p>
              <a:p>
                <a:endParaRPr lang="pt-BR" b="1" dirty="0"/>
              </a:p>
              <a:p>
                <a:r>
                  <a:rPr lang="pt-BR" sz="3200" b="0" dirty="0"/>
                  <a:t>     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67" y="3412081"/>
                <a:ext cx="3230170" cy="1438599"/>
              </a:xfrm>
              <a:prstGeom prst="rect">
                <a:avLst/>
              </a:prstGeom>
              <a:blipFill>
                <a:blip r:embed="rId3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</a:t>
            </a:r>
            <a:r>
              <a:rPr lang="en-US" sz="4000" dirty="0" err="1"/>
              <a:t>Demais</a:t>
            </a:r>
            <a:r>
              <a:rPr lang="en-US" sz="4000" dirty="0"/>
              <a:t> </a:t>
            </a:r>
            <a:r>
              <a:rPr lang="en-US" sz="4000" dirty="0" err="1"/>
              <a:t>Camadas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191" y="1459740"/>
            <a:ext cx="8229600" cy="466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típicas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ReLUs</a:t>
            </a:r>
            <a:r>
              <a:rPr lang="en-US" dirty="0"/>
              <a:t> – </a:t>
            </a:r>
            <a:r>
              <a:rPr lang="en-US" i="1" dirty="0"/>
              <a:t>Rectified Linear Units</a:t>
            </a:r>
          </a:p>
          <a:p>
            <a:endParaRPr lang="en-US" i="1" dirty="0"/>
          </a:p>
          <a:p>
            <a:r>
              <a:rPr lang="en-US" i="1" dirty="0"/>
              <a:t>Pooling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Fully Connected – Layer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- </a:t>
            </a:r>
            <a:r>
              <a:rPr lang="en-US" sz="4000" dirty="0" err="1"/>
              <a:t>ReLUs</a:t>
            </a:r>
            <a:endParaRPr lang="en-US" sz="4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3933" y="1400881"/>
            <a:ext cx="7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Função de Ativação</a:t>
            </a: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96" y="2168896"/>
            <a:ext cx="4544059" cy="36485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3" y="3033840"/>
            <a:ext cx="2271932" cy="4082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93" y="3993188"/>
            <a:ext cx="3161927" cy="7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Pooling Layer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9" y="3642535"/>
            <a:ext cx="8192625" cy="25621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049783" y="1592149"/>
            <a:ext cx="7321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Camadas com filtros 2 x 2 (F = 2) deslocando dois pixels ao longo da imagem (S =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 cada janela, extrai-se o maior número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Realizam 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downsampling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nas 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ConvNets</a:t>
            </a:r>
            <a:r>
              <a:rPr lang="en-US" sz="4000" dirty="0"/>
              <a:t> – FC Layer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049783" y="1592149"/>
            <a:ext cx="7321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 a sequência de combinações de camadas de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convolução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com 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pooling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dimensão é reduzida até atingir o formato de um vetor, o qual alimenta uma 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fully-connected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pt-BR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permitindo assim a classificação: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31" y="3756086"/>
            <a:ext cx="2597842" cy="171323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2" y="3471719"/>
            <a:ext cx="3465916" cy="22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5835"/>
            <a:ext cx="8229600" cy="812029"/>
          </a:xfrm>
        </p:spPr>
        <p:txBody>
          <a:bodyPr/>
          <a:lstStyle/>
          <a:p>
            <a:pPr algn="l"/>
            <a:r>
              <a:rPr lang="en-US" sz="4000" dirty="0" err="1"/>
              <a:t>Topologia</a:t>
            </a:r>
            <a:r>
              <a:rPr lang="en-US" sz="4000" dirty="0"/>
              <a:t> </a:t>
            </a:r>
            <a:r>
              <a:rPr lang="en-US" sz="4000" dirty="0" err="1"/>
              <a:t>Típica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73" y="167428"/>
            <a:ext cx="990738" cy="1028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1942181"/>
            <a:ext cx="7733827" cy="37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2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3064</TotalTime>
  <Words>225</Words>
  <Application>Microsoft Office PowerPoint</Application>
  <PresentationFormat>Apresentação na tela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Redes Convolucionais – Parte 2</vt:lpstr>
      <vt:lpstr>ConvNets - Convolução</vt:lpstr>
      <vt:lpstr>ConvNets – Convolução</vt:lpstr>
      <vt:lpstr>ConvNets - Convolução</vt:lpstr>
      <vt:lpstr>ConvNets – Demais Camadas</vt:lpstr>
      <vt:lpstr>ConvNets - ReLUs</vt:lpstr>
      <vt:lpstr>ConvNets – Pooling Layer</vt:lpstr>
      <vt:lpstr>ConvNets – FC Layer</vt:lpstr>
      <vt:lpstr>Topologia Típica</vt:lpstr>
    </vt:vector>
  </TitlesOfParts>
  <Company>FESP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de São Paulo – USP Escola Politécnica Departamento de Engenharia de Computação e Sistemas Digitais - PCS</dc:title>
  <dc:creator>Pol Gon</dc:creator>
  <cp:lastModifiedBy>Bruno Canale</cp:lastModifiedBy>
  <cp:revision>104</cp:revision>
  <cp:lastPrinted>2016-09-20T14:40:56Z</cp:lastPrinted>
  <dcterms:created xsi:type="dcterms:W3CDTF">2016-05-14T19:57:27Z</dcterms:created>
  <dcterms:modified xsi:type="dcterms:W3CDTF">2016-12-07T17:09:14Z</dcterms:modified>
</cp:coreProperties>
</file>