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1" r:id="rId1"/>
  </p:sldMasterIdLst>
  <p:notesMasterIdLst>
    <p:notesMasterId r:id="rId14"/>
  </p:notesMasterIdLst>
  <p:sldIdLst>
    <p:sldId id="257" r:id="rId2"/>
    <p:sldId id="271" r:id="rId3"/>
    <p:sldId id="272" r:id="rId4"/>
    <p:sldId id="289" r:id="rId5"/>
    <p:sldId id="286" r:id="rId6"/>
    <p:sldId id="287" r:id="rId7"/>
    <p:sldId id="273" r:id="rId8"/>
    <p:sldId id="288" r:id="rId9"/>
    <p:sldId id="276" r:id="rId10"/>
    <p:sldId id="275" r:id="rId11"/>
    <p:sldId id="277" r:id="rId12"/>
    <p:sldId id="278" r:id="rId13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0A8B7-87E4-A246-A9D3-31EF88594ACE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27A39-5F7F-E144-90A7-9E9FF07C3F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F73-3DAD-284C-AF41-D9D00FC073C1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F73-3DAD-284C-AF41-D9D00FC073C1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F7D-735C-CA43-A119-4B3A41C1FFE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F73-3DAD-284C-AF41-D9D00FC073C1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F7D-735C-CA43-A119-4B3A41C1FFE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F73-3DAD-284C-AF41-D9D00FC073C1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F7D-735C-CA43-A119-4B3A41C1FFE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F73-3DAD-284C-AF41-D9D00FC073C1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F7D-735C-CA43-A119-4B3A41C1FFEB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F73-3DAD-284C-AF41-D9D00FC073C1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F7D-735C-CA43-A119-4B3A41C1FFEB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F73-3DAD-284C-AF41-D9D00FC073C1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F7D-735C-CA43-A119-4B3A41C1FFEB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F73-3DAD-284C-AF41-D9D00FC073C1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F7D-735C-CA43-A119-4B3A41C1FFE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F73-3DAD-284C-AF41-D9D00FC073C1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F7D-735C-CA43-A119-4B3A41C1FFE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F73-3DAD-284C-AF41-D9D00FC073C1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F73-3DAD-284C-AF41-D9D00FC073C1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F7D-735C-CA43-A119-4B3A41C1FFE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4A25F73-3DAD-284C-AF41-D9D00FC073C1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D20BF7D-735C-CA43-A119-4B3A41C1FFEB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cs231n.github.io/assets/conv-demo/index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5835"/>
            <a:ext cx="8229600" cy="812029"/>
          </a:xfrm>
        </p:spPr>
        <p:txBody>
          <a:bodyPr/>
          <a:lstStyle/>
          <a:p>
            <a:pPr algn="l"/>
            <a:r>
              <a:rPr lang="en-US" sz="4000" dirty="0"/>
              <a:t>Deep Learning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73" y="167428"/>
            <a:ext cx="990738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9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5835"/>
            <a:ext cx="8229600" cy="812029"/>
          </a:xfrm>
        </p:spPr>
        <p:txBody>
          <a:bodyPr/>
          <a:lstStyle/>
          <a:p>
            <a:pPr algn="l"/>
            <a:r>
              <a:rPr lang="en-US" sz="4000" dirty="0" err="1"/>
              <a:t>ConvNets</a:t>
            </a:r>
            <a:r>
              <a:rPr lang="en-US" sz="4000" dirty="0"/>
              <a:t> - </a:t>
            </a:r>
            <a:r>
              <a:rPr lang="en-US" sz="4000" dirty="0" err="1"/>
              <a:t>ReLUs</a:t>
            </a:r>
            <a:endParaRPr lang="en-US" sz="4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83201" y="1331437"/>
            <a:ext cx="732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Camada que aplica operação linear matricial para descartar os valores negativos da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convolução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entre os filtros e a imagem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73" y="167428"/>
            <a:ext cx="990738" cy="1028844"/>
          </a:xfrm>
          <a:prstGeom prst="rect">
            <a:avLst/>
          </a:prstGeom>
        </p:spPr>
      </p:pic>
      <p:pic>
        <p:nvPicPr>
          <p:cNvPr id="1026" name="Picture 2" descr="Texto alternativo gerado por máquina:&#10;Rectified Linear Units &#10;(ReLUs) &#10;-0.11 an &#10;0.55 033 &#10;0.77 &#10;-0.11 &#10;-0.11 &#10;-0.11 &#10;0.11 &#10;-0.11 &#10;-0.33 &#10;-0.11 &#10;0_55 &#10;033 &#10;oss &#10;0.33 &#10;033 &#10;0.55 &#10;Q 11 &#10;0.33 &#10;-0.11 &#10;-0.11 &#10;o. &#10;-0.11 &#10;0.33 &#10;-0.11 &#10;-011 &#10;0.55 &#10;033 &#10;-0.11 &#10;1.00 &#10;0-33 &#10;0 &#10;0 &#10;0 &#10;0 &#10;033 &#10;0.33 &#10;0_55 &#10;0 &#10;o. 33 &#10;oss &#10;0 &#10;0 &#10;v &#10;0 &#10;o. &#10;0.33 &#10;0.55 &#10;033 &#10;0.55 &#10;-0.11 &#10;033 &#10;0.33 &#10;O. &#10;-0.11 &#10;0.33 &#10;0 &#10;0 &#10;0 &#10;0.55 &#10;0.33 &#10;11 &#10;0.77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51" y="2336296"/>
            <a:ext cx="7167141" cy="369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687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5835"/>
            <a:ext cx="8229600" cy="812029"/>
          </a:xfrm>
        </p:spPr>
        <p:txBody>
          <a:bodyPr/>
          <a:lstStyle/>
          <a:p>
            <a:pPr algn="l"/>
            <a:r>
              <a:rPr lang="en-US" sz="4000" dirty="0" err="1"/>
              <a:t>ConvNets</a:t>
            </a:r>
            <a:r>
              <a:rPr lang="en-US" sz="4000" dirty="0"/>
              <a:t> – Pooling Layer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73" y="167428"/>
            <a:ext cx="990738" cy="102884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983201" y="1331437"/>
            <a:ext cx="7321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Camada responsável em identificar os filtros ativados, descartando os valores insignificantes – Diminui as dimensões ao longo da rede.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17" y="2911015"/>
            <a:ext cx="8192625" cy="256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0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5835"/>
            <a:ext cx="8229600" cy="812029"/>
          </a:xfrm>
        </p:spPr>
        <p:txBody>
          <a:bodyPr/>
          <a:lstStyle/>
          <a:p>
            <a:pPr algn="l"/>
            <a:r>
              <a:rPr lang="en-US" sz="4000" dirty="0" err="1"/>
              <a:t>Topologia</a:t>
            </a:r>
            <a:r>
              <a:rPr lang="en-US" sz="4000" dirty="0"/>
              <a:t> </a:t>
            </a:r>
            <a:r>
              <a:rPr lang="en-US" sz="4000" dirty="0" err="1"/>
              <a:t>Típica</a:t>
            </a:r>
            <a:endParaRPr lang="en-US" sz="4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73" y="167428"/>
            <a:ext cx="990738" cy="102884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94" y="2575228"/>
            <a:ext cx="7421011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6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5835"/>
            <a:ext cx="8229600" cy="812029"/>
          </a:xfrm>
        </p:spPr>
        <p:txBody>
          <a:bodyPr/>
          <a:lstStyle/>
          <a:p>
            <a:pPr algn="l"/>
            <a:r>
              <a:rPr lang="en-US" sz="4000" dirty="0" err="1"/>
              <a:t>ConvNets</a:t>
            </a:r>
            <a:endParaRPr lang="en-US" sz="40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73" y="167428"/>
            <a:ext cx="990738" cy="102884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199" y="1427101"/>
            <a:ext cx="8229600" cy="4525963"/>
          </a:xfrm>
        </p:spPr>
        <p:txBody>
          <a:bodyPr/>
          <a:lstStyle/>
          <a:p>
            <a:r>
              <a:rPr lang="en-US" dirty="0" err="1"/>
              <a:t>Majoritariamente</a:t>
            </a:r>
            <a:r>
              <a:rPr lang="en-US" dirty="0"/>
              <a:t> </a:t>
            </a:r>
            <a:r>
              <a:rPr lang="en-US" dirty="0" err="1"/>
              <a:t>usadas</a:t>
            </a:r>
            <a:r>
              <a:rPr lang="en-US" dirty="0"/>
              <a:t> com imagens</a:t>
            </a:r>
          </a:p>
          <a:p>
            <a:endParaRPr lang="en-US" dirty="0"/>
          </a:p>
          <a:p>
            <a:r>
              <a:rPr lang="en-US" dirty="0"/>
              <a:t>Imagens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matrizes</a:t>
            </a:r>
            <a:r>
              <a:rPr lang="en-US" dirty="0"/>
              <a:t> de 3 </a:t>
            </a:r>
            <a:r>
              <a:rPr lang="en-US" dirty="0" err="1"/>
              <a:t>dimensões</a:t>
            </a:r>
            <a:r>
              <a:rPr lang="en-US" dirty="0"/>
              <a:t> – </a:t>
            </a:r>
            <a:r>
              <a:rPr lang="en-US" dirty="0" err="1"/>
              <a:t>altura</a:t>
            </a:r>
            <a:r>
              <a:rPr lang="en-US" dirty="0"/>
              <a:t>, </a:t>
            </a:r>
            <a:r>
              <a:rPr lang="en-US" dirty="0" err="1"/>
              <a:t>largura</a:t>
            </a:r>
            <a:r>
              <a:rPr lang="en-US" dirty="0"/>
              <a:t> e </a:t>
            </a:r>
            <a:r>
              <a:rPr lang="en-US" dirty="0" err="1"/>
              <a:t>profundidade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585" y="4202418"/>
            <a:ext cx="1853292" cy="208988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793307" y="3493849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256 x 256 x 3 = 196 608 neurônios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4202418"/>
            <a:ext cx="2597842" cy="17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7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191" y="1459740"/>
            <a:ext cx="8229600" cy="1058378"/>
          </a:xfrm>
        </p:spPr>
        <p:txBody>
          <a:bodyPr>
            <a:normAutofit/>
          </a:bodyPr>
          <a:lstStyle/>
          <a:p>
            <a:r>
              <a:rPr lang="en-US" dirty="0"/>
              <a:t>As </a:t>
            </a:r>
            <a:r>
              <a:rPr lang="en-US" dirty="0" err="1"/>
              <a:t>camadas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volumes que </a:t>
            </a:r>
            <a:r>
              <a:rPr lang="en-US" dirty="0" err="1"/>
              <a:t>representam</a:t>
            </a:r>
            <a:r>
              <a:rPr lang="en-US" dirty="0"/>
              <a:t> </a:t>
            </a:r>
            <a:r>
              <a:rPr lang="en-US" dirty="0" err="1"/>
              <a:t>convoluções</a:t>
            </a:r>
            <a:r>
              <a:rPr lang="en-US" dirty="0"/>
              <a:t> – imagens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filtradas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73" y="167428"/>
            <a:ext cx="990738" cy="10288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199" y="275835"/>
            <a:ext cx="8580784" cy="812029"/>
          </a:xfrm>
        </p:spPr>
        <p:txBody>
          <a:bodyPr/>
          <a:lstStyle/>
          <a:p>
            <a:pPr algn="l"/>
            <a:r>
              <a:rPr lang="en-US" sz="4000" dirty="0" err="1"/>
              <a:t>ConvNets</a:t>
            </a:r>
            <a:r>
              <a:rPr lang="en-US" sz="4000" dirty="0"/>
              <a:t> – </a:t>
            </a:r>
            <a:r>
              <a:rPr lang="en-US" sz="4000" dirty="0" err="1"/>
              <a:t>Convolução</a:t>
            </a:r>
            <a:endParaRPr lang="en-US" sz="40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478" y="3118473"/>
            <a:ext cx="3766313" cy="249995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67" y="3233664"/>
            <a:ext cx="42291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0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191" y="1459740"/>
            <a:ext cx="8229600" cy="1058378"/>
          </a:xfrm>
        </p:spPr>
        <p:txBody>
          <a:bodyPr>
            <a:normAutofit/>
          </a:bodyPr>
          <a:lstStyle/>
          <a:p>
            <a:r>
              <a:rPr lang="en-US" dirty="0" err="1"/>
              <a:t>Explicar</a:t>
            </a:r>
            <a:r>
              <a:rPr lang="en-US" dirty="0"/>
              <a:t> o que </a:t>
            </a:r>
            <a:r>
              <a:rPr lang="en-US" dirty="0" err="1"/>
              <a:t>representam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filtros</a:t>
            </a:r>
            <a:r>
              <a:rPr lang="en-US" dirty="0"/>
              <a:t> – </a:t>
            </a:r>
            <a:r>
              <a:rPr lang="en-US" dirty="0" err="1"/>
              <a:t>Ativar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filtros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identificar</a:t>
            </a:r>
            <a:r>
              <a:rPr lang="en-US" dirty="0"/>
              <a:t> um </a:t>
            </a:r>
            <a:r>
              <a:rPr lang="en-US" dirty="0" err="1"/>
              <a:t>padrão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73" y="167428"/>
            <a:ext cx="990738" cy="10288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199" y="275835"/>
            <a:ext cx="8229600" cy="812029"/>
          </a:xfrm>
        </p:spPr>
        <p:txBody>
          <a:bodyPr/>
          <a:lstStyle/>
          <a:p>
            <a:pPr algn="l"/>
            <a:r>
              <a:rPr lang="en-US" sz="4000" dirty="0" err="1"/>
              <a:t>ConvNets</a:t>
            </a:r>
            <a:r>
              <a:rPr lang="en-US" sz="4000" dirty="0"/>
              <a:t> - </a:t>
            </a:r>
            <a:r>
              <a:rPr lang="en-US" sz="4000" dirty="0" err="1"/>
              <a:t>Convolução</a:t>
            </a:r>
            <a:endParaRPr lang="en-US" sz="40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478" y="3118473"/>
            <a:ext cx="3766313" cy="249995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67" y="3233664"/>
            <a:ext cx="42291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3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191" y="1224413"/>
            <a:ext cx="8229600" cy="183210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neurônios</a:t>
            </a:r>
            <a:r>
              <a:rPr lang="en-US" dirty="0"/>
              <a:t> </a:t>
            </a:r>
            <a:r>
              <a:rPr lang="en-US" dirty="0" err="1"/>
              <a:t>representam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filtros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Neurônios</a:t>
            </a:r>
            <a:r>
              <a:rPr lang="en-US" dirty="0"/>
              <a:t> que </a:t>
            </a:r>
            <a:r>
              <a:rPr lang="en-US" dirty="0" err="1"/>
              <a:t>estão</a:t>
            </a:r>
            <a:r>
              <a:rPr lang="en-US" dirty="0"/>
              <a:t> no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plano</a:t>
            </a:r>
            <a:r>
              <a:rPr lang="en-US" dirty="0"/>
              <a:t> </a:t>
            </a:r>
            <a:r>
              <a:rPr lang="en-US" dirty="0" err="1"/>
              <a:t>composto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eixos</a:t>
            </a:r>
            <a:r>
              <a:rPr lang="en-US" dirty="0"/>
              <a:t> da </a:t>
            </a:r>
            <a:r>
              <a:rPr lang="en-US" dirty="0" err="1"/>
              <a:t>altura</a:t>
            </a:r>
            <a:r>
              <a:rPr lang="en-US" dirty="0"/>
              <a:t> e </a:t>
            </a:r>
            <a:r>
              <a:rPr lang="en-US" dirty="0" err="1"/>
              <a:t>largura</a:t>
            </a:r>
            <a:r>
              <a:rPr lang="en-US" dirty="0"/>
              <a:t>, </a:t>
            </a:r>
            <a:r>
              <a:rPr lang="en-US" dirty="0" err="1"/>
              <a:t>compartilham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mesmos</a:t>
            </a:r>
            <a:r>
              <a:rPr lang="en-US" dirty="0"/>
              <a:t> pesos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73" y="167428"/>
            <a:ext cx="990738" cy="10288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199" y="275835"/>
            <a:ext cx="8229600" cy="812029"/>
          </a:xfrm>
        </p:spPr>
        <p:txBody>
          <a:bodyPr/>
          <a:lstStyle/>
          <a:p>
            <a:pPr algn="l"/>
            <a:r>
              <a:rPr lang="en-US" sz="4000" dirty="0" err="1"/>
              <a:t>ConvNets</a:t>
            </a:r>
            <a:r>
              <a:rPr lang="en-US" sz="4000" dirty="0"/>
              <a:t> - </a:t>
            </a:r>
            <a:r>
              <a:rPr lang="en-US" sz="4000" dirty="0" err="1"/>
              <a:t>Convolução</a:t>
            </a:r>
            <a:endParaRPr lang="en-US" sz="4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323" y="3851666"/>
            <a:ext cx="2343477" cy="2333951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 flipV="1">
            <a:off x="1434902" y="3851666"/>
            <a:ext cx="548640" cy="5655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434902" y="4417248"/>
            <a:ext cx="0" cy="164592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004" y="4586047"/>
            <a:ext cx="2981591" cy="1142944"/>
          </a:xfrm>
          <a:prstGeom prst="rect">
            <a:avLst/>
          </a:prstGeom>
        </p:spPr>
      </p:pic>
      <p:cxnSp>
        <p:nvCxnSpPr>
          <p:cNvPr id="14" name="Conector de Seta Reta 13"/>
          <p:cNvCxnSpPr/>
          <p:nvPr/>
        </p:nvCxnSpPr>
        <p:spPr>
          <a:xfrm>
            <a:off x="4851223" y="5700855"/>
            <a:ext cx="2492111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4391136" y="4232582"/>
            <a:ext cx="36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Quantidade de neurônios = filtros 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81783" y="501864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Altura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725200" y="3857835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Largura</a:t>
            </a:r>
          </a:p>
        </p:txBody>
      </p:sp>
    </p:spTree>
    <p:extLst>
      <p:ext uri="{BB962C8B-B14F-4D97-AF65-F5344CB8AC3E}">
        <p14:creationId xmlns:p14="http://schemas.microsoft.com/office/powerpoint/2010/main" val="120256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73" y="167428"/>
            <a:ext cx="990738" cy="10288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199" y="275835"/>
            <a:ext cx="8229600" cy="812029"/>
          </a:xfrm>
        </p:spPr>
        <p:txBody>
          <a:bodyPr/>
          <a:lstStyle/>
          <a:p>
            <a:pPr algn="l"/>
            <a:r>
              <a:rPr lang="en-US" sz="4000" dirty="0" err="1"/>
              <a:t>ConvNets</a:t>
            </a:r>
            <a:r>
              <a:rPr lang="en-US" sz="4000" dirty="0"/>
              <a:t> – </a:t>
            </a:r>
            <a:r>
              <a:rPr lang="en-US" sz="4000" dirty="0" err="1"/>
              <a:t>Convolução</a:t>
            </a:r>
            <a:endParaRPr lang="en-US" sz="4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869" y="3607960"/>
            <a:ext cx="6293404" cy="259589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632" y="1311310"/>
            <a:ext cx="5915879" cy="39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9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5835"/>
            <a:ext cx="8229600" cy="812029"/>
          </a:xfrm>
        </p:spPr>
        <p:txBody>
          <a:bodyPr/>
          <a:lstStyle/>
          <a:p>
            <a:pPr algn="l"/>
            <a:r>
              <a:rPr lang="en-US" sz="4000" dirty="0" err="1"/>
              <a:t>ConvNets</a:t>
            </a:r>
            <a:r>
              <a:rPr lang="en-US" sz="4000" dirty="0"/>
              <a:t> - </a:t>
            </a:r>
            <a:r>
              <a:rPr lang="en-US" sz="4000" dirty="0" err="1"/>
              <a:t>Convolução</a:t>
            </a:r>
            <a:endParaRPr lang="en-US" sz="4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73" y="167428"/>
            <a:ext cx="990738" cy="102884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0191" y="1224413"/>
            <a:ext cx="8229600" cy="47121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Hiperparâmetros</a:t>
            </a:r>
            <a:r>
              <a:rPr lang="en-US" dirty="0"/>
              <a:t> da </a:t>
            </a:r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convolução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F = </a:t>
            </a:r>
            <a:r>
              <a:rPr lang="en-US" dirty="0" err="1"/>
              <a:t>Tamanho</a:t>
            </a:r>
            <a:r>
              <a:rPr lang="en-US" dirty="0"/>
              <a:t> do </a:t>
            </a:r>
            <a:r>
              <a:rPr lang="en-US" dirty="0" err="1"/>
              <a:t>filtro</a:t>
            </a:r>
            <a:r>
              <a:rPr lang="en-US" dirty="0"/>
              <a:t> – F x F</a:t>
            </a:r>
          </a:p>
          <a:p>
            <a:endParaRPr lang="en-US" b="1" dirty="0"/>
          </a:p>
          <a:p>
            <a:r>
              <a:rPr lang="en-US" b="1" dirty="0"/>
              <a:t>S = </a:t>
            </a:r>
            <a:r>
              <a:rPr lang="en-US" i="1" dirty="0"/>
              <a:t>Stride –</a:t>
            </a:r>
            <a:r>
              <a:rPr lang="en-US" dirty="0"/>
              <a:t> </a:t>
            </a:r>
            <a:r>
              <a:rPr lang="en-US" dirty="0" err="1"/>
              <a:t>Deslocamento</a:t>
            </a:r>
            <a:r>
              <a:rPr lang="en-US" dirty="0"/>
              <a:t> de </a:t>
            </a:r>
            <a:r>
              <a:rPr lang="en-US" i="1" dirty="0"/>
              <a:t>pixels </a:t>
            </a:r>
            <a:r>
              <a:rPr lang="en-US" dirty="0"/>
              <a:t>do </a:t>
            </a:r>
            <a:r>
              <a:rPr lang="en-US" dirty="0" err="1"/>
              <a:t>filtro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convolução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K =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filtros</a:t>
            </a:r>
            <a:endParaRPr lang="en-US" dirty="0"/>
          </a:p>
          <a:p>
            <a:endParaRPr lang="en-US" b="1" dirty="0"/>
          </a:p>
          <a:p>
            <a:r>
              <a:rPr lang="en-US" b="1" i="1" dirty="0"/>
              <a:t>W = </a:t>
            </a:r>
            <a:r>
              <a:rPr lang="en-US" i="1" dirty="0"/>
              <a:t>Volume do input</a:t>
            </a:r>
            <a:endParaRPr lang="en-US" b="1" dirty="0"/>
          </a:p>
          <a:p>
            <a:endParaRPr lang="en-US" b="1" i="1" dirty="0"/>
          </a:p>
          <a:p>
            <a:r>
              <a:rPr lang="en-US" b="1" dirty="0"/>
              <a:t>P = </a:t>
            </a:r>
            <a:r>
              <a:rPr lang="en-US" i="1" dirty="0"/>
              <a:t>Zero-Padding – </a:t>
            </a:r>
            <a:r>
              <a:rPr lang="en-US" i="1" dirty="0" err="1"/>
              <a:t>Adiciona</a:t>
            </a:r>
            <a:r>
              <a:rPr lang="en-US" i="1" dirty="0"/>
              <a:t> zeros </a:t>
            </a:r>
            <a:r>
              <a:rPr lang="en-US" i="1" dirty="0" err="1"/>
              <a:t>na</a:t>
            </a:r>
            <a:r>
              <a:rPr lang="en-US" i="1" dirty="0"/>
              <a:t> </a:t>
            </a:r>
            <a:r>
              <a:rPr lang="en-US" i="1" dirty="0" err="1"/>
              <a:t>periferia</a:t>
            </a:r>
            <a:r>
              <a:rPr lang="en-US" i="1" dirty="0"/>
              <a:t> das imagens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5299067" y="3412081"/>
                <a:ext cx="3230170" cy="1438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	</a:t>
                </a:r>
                <a:r>
                  <a:rPr lang="pt-BR" sz="2400" b="1" dirty="0"/>
                  <a:t>Área da Saída!</a:t>
                </a:r>
              </a:p>
              <a:p>
                <a:endParaRPr lang="pt-BR" b="1" dirty="0"/>
              </a:p>
              <a:p>
                <a:r>
                  <a:rPr lang="pt-BR" sz="3200" b="0" dirty="0"/>
                  <a:t>     </a:t>
                </a:r>
                <a14:m>
                  <m:oMath xmlns:m="http://schemas.openxmlformats.org/officeDocument/2006/math">
                    <m:r>
                      <a:rPr lang="pt-BR" sz="32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t-BR" sz="32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067" y="3412081"/>
                <a:ext cx="3230170" cy="1438599"/>
              </a:xfrm>
              <a:prstGeom prst="rect">
                <a:avLst/>
              </a:prstGeom>
              <a:blipFill>
                <a:blip r:embed="rId3"/>
                <a:stretch>
                  <a:fillRect t="-33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48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5835"/>
            <a:ext cx="8229600" cy="812029"/>
          </a:xfrm>
        </p:spPr>
        <p:txBody>
          <a:bodyPr/>
          <a:lstStyle/>
          <a:p>
            <a:pPr algn="l"/>
            <a:r>
              <a:rPr lang="en-US" sz="4000" dirty="0" err="1"/>
              <a:t>ConvNets</a:t>
            </a:r>
            <a:r>
              <a:rPr lang="en-US" sz="4000" dirty="0"/>
              <a:t> - </a:t>
            </a:r>
            <a:r>
              <a:rPr lang="en-US" sz="4000" dirty="0" err="1"/>
              <a:t>Convolução</a:t>
            </a:r>
            <a:endParaRPr lang="en-US" sz="4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73" y="167428"/>
            <a:ext cx="990738" cy="102884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712" y="3414712"/>
            <a:ext cx="28575" cy="2857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0191" y="1224413"/>
            <a:ext cx="8229600" cy="47121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471487" y="1148382"/>
                <a:ext cx="8229600" cy="52656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err="1">
                    <a:hlinkClick r:id="rId4"/>
                  </a:rPr>
                  <a:t>Exemplo</a:t>
                </a:r>
                <a:r>
                  <a:rPr lang="en-US" dirty="0">
                    <a:hlinkClick r:id="rId4"/>
                  </a:rPr>
                  <a:t>:</a:t>
                </a:r>
                <a:endParaRPr lang="en-US" i="1" dirty="0"/>
              </a:p>
              <a:p>
                <a:r>
                  <a:rPr lang="en-US" dirty="0"/>
                  <a:t>Imagens de (5 x 5 x 3)</a:t>
                </a:r>
              </a:p>
              <a:p>
                <a:r>
                  <a:rPr lang="en-US" dirty="0" err="1"/>
                  <a:t>Camada</a:t>
                </a:r>
                <a:r>
                  <a:rPr lang="en-US" dirty="0"/>
                  <a:t> </a:t>
                </a:r>
                <a:r>
                  <a:rPr lang="en-US" dirty="0" err="1"/>
                  <a:t>convolucional</a:t>
                </a:r>
                <a:r>
                  <a:rPr lang="en-US" dirty="0"/>
                  <a:t> com </a:t>
                </a:r>
                <a:r>
                  <a:rPr lang="en-US" dirty="0" err="1"/>
                  <a:t>dois</a:t>
                </a:r>
                <a:r>
                  <a:rPr lang="en-US" dirty="0"/>
                  <a:t> </a:t>
                </a:r>
                <a:r>
                  <a:rPr lang="en-US" dirty="0" err="1"/>
                  <a:t>filtros</a:t>
                </a:r>
                <a:r>
                  <a:rPr lang="en-US" dirty="0"/>
                  <a:t>, de 3 x 3 </a:t>
                </a:r>
                <a:r>
                  <a:rPr lang="en-US" dirty="0" err="1"/>
                  <a:t>cada</a:t>
                </a:r>
                <a:r>
                  <a:rPr lang="en-US" dirty="0"/>
                  <a:t>, </a:t>
                </a:r>
                <a:r>
                  <a:rPr lang="en-US" dirty="0" err="1"/>
                  <a:t>sendo</a:t>
                </a:r>
                <a:r>
                  <a:rPr lang="en-US" dirty="0"/>
                  <a:t> </a:t>
                </a:r>
                <a:r>
                  <a:rPr lang="en-US" dirty="0" err="1"/>
                  <a:t>aplicados</a:t>
                </a:r>
                <a:r>
                  <a:rPr lang="en-US" dirty="0"/>
                  <a:t> a </a:t>
                </a:r>
                <a:r>
                  <a:rPr lang="en-US" dirty="0" err="1"/>
                  <a:t>cada</a:t>
                </a:r>
                <a:r>
                  <a:rPr lang="en-US" dirty="0"/>
                  <a:t> </a:t>
                </a:r>
                <a:r>
                  <a:rPr lang="en-US" dirty="0" err="1"/>
                  <a:t>dois</a:t>
                </a:r>
                <a:r>
                  <a:rPr lang="en-US" dirty="0"/>
                  <a:t> </a:t>
                </a:r>
                <a:r>
                  <a:rPr lang="en-US" i="1" dirty="0"/>
                  <a:t>pixels </a:t>
                </a:r>
                <a:r>
                  <a:rPr lang="en-US" dirty="0" err="1"/>
                  <a:t>ao</a:t>
                </a:r>
                <a:r>
                  <a:rPr lang="en-US" dirty="0"/>
                  <a:t> </a:t>
                </a:r>
                <a:r>
                  <a:rPr lang="en-US" dirty="0" err="1"/>
                  <a:t>longo</a:t>
                </a:r>
                <a:r>
                  <a:rPr lang="en-US" dirty="0"/>
                  <a:t> da </a:t>
                </a:r>
                <a:r>
                  <a:rPr lang="en-US" dirty="0" err="1"/>
                  <a:t>imagem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Para </a:t>
                </a:r>
                <a:r>
                  <a:rPr lang="en-US" dirty="0" err="1"/>
                  <a:t>conseguir</a:t>
                </a:r>
                <a:r>
                  <a:rPr lang="en-US" dirty="0"/>
                  <a:t> </a:t>
                </a:r>
                <a:r>
                  <a:rPr lang="en-US" dirty="0" err="1"/>
                  <a:t>uma</a:t>
                </a:r>
                <a:r>
                  <a:rPr lang="en-US" dirty="0"/>
                  <a:t> </a:t>
                </a:r>
                <a:r>
                  <a:rPr lang="en-US" dirty="0" err="1"/>
                  <a:t>saída</a:t>
                </a:r>
                <a:r>
                  <a:rPr lang="en-US" dirty="0"/>
                  <a:t> de 3 x 3, a entrada </a:t>
                </a:r>
                <a:r>
                  <a:rPr lang="en-US" dirty="0" err="1"/>
                  <a:t>deveria</a:t>
                </a:r>
                <a:r>
                  <a:rPr lang="en-US" dirty="0"/>
                  <a:t> </a:t>
                </a:r>
                <a:r>
                  <a:rPr lang="en-US" dirty="0" err="1"/>
                  <a:t>ser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:r>
                  <a:rPr lang="pt-BR" dirty="0"/>
                  <a:t>W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3 −1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err="1"/>
                  <a:t>Sáida</a:t>
                </a:r>
                <a:r>
                  <a:rPr lang="en-US" dirty="0"/>
                  <a:t> da </a:t>
                </a:r>
                <a:r>
                  <a:rPr lang="en-US" dirty="0" err="1"/>
                  <a:t>rede</a:t>
                </a:r>
                <a:r>
                  <a:rPr lang="en-US" dirty="0"/>
                  <a:t> = 3 x 3 x 2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dirty="0"/>
              </a:p>
              <a:p>
                <a:pPr marL="0" indent="0">
                  <a:buFont typeface="Arial" pitchFamily="34" charset="0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" y="1148382"/>
                <a:ext cx="8229600" cy="5265670"/>
              </a:xfrm>
              <a:prstGeom prst="rect">
                <a:avLst/>
              </a:prstGeom>
              <a:blipFill>
                <a:blip r:embed="rId5"/>
                <a:stretch>
                  <a:fillRect l="-1111" t="-926" r="-5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224696" y="4550900"/>
            <a:ext cx="572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Solução – Adicionar zeros na periferia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98309" y="5141204"/>
            <a:ext cx="3578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W = 5; S = 2; F = 3; P = 1</a:t>
            </a:r>
          </a:p>
        </p:txBody>
      </p:sp>
    </p:spTree>
    <p:extLst>
      <p:ext uri="{BB962C8B-B14F-4D97-AF65-F5344CB8AC3E}">
        <p14:creationId xmlns:p14="http://schemas.microsoft.com/office/powerpoint/2010/main" val="159389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5835"/>
            <a:ext cx="8229600" cy="812029"/>
          </a:xfrm>
        </p:spPr>
        <p:txBody>
          <a:bodyPr/>
          <a:lstStyle/>
          <a:p>
            <a:pPr algn="l"/>
            <a:r>
              <a:rPr lang="en-US" sz="4000" dirty="0" err="1"/>
              <a:t>ConvNets</a:t>
            </a:r>
            <a:r>
              <a:rPr lang="en-US" sz="4000" dirty="0"/>
              <a:t> – </a:t>
            </a:r>
            <a:r>
              <a:rPr lang="en-US" sz="4000" dirty="0" err="1"/>
              <a:t>Demais</a:t>
            </a:r>
            <a:r>
              <a:rPr lang="en-US" sz="4000" dirty="0"/>
              <a:t> </a:t>
            </a:r>
            <a:r>
              <a:rPr lang="en-US" sz="4000" dirty="0" err="1"/>
              <a:t>Camadas</a:t>
            </a:r>
            <a:endParaRPr lang="en-US" sz="4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73" y="167428"/>
            <a:ext cx="990738" cy="102884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0191" y="1459740"/>
            <a:ext cx="8229600" cy="4662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camadas</a:t>
            </a:r>
            <a:r>
              <a:rPr lang="en-US" dirty="0"/>
              <a:t> </a:t>
            </a:r>
            <a:r>
              <a:rPr lang="en-US" dirty="0" err="1"/>
              <a:t>típicas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convolucionais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ReLUs</a:t>
            </a:r>
            <a:r>
              <a:rPr lang="en-US" dirty="0"/>
              <a:t> – </a:t>
            </a:r>
            <a:r>
              <a:rPr lang="en-US" i="1" dirty="0"/>
              <a:t>Rectified Linear Units</a:t>
            </a:r>
          </a:p>
          <a:p>
            <a:endParaRPr lang="en-US" i="1" dirty="0"/>
          </a:p>
          <a:p>
            <a:r>
              <a:rPr lang="en-US" i="1" dirty="0"/>
              <a:t>Pooling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i="1" dirty="0"/>
              <a:t>Fully Connected – Layer</a:t>
            </a:r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83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2805</TotalTime>
  <Words>286</Words>
  <Application>Microsoft Office PowerPoint</Application>
  <PresentationFormat>Apresentação na tela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Courier New</vt:lpstr>
      <vt:lpstr>Palatino Linotype</vt:lpstr>
      <vt:lpstr>Executive</vt:lpstr>
      <vt:lpstr>Deep Learning</vt:lpstr>
      <vt:lpstr>ConvNets</vt:lpstr>
      <vt:lpstr>ConvNets – Convolução</vt:lpstr>
      <vt:lpstr>ConvNets - Convolução</vt:lpstr>
      <vt:lpstr>ConvNets - Convolução</vt:lpstr>
      <vt:lpstr>ConvNets – Convolução</vt:lpstr>
      <vt:lpstr>ConvNets - Convolução</vt:lpstr>
      <vt:lpstr>ConvNets - Convolução</vt:lpstr>
      <vt:lpstr>ConvNets – Demais Camadas</vt:lpstr>
      <vt:lpstr>ConvNets - ReLUs</vt:lpstr>
      <vt:lpstr>ConvNets – Pooling Layer</vt:lpstr>
      <vt:lpstr>Topologia Típica</vt:lpstr>
    </vt:vector>
  </TitlesOfParts>
  <Company>FESP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de São Paulo – USP Escola Politécnica Departamento de Engenharia de Computação e Sistemas Digitais - PCS</dc:title>
  <dc:creator>Pol Gon</dc:creator>
  <cp:lastModifiedBy>Bruno Canale</cp:lastModifiedBy>
  <cp:revision>90</cp:revision>
  <cp:lastPrinted>2016-09-20T14:40:56Z</cp:lastPrinted>
  <dcterms:created xsi:type="dcterms:W3CDTF">2016-05-14T19:57:27Z</dcterms:created>
  <dcterms:modified xsi:type="dcterms:W3CDTF">2016-11-28T00:12:30Z</dcterms:modified>
</cp:coreProperties>
</file>