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76" r:id="rId2"/>
    <p:sldId id="278" r:id="rId3"/>
    <p:sldId id="281" r:id="rId4"/>
    <p:sldId id="284" r:id="rId5"/>
    <p:sldId id="285" r:id="rId6"/>
    <p:sldId id="259" r:id="rId7"/>
    <p:sldId id="288" r:id="rId8"/>
    <p:sldId id="261" r:id="rId9"/>
    <p:sldId id="262" r:id="rId10"/>
    <p:sldId id="279" r:id="rId11"/>
    <p:sldId id="280" r:id="rId12"/>
    <p:sldId id="287" r:id="rId13"/>
    <p:sldId id="283" r:id="rId14"/>
    <p:sldId id="289" r:id="rId15"/>
    <p:sldId id="290" r:id="rId16"/>
    <p:sldId id="291" r:id="rId17"/>
    <p:sldId id="292" r:id="rId18"/>
    <p:sldId id="293" r:id="rId19"/>
    <p:sldId id="294" r:id="rId20"/>
    <p:sldId id="295" r:id="rId21"/>
    <p:sldId id="296" r:id="rId22"/>
    <p:sldId id="297" r:id="rId23"/>
    <p:sldId id="299" r:id="rId24"/>
    <p:sldId id="300" r:id="rId25"/>
    <p:sldId id="301" r:id="rId26"/>
    <p:sldId id="302" r:id="rId27"/>
    <p:sldId id="277" r:id="rId28"/>
    <p:sldId id="304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0867" autoAdjust="0"/>
  </p:normalViewPr>
  <p:slideViewPr>
    <p:cSldViewPr snapToGrid="0">
      <p:cViewPr varScale="1">
        <p:scale>
          <a:sx n="85" d="100"/>
          <a:sy n="85" d="100"/>
        </p:scale>
        <p:origin x="31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646188-9736-4285-A8A1-6DBC14A0DD16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08D898-B230-4E22-A2DE-555C15BA2D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7890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08D898-B230-4E22-A2DE-555C15BA2DB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49359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MyPageViewHandler.java View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핸들러에는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이벤트 수신 처리부가 있으며 생성 및 변경에 대한 이벤트 코드를 첨부한다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실제 결제 후 문제없이 제고가 감소하며 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myPages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조회 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주문처리완료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상태에서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 “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결제됨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상태로 변경된다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08D898-B230-4E22-A2DE-555C15BA2DB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74850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08D898-B230-4E22-A2DE-555C15BA2DBB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30173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08D898-B230-4E22-A2DE-555C15BA2DBB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91716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08D898-B230-4E22-A2DE-555C15BA2DBB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40663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08D898-B230-4E22-A2DE-555C15BA2DBB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9434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새로운 터미널에서 수집저장소에 색인된 인덱스를 조회해 본다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AB949C-1418-4002-BE81-C5549EF8BCBB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2724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08D898-B230-4E22-A2DE-555C15BA2DB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00971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메시지 브로커로 카프카를 이용하였고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주문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결제 서비스 간에서는 주문 이벤트를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배송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상품 서비스 간에는 재고 차감 이벤트 등을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Pub/Sub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관계로 구현하였다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08D898-B230-4E22-A2DE-555C15BA2DB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38306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08D898-B230-4E22-A2DE-555C15BA2DB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8949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메시지 브로커로 카프카를 이용하였고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주문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배송 서비스 간에서는 주문 이벤트를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배송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상품 서비스 간에는 재고 차감 이벤트 등을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Pub/Sub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관계로 구현하였다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08D898-B230-4E22-A2DE-555C15BA2DB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97155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폴리시</a:t>
            </a:r>
            <a:r>
              <a:rPr lang="ko-KR" altLang="en-US" dirty="0"/>
              <a:t> </a:t>
            </a:r>
            <a:r>
              <a:rPr lang="ko-KR" altLang="en-US" dirty="0" err="1"/>
              <a:t>핸들러가</a:t>
            </a:r>
            <a:r>
              <a:rPr lang="ko-KR" altLang="en-US" dirty="0"/>
              <a:t> 가져옴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08D898-B230-4E22-A2DE-555C15BA2DB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63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 Cloud gateway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구동하고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실제 단독 기동한 모듈로 호출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했을때와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gateway 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통해 호출 </a:t>
            </a:r>
            <a:r>
              <a:rPr lang="ko-KR" altLang="en-US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했을때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결과는 동일한 것을 확인할 수 있다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08D898-B230-4E22-A2DE-555C15BA2DB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83506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사용자가 상품 주문 시 등록되어 있는 상품의 재고와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가격등을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빠르게 조회할 수 있도록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CQRS 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inventory 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사용하였다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08D898-B230-4E22-A2DE-555C15BA2DB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91274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사용자의 주문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08D898-B230-4E22-A2DE-555C15BA2DB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6183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3F7C71-5235-410C-AB1D-CD4C47243D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47BE71C-C599-4FDA-ABED-D4DCD088CA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D7F97F-8A93-4189-98FE-8EE410C35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C3EDB-FA81-4D43-ACAC-9E3682BC8BF3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F04608-008B-45AA-9E68-B27792AE9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405ADC-B33C-4156-8A27-DA5AD38F0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980FE-F541-45F4-AA47-B8FD4C0603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702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7088EA-B777-4055-B938-7148FE660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80A9010-AC71-4872-9AB4-D258401883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4D89E2-F736-49DD-8792-140D225BC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C3EDB-FA81-4D43-ACAC-9E3682BC8BF3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06613F-4C54-4109-A4C9-5A16F9DB7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2A19D4-061F-40F4-80E1-DBA1E4584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980FE-F541-45F4-AA47-B8FD4C0603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3160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AD7EA2B-E776-4918-AE2F-6F7754EC3D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BF77E88-339C-43E9-903F-70094E9789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00ED08-17B1-4E90-AB0D-C2F1C7730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C3EDB-FA81-4D43-ACAC-9E3682BC8BF3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6A175B-AC0C-42CC-8C0F-448A5D293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7BA5F1-3963-4072-AD2E-51B25F3C4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980FE-F541-45F4-AA47-B8FD4C0603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0916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3791CA-40CD-4A77-B565-313E6D31F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75846E-E559-418B-8C1C-C849F6C33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10619F-44AE-41BF-AA6D-62B14E12C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C3EDB-FA81-4D43-ACAC-9E3682BC8BF3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8097D2-D1D9-4998-90E9-CE154F648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B4E018-83B2-4CAF-A322-B51668DF6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980FE-F541-45F4-AA47-B8FD4C0603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717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B660DF-5A96-48B3-9EFF-176ED5568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738E02-E6A4-4CA7-8EE5-7479A3FD62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66EF8E-5665-4C58-997E-2583F7E2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C3EDB-FA81-4D43-ACAC-9E3682BC8BF3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299097-8ABC-45AF-806F-E8D2A57C5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935027-3A0B-4338-A4AD-2EDB157A0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980FE-F541-45F4-AA47-B8FD4C0603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8328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354DE9-D7A6-446E-B0BF-B0C16B837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7029C9-A02E-4207-98C5-C5D82F4369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92E9A60-601F-4DE0-A69F-6754D4510B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5E78EC-C4F5-452D-8E3C-BA1FF2016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C3EDB-FA81-4D43-ACAC-9E3682BC8BF3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08C88E-4DD4-4ECD-9C77-514A5BCE1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C3C65C-F9A8-4477-81D8-0419B6C4D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980FE-F541-45F4-AA47-B8FD4C0603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4854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2BF442-F19D-414D-A0E9-4B772BABD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130200-1D51-4A45-960D-82B8FA7F31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85BF8E2-70D9-43D1-B5DB-C61031CE60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5954108-4893-4547-9172-A1905152CC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B3BFE9D-48F1-4506-8663-4764696E84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F4DD51E-D737-47E9-B0D9-69DCEF4D7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C3EDB-FA81-4D43-ACAC-9E3682BC8BF3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21CB096-48F9-4AA7-A8B6-187CD4921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2591D00-3473-4535-9432-A3121AE6D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980FE-F541-45F4-AA47-B8FD4C0603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6180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557BBB-2865-48D6-A0D2-39ADED618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9D13E50-14B2-4384-9FC5-5763F8E61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C3EDB-FA81-4D43-ACAC-9E3682BC8BF3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D6CA832-95C6-4F85-ABD2-A23C41E89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95ECE0B-69CD-4F4A-8686-2125391E2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980FE-F541-45F4-AA47-B8FD4C0603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9264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152449B-9F37-413C-8EA2-D5FFA777D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C3EDB-FA81-4D43-ACAC-9E3682BC8BF3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6F734BA-BA72-4804-8D73-01896E7EA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0E3073D-A843-4F4A-89DD-A6195CAE0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980FE-F541-45F4-AA47-B8FD4C0603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7729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DAC436-262F-4140-9E76-FE9AEB197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7EA3DE-4436-4739-B709-71DF391900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3FFBC54-D6B6-4498-86BE-DE89C268A4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DB5C49C-849F-4432-8EE1-9A0E8DA86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C3EDB-FA81-4D43-ACAC-9E3682BC8BF3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C0AD64-BB5A-447C-A068-153FAA006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2BFC86-0C76-4410-80C5-7FE6ED10C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980FE-F541-45F4-AA47-B8FD4C0603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0162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2410C8-26A4-412F-AE9D-C67508A5D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470A06E-0E08-4C37-8413-8A42A180BD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7DE556-3F8B-4459-B5E1-4DDB05680B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01D027-2AEA-4C43-9DCC-FF8022329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C3EDB-FA81-4D43-ACAC-9E3682BC8BF3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F34449-D6EE-475C-8C55-6F52A4689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C8FD874-EB38-4867-A78B-9E0E02336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980FE-F541-45F4-AA47-B8FD4C0603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1892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C99AEDC-3FAF-405E-9C9D-53F934EF2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D02522A-565F-48E5-AD6C-43F8F69377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CB4F76-B65C-4865-AFE3-F02557BFBC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C3EDB-FA81-4D43-ACAC-9E3682BC8BF3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BB6131-F977-4042-B885-BE621B42F1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C9263D-F1ED-47EA-9028-81862D0149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F980FE-F541-45F4-AA47-B8FD4C0603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903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8712CD-2982-4761-A5AB-D959B2AB37AE}"/>
              </a:ext>
            </a:extLst>
          </p:cNvPr>
          <p:cNvSpPr txBox="1"/>
          <p:nvPr/>
        </p:nvSpPr>
        <p:spPr>
          <a:xfrm>
            <a:off x="1071895" y="151731"/>
            <a:ext cx="10201275" cy="643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0070C0"/>
                </a:solidFill>
              </a:rPr>
              <a:t>Final Project  </a:t>
            </a:r>
          </a:p>
          <a:p>
            <a:r>
              <a:rPr lang="en-US" altLang="ko-KR" sz="2400" b="1" dirty="0">
                <a:solidFill>
                  <a:srgbClr val="0070C0"/>
                </a:solidFill>
              </a:rPr>
              <a:t>(</a:t>
            </a:r>
            <a:r>
              <a:rPr lang="ko-KR" altLang="en-US" sz="2400" b="1" dirty="0">
                <a:solidFill>
                  <a:srgbClr val="0070C0"/>
                </a:solidFill>
              </a:rPr>
              <a:t>중고 거래 플랫폼</a:t>
            </a:r>
            <a:r>
              <a:rPr lang="en-US" altLang="ko-KR" sz="2400" b="1" dirty="0">
                <a:solidFill>
                  <a:srgbClr val="0070C0"/>
                </a:solidFill>
              </a:rPr>
              <a:t>/thunder Market)</a:t>
            </a:r>
          </a:p>
          <a:p>
            <a:endParaRPr lang="en-US" altLang="ko-KR" sz="3600" b="1" dirty="0"/>
          </a:p>
          <a:p>
            <a:endParaRPr lang="en-US" altLang="ko-KR" sz="3600" b="1" dirty="0"/>
          </a:p>
          <a:p>
            <a:endParaRPr lang="en-US" altLang="ko-KR" sz="3600" b="1" dirty="0"/>
          </a:p>
          <a:p>
            <a:endParaRPr lang="en-US" altLang="ko-KR" sz="3600" b="1" dirty="0"/>
          </a:p>
          <a:p>
            <a:endParaRPr lang="en-US" altLang="ko-KR" sz="3600" b="1" dirty="0"/>
          </a:p>
          <a:p>
            <a:endParaRPr lang="en-US" altLang="ko-KR" sz="3600" b="1" dirty="0"/>
          </a:p>
          <a:p>
            <a:endParaRPr lang="en-US" altLang="ko-KR" sz="3600" b="1" dirty="0"/>
          </a:p>
          <a:p>
            <a:endParaRPr lang="en-US" altLang="ko-KR" sz="3600" b="1" dirty="0"/>
          </a:p>
          <a:p>
            <a:endParaRPr lang="en-US" altLang="ko-KR" sz="3600" b="1" dirty="0"/>
          </a:p>
          <a:p>
            <a:pPr algn="r"/>
            <a:r>
              <a:rPr lang="ko-KR" altLang="en-US" sz="2400" b="1" dirty="0">
                <a:solidFill>
                  <a:srgbClr val="0070C0"/>
                </a:solidFill>
              </a:rPr>
              <a:t>김완수 개인평가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5638" y="1514764"/>
            <a:ext cx="4905375" cy="4573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4443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D5EA54B-D496-44AA-87E1-FB22839CE4B7}"/>
              </a:ext>
            </a:extLst>
          </p:cNvPr>
          <p:cNvSpPr txBox="1"/>
          <p:nvPr/>
        </p:nvSpPr>
        <p:spPr>
          <a:xfrm>
            <a:off x="285750" y="123825"/>
            <a:ext cx="786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</a:rPr>
              <a:t>CQRS</a:t>
            </a:r>
            <a:endParaRPr lang="ko-KR" altLang="en-US" b="1" dirty="0">
              <a:solidFill>
                <a:schemeClr val="accent1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E63D34B-40A1-45E3-9357-A33B84E39C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2312" y="496421"/>
            <a:ext cx="9305583" cy="6237754"/>
          </a:xfrm>
          <a:prstGeom prst="rect">
            <a:avLst/>
          </a:prstGeom>
        </p:spPr>
      </p:pic>
      <p:sp>
        <p:nvSpPr>
          <p:cNvPr id="11" name="사각형: 둥근 모서리 6">
            <a:extLst>
              <a:ext uri="{FF2B5EF4-FFF2-40B4-BE49-F238E27FC236}">
                <a16:creationId xmlns:a16="http://schemas.microsoft.com/office/drawing/2014/main" id="{9615B3B5-B71A-4AFE-86F3-EA2A127AB6DE}"/>
              </a:ext>
            </a:extLst>
          </p:cNvPr>
          <p:cNvSpPr/>
          <p:nvPr/>
        </p:nvSpPr>
        <p:spPr>
          <a:xfrm>
            <a:off x="1592989" y="564776"/>
            <a:ext cx="800587" cy="99508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6">
            <a:extLst>
              <a:ext uri="{FF2B5EF4-FFF2-40B4-BE49-F238E27FC236}">
                <a16:creationId xmlns:a16="http://schemas.microsoft.com/office/drawing/2014/main" id="{63A046B3-E28D-4CFD-90F9-BC12796CECF8}"/>
              </a:ext>
            </a:extLst>
          </p:cNvPr>
          <p:cNvSpPr/>
          <p:nvPr/>
        </p:nvSpPr>
        <p:spPr>
          <a:xfrm>
            <a:off x="7482801" y="690283"/>
            <a:ext cx="800587" cy="82475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8656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1222745" y="577969"/>
            <a:ext cx="4742121" cy="6047117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016221" y="577969"/>
            <a:ext cx="4742121" cy="6047117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8755" y="709572"/>
            <a:ext cx="4610100" cy="570993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D5EA54B-D496-44AA-87E1-FB22839CE4B7}"/>
              </a:ext>
            </a:extLst>
          </p:cNvPr>
          <p:cNvSpPr txBox="1"/>
          <p:nvPr/>
        </p:nvSpPr>
        <p:spPr>
          <a:xfrm>
            <a:off x="285750" y="123825"/>
            <a:ext cx="1947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</a:rPr>
              <a:t>CQRS – </a:t>
            </a:r>
            <a:r>
              <a:rPr lang="en-US" altLang="ko-KR" b="1" dirty="0" err="1">
                <a:solidFill>
                  <a:schemeClr val="accent1"/>
                </a:solidFill>
              </a:rPr>
              <a:t>MyPage</a:t>
            </a:r>
            <a:endParaRPr lang="ko-KR" altLang="en-US" b="1" dirty="0">
              <a:solidFill>
                <a:schemeClr val="accent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2142" y="709572"/>
            <a:ext cx="4601681" cy="5829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5756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849403C-BD0E-459A-AEF2-24D01B7349EC}"/>
              </a:ext>
            </a:extLst>
          </p:cNvPr>
          <p:cNvSpPr txBox="1"/>
          <p:nvPr/>
        </p:nvSpPr>
        <p:spPr>
          <a:xfrm>
            <a:off x="5770485" y="1158006"/>
            <a:ext cx="23349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3. </a:t>
            </a:r>
            <a:r>
              <a:rPr lang="en-US" altLang="ko-KR" sz="1600" b="1" dirty="0" err="1"/>
              <a:t>myPages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호출 결과</a:t>
            </a:r>
            <a:endParaRPr lang="en-US" altLang="ko-KR" sz="16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49403C-BD0E-459A-AEF2-24D01B7349EC}"/>
              </a:ext>
            </a:extLst>
          </p:cNvPr>
          <p:cNvSpPr txBox="1"/>
          <p:nvPr/>
        </p:nvSpPr>
        <p:spPr>
          <a:xfrm>
            <a:off x="1412424" y="427563"/>
            <a:ext cx="21528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1. Create Condition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49403C-BD0E-459A-AEF2-24D01B7349EC}"/>
              </a:ext>
            </a:extLst>
          </p:cNvPr>
          <p:cNvSpPr txBox="1"/>
          <p:nvPr/>
        </p:nvSpPr>
        <p:spPr>
          <a:xfrm>
            <a:off x="1412424" y="3616251"/>
            <a:ext cx="22372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2. Update Condition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2CF0CF5-7DBF-4740-9CF8-7EF5235397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8776" y="766117"/>
            <a:ext cx="3770400" cy="285013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CB59FE9-ED2F-441C-934E-BEEF437324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2247" y="1496560"/>
            <a:ext cx="4981575" cy="4509793"/>
          </a:xfrm>
          <a:prstGeom prst="rect">
            <a:avLst/>
          </a:prstGeom>
        </p:spPr>
      </p:pic>
      <p:sp>
        <p:nvSpPr>
          <p:cNvPr id="11" name="사각형: 둥근 모서리 6">
            <a:extLst>
              <a:ext uri="{FF2B5EF4-FFF2-40B4-BE49-F238E27FC236}">
                <a16:creationId xmlns:a16="http://schemas.microsoft.com/office/drawing/2014/main" id="{169E4142-772B-465C-A1AA-C5B9B8BEE650}"/>
              </a:ext>
            </a:extLst>
          </p:cNvPr>
          <p:cNvSpPr/>
          <p:nvPr/>
        </p:nvSpPr>
        <p:spPr>
          <a:xfrm>
            <a:off x="8032376" y="4984376"/>
            <a:ext cx="663389" cy="30480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15D2288-FBC4-418C-A96B-31EF6C7454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8776" y="3954805"/>
            <a:ext cx="3770400" cy="2750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3448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1222745" y="577969"/>
            <a:ext cx="4742121" cy="6047117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016221" y="577969"/>
            <a:ext cx="4742121" cy="6047117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5EA54B-D496-44AA-87E1-FB22839CE4B7}"/>
              </a:ext>
            </a:extLst>
          </p:cNvPr>
          <p:cNvSpPr txBox="1"/>
          <p:nvPr/>
        </p:nvSpPr>
        <p:spPr>
          <a:xfrm>
            <a:off x="285750" y="123825"/>
            <a:ext cx="2281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</a:rPr>
              <a:t>CQRS – </a:t>
            </a:r>
            <a:r>
              <a:rPr lang="en-US" altLang="ko-KR" b="1" dirty="0" err="1">
                <a:solidFill>
                  <a:schemeClr val="accent1"/>
                </a:solidFill>
              </a:rPr>
              <a:t>checkStock</a:t>
            </a:r>
            <a:endParaRPr lang="ko-KR" altLang="en-US" b="1" dirty="0">
              <a:solidFill>
                <a:schemeClr val="accent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702" y="709571"/>
            <a:ext cx="4528667" cy="584008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1823" y="709571"/>
            <a:ext cx="4582634" cy="5840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4229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2423" y="766117"/>
            <a:ext cx="3402972" cy="281197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2423" y="3954805"/>
            <a:ext cx="3402972" cy="258803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849403C-BD0E-459A-AEF2-24D01B7349EC}"/>
              </a:ext>
            </a:extLst>
          </p:cNvPr>
          <p:cNvSpPr txBox="1"/>
          <p:nvPr/>
        </p:nvSpPr>
        <p:spPr>
          <a:xfrm>
            <a:off x="5770485" y="1158006"/>
            <a:ext cx="23349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3. </a:t>
            </a:r>
            <a:r>
              <a:rPr lang="en-US" altLang="ko-KR" sz="1600" b="1" dirty="0" err="1"/>
              <a:t>myPages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호출 결과</a:t>
            </a:r>
            <a:endParaRPr lang="en-US" altLang="ko-KR" sz="16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49403C-BD0E-459A-AEF2-24D01B7349EC}"/>
              </a:ext>
            </a:extLst>
          </p:cNvPr>
          <p:cNvSpPr txBox="1"/>
          <p:nvPr/>
        </p:nvSpPr>
        <p:spPr>
          <a:xfrm>
            <a:off x="1412424" y="427563"/>
            <a:ext cx="21528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1. Create Condition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49403C-BD0E-459A-AEF2-24D01B7349EC}"/>
              </a:ext>
            </a:extLst>
          </p:cNvPr>
          <p:cNvSpPr txBox="1"/>
          <p:nvPr/>
        </p:nvSpPr>
        <p:spPr>
          <a:xfrm>
            <a:off x="1412424" y="3616251"/>
            <a:ext cx="22372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2. Update Condition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4592" y="1496560"/>
            <a:ext cx="5964375" cy="4948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6930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D9E8AD4-FBD3-4C93-A03D-D74071C23054}"/>
              </a:ext>
            </a:extLst>
          </p:cNvPr>
          <p:cNvSpPr txBox="1"/>
          <p:nvPr/>
        </p:nvSpPr>
        <p:spPr>
          <a:xfrm>
            <a:off x="285750" y="123825"/>
            <a:ext cx="262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accent1"/>
                </a:solidFill>
              </a:rPr>
              <a:t>배포</a:t>
            </a:r>
            <a:r>
              <a:rPr lang="en-US" altLang="ko-KR" b="1" dirty="0">
                <a:solidFill>
                  <a:schemeClr val="accent1"/>
                </a:solidFill>
              </a:rPr>
              <a:t>(Azure CICD)</a:t>
            </a:r>
            <a:r>
              <a:rPr lang="ko-KR" altLang="en-US" b="1" dirty="0">
                <a:solidFill>
                  <a:schemeClr val="accent1"/>
                </a:solidFill>
              </a:rPr>
              <a:t> </a:t>
            </a:r>
            <a:r>
              <a:rPr lang="en-US" altLang="ko-KR" b="1" dirty="0">
                <a:solidFill>
                  <a:schemeClr val="accent1"/>
                </a:solidFill>
              </a:rPr>
              <a:t>- CI</a:t>
            </a:r>
            <a:endParaRPr lang="ko-KR" altLang="en-US" b="1" dirty="0">
              <a:solidFill>
                <a:schemeClr val="accent1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FE5E822-1CC1-4A1D-A118-E9FF1B172F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944" y="918046"/>
            <a:ext cx="5894118" cy="284115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3A72D90-E8F0-46C4-9A60-A1FB3612D4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9693" y="1155112"/>
            <a:ext cx="5376558" cy="488633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0D236E3C-51CC-4A7E-BCA6-3A9AA2A7AA61}"/>
              </a:ext>
            </a:extLst>
          </p:cNvPr>
          <p:cNvSpPr/>
          <p:nvPr/>
        </p:nvSpPr>
        <p:spPr>
          <a:xfrm>
            <a:off x="285750" y="831710"/>
            <a:ext cx="5976506" cy="53197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0A2F2FB-D169-4766-A6A4-99BC1D700732}"/>
              </a:ext>
            </a:extLst>
          </p:cNvPr>
          <p:cNvSpPr/>
          <p:nvPr/>
        </p:nvSpPr>
        <p:spPr>
          <a:xfrm>
            <a:off x="6354781" y="831710"/>
            <a:ext cx="5726383" cy="53197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187BC9-96E0-4AE4-97B5-C0235826D382}"/>
              </a:ext>
            </a:extLst>
          </p:cNvPr>
          <p:cNvSpPr txBox="1"/>
          <p:nvPr/>
        </p:nvSpPr>
        <p:spPr>
          <a:xfrm>
            <a:off x="285750" y="6195567"/>
            <a:ext cx="66688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원본파일은 </a:t>
            </a:r>
            <a:r>
              <a:rPr lang="en-US" altLang="ko-KR" sz="1600" b="1" dirty="0" err="1"/>
              <a:t>Github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에 있는 주문서비스로 진행</a:t>
            </a:r>
            <a:r>
              <a:rPr lang="en-US" altLang="ko-KR" sz="1600" b="1" dirty="0"/>
              <a:t>, Jenkins file</a:t>
            </a:r>
            <a:r>
              <a:rPr lang="ko-KR" altLang="en-US" sz="1600" b="1" dirty="0"/>
              <a:t> 등록완료</a:t>
            </a:r>
            <a:endParaRPr lang="en-US" altLang="ko-KR" sz="1600" b="1" dirty="0"/>
          </a:p>
          <a:p>
            <a:r>
              <a:rPr lang="en-US" altLang="ko-KR" sz="1600" b="1" dirty="0"/>
              <a:t>Job</a:t>
            </a:r>
            <a:r>
              <a:rPr lang="ko-KR" altLang="en-US" sz="1600" b="1" dirty="0"/>
              <a:t> 및 </a:t>
            </a:r>
            <a:r>
              <a:rPr lang="en-US" altLang="ko-KR" sz="1600" b="1" dirty="0"/>
              <a:t>trigger </a:t>
            </a:r>
            <a:r>
              <a:rPr lang="ko-KR" altLang="en-US" sz="1600" b="1" dirty="0"/>
              <a:t>설정완료 후 </a:t>
            </a:r>
            <a:r>
              <a:rPr lang="en-US" altLang="ko-KR" sz="1600" b="1" dirty="0"/>
              <a:t>CI </a:t>
            </a:r>
            <a:r>
              <a:rPr lang="ko-KR" altLang="en-US" sz="1600" b="1" dirty="0"/>
              <a:t>실행 완료</a:t>
            </a:r>
            <a:endParaRPr lang="en-US" altLang="ko-KR" sz="16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66516F1-988E-4439-A55D-5A66329A73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944" y="2686756"/>
            <a:ext cx="5852924" cy="3456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3918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7F1D8156-6544-4219-87D2-45DEA350D071}"/>
              </a:ext>
            </a:extLst>
          </p:cNvPr>
          <p:cNvSpPr/>
          <p:nvPr/>
        </p:nvSpPr>
        <p:spPr>
          <a:xfrm>
            <a:off x="511624" y="461818"/>
            <a:ext cx="6334557" cy="33805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D89F6D3-C58B-4E0E-94A8-68610ED9CD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902" y="577046"/>
            <a:ext cx="6120753" cy="315005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DE7EBC4-6A9D-41B6-81B5-59FDD71B84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9" y="2402863"/>
            <a:ext cx="7524012" cy="3587461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23C7DF70-AC7A-42C3-A1D6-AAAAAB4D6B26}"/>
              </a:ext>
            </a:extLst>
          </p:cNvPr>
          <p:cNvSpPr/>
          <p:nvPr/>
        </p:nvSpPr>
        <p:spPr>
          <a:xfrm>
            <a:off x="1792546" y="2402863"/>
            <a:ext cx="7604110" cy="36585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842E07-0FD4-4E03-A210-D85CBC745667}"/>
              </a:ext>
            </a:extLst>
          </p:cNvPr>
          <p:cNvSpPr txBox="1"/>
          <p:nvPr/>
        </p:nvSpPr>
        <p:spPr>
          <a:xfrm>
            <a:off x="7827517" y="1074456"/>
            <a:ext cx="34313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- </a:t>
            </a:r>
            <a:r>
              <a:rPr lang="ko-KR" altLang="en-US" sz="1600" b="1" dirty="0"/>
              <a:t>배포 </a:t>
            </a:r>
            <a:r>
              <a:rPr lang="ko-KR" altLang="en-US" sz="1600" b="1" dirty="0" err="1"/>
              <a:t>완료후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1published </a:t>
            </a:r>
            <a:r>
              <a:rPr lang="ko-KR" altLang="en-US" sz="1600" b="1" dirty="0"/>
              <a:t>확인</a:t>
            </a:r>
            <a:endParaRPr lang="en-US" altLang="ko-KR" sz="1600" b="1" dirty="0"/>
          </a:p>
          <a:p>
            <a:r>
              <a:rPr lang="en-US" altLang="ko-KR" sz="1600" b="1" dirty="0"/>
              <a:t>- Drop </a:t>
            </a:r>
            <a:r>
              <a:rPr lang="ko-KR" altLang="en-US" sz="1600" b="1" dirty="0"/>
              <a:t>디렉토리에 </a:t>
            </a:r>
            <a:r>
              <a:rPr lang="en-US" altLang="ko-KR" sz="1600" b="1" dirty="0" err="1"/>
              <a:t>yaml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파일 확인</a:t>
            </a:r>
            <a:endParaRPr lang="en-US" altLang="ko-KR" sz="1600" b="1" dirty="0"/>
          </a:p>
          <a:p>
            <a:r>
              <a:rPr lang="en-US" altLang="ko-KR" sz="1600" b="1" dirty="0"/>
              <a:t>- Azure registry</a:t>
            </a:r>
            <a:r>
              <a:rPr lang="ko-KR" altLang="en-US" sz="1600" b="1" dirty="0"/>
              <a:t>에 파일 확인</a:t>
            </a:r>
            <a:endParaRPr lang="en-US" altLang="ko-KR" sz="1600" b="1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2A3B097-0342-49ED-84E3-03359AE494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8775" y="3009613"/>
            <a:ext cx="4949464" cy="365859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6EE2374F-3609-4A18-8162-B3184E1A7EE3}"/>
              </a:ext>
            </a:extLst>
          </p:cNvPr>
          <p:cNvSpPr/>
          <p:nvPr/>
        </p:nvSpPr>
        <p:spPr>
          <a:xfrm>
            <a:off x="6808775" y="3009613"/>
            <a:ext cx="5098248" cy="36585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93795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50B104A8-759F-430F-A954-D0BAA86C95E4}"/>
              </a:ext>
            </a:extLst>
          </p:cNvPr>
          <p:cNvSpPr/>
          <p:nvPr/>
        </p:nvSpPr>
        <p:spPr>
          <a:xfrm>
            <a:off x="464921" y="794327"/>
            <a:ext cx="6334557" cy="33805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9E8AD4-FBD3-4C93-A03D-D74071C23054}"/>
              </a:ext>
            </a:extLst>
          </p:cNvPr>
          <p:cNvSpPr txBox="1"/>
          <p:nvPr/>
        </p:nvSpPr>
        <p:spPr>
          <a:xfrm>
            <a:off x="285750" y="123825"/>
            <a:ext cx="274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accent1"/>
                </a:solidFill>
              </a:rPr>
              <a:t>배포</a:t>
            </a:r>
            <a:r>
              <a:rPr lang="en-US" altLang="ko-KR" b="1" dirty="0">
                <a:solidFill>
                  <a:schemeClr val="accent1"/>
                </a:solidFill>
              </a:rPr>
              <a:t>(Azure CICD)</a:t>
            </a:r>
            <a:r>
              <a:rPr lang="ko-KR" altLang="en-US" b="1" dirty="0">
                <a:solidFill>
                  <a:schemeClr val="accent1"/>
                </a:solidFill>
              </a:rPr>
              <a:t> </a:t>
            </a:r>
            <a:r>
              <a:rPr lang="en-US" altLang="ko-KR" b="1" dirty="0">
                <a:solidFill>
                  <a:schemeClr val="accent1"/>
                </a:solidFill>
              </a:rPr>
              <a:t>– CD</a:t>
            </a:r>
            <a:endParaRPr lang="ko-KR" altLang="en-US" b="1" dirty="0">
              <a:solidFill>
                <a:schemeClr val="accent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14B50FA-7860-41E6-8A01-2E3F4226D4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618" y="969817"/>
            <a:ext cx="6239164" cy="304800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B8D3E78-4FBC-485E-9004-F44ADCD0B438}"/>
              </a:ext>
            </a:extLst>
          </p:cNvPr>
          <p:cNvSpPr txBox="1"/>
          <p:nvPr/>
        </p:nvSpPr>
        <p:spPr>
          <a:xfrm>
            <a:off x="7994850" y="1983670"/>
            <a:ext cx="20056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- CD Job </a:t>
            </a:r>
            <a:r>
              <a:rPr lang="ko-KR" altLang="en-US" sz="1600" b="1" dirty="0"/>
              <a:t>구성 완료</a:t>
            </a:r>
            <a:endParaRPr lang="en-US" altLang="ko-KR" sz="1600" b="1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0DDEC11-F989-40BF-85EE-B3BC28686E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8350" y="2322224"/>
            <a:ext cx="6638403" cy="4159599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73C689B4-235C-4827-95CD-DAA391EAA9F1}"/>
              </a:ext>
            </a:extLst>
          </p:cNvPr>
          <p:cNvSpPr/>
          <p:nvPr/>
        </p:nvSpPr>
        <p:spPr>
          <a:xfrm>
            <a:off x="3378350" y="2322224"/>
            <a:ext cx="6622177" cy="41595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98096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ABDEF254-E6A4-4DCA-A2C1-809D69A7E130}"/>
              </a:ext>
            </a:extLst>
          </p:cNvPr>
          <p:cNvGrpSpPr/>
          <p:nvPr/>
        </p:nvGrpSpPr>
        <p:grpSpPr>
          <a:xfrm>
            <a:off x="4317358" y="203210"/>
            <a:ext cx="7624210" cy="5252159"/>
            <a:chOff x="974914" y="365125"/>
            <a:chExt cx="10943504" cy="6206548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BA002DC2-4D50-4B31-9488-599B8AC63D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74914" y="443923"/>
              <a:ext cx="10943504" cy="6017528"/>
            </a:xfrm>
            <a:prstGeom prst="rect">
              <a:avLst/>
            </a:prstGeom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3723763-550E-4EC1-A702-DBF8DA454B0B}"/>
                </a:ext>
              </a:extLst>
            </p:cNvPr>
            <p:cNvSpPr/>
            <p:nvPr/>
          </p:nvSpPr>
          <p:spPr>
            <a:xfrm>
              <a:off x="974914" y="365125"/>
              <a:ext cx="10943504" cy="620654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83E0BAAA-6A59-4598-8419-282D935E9B92}"/>
              </a:ext>
            </a:extLst>
          </p:cNvPr>
          <p:cNvGrpSpPr/>
          <p:nvPr/>
        </p:nvGrpSpPr>
        <p:grpSpPr>
          <a:xfrm>
            <a:off x="250432" y="2129742"/>
            <a:ext cx="6638628" cy="4525048"/>
            <a:chOff x="113344" y="2233914"/>
            <a:chExt cx="6638628" cy="4525048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E4052B52-A76A-4521-B0A4-28ECD62AF2B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3344" y="2233914"/>
              <a:ext cx="6638628" cy="4525048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23CA87E-C226-46E4-8575-66E57001D787}"/>
                </a:ext>
              </a:extLst>
            </p:cNvPr>
            <p:cNvSpPr/>
            <p:nvPr/>
          </p:nvSpPr>
          <p:spPr>
            <a:xfrm>
              <a:off x="113344" y="2233914"/>
              <a:ext cx="6472651" cy="452504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00BA4D9D-163E-4E5E-A782-9D0890BBC6DA}"/>
              </a:ext>
            </a:extLst>
          </p:cNvPr>
          <p:cNvSpPr txBox="1"/>
          <p:nvPr/>
        </p:nvSpPr>
        <p:spPr>
          <a:xfrm>
            <a:off x="250432" y="1791188"/>
            <a:ext cx="15103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- Deploy </a:t>
            </a:r>
            <a:r>
              <a:rPr lang="ko-KR" altLang="en-US" sz="1600" b="1" dirty="0"/>
              <a:t>성공</a:t>
            </a:r>
            <a:endParaRPr lang="en-US" altLang="ko-KR" sz="1600" b="1" dirty="0"/>
          </a:p>
        </p:txBody>
      </p:sp>
    </p:spTree>
    <p:extLst>
      <p:ext uri="{BB962C8B-B14F-4D97-AF65-F5344CB8AC3E}">
        <p14:creationId xmlns:p14="http://schemas.microsoft.com/office/powerpoint/2010/main" val="20497938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96DE2CB-1173-4557-94F8-521921B63529}"/>
              </a:ext>
            </a:extLst>
          </p:cNvPr>
          <p:cNvSpPr txBox="1"/>
          <p:nvPr/>
        </p:nvSpPr>
        <p:spPr>
          <a:xfrm>
            <a:off x="285750" y="123825"/>
            <a:ext cx="4551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accent1"/>
                </a:solidFill>
              </a:rPr>
              <a:t>배포</a:t>
            </a:r>
            <a:r>
              <a:rPr lang="en-US" altLang="ko-KR" b="1" dirty="0">
                <a:solidFill>
                  <a:schemeClr val="accent1"/>
                </a:solidFill>
              </a:rPr>
              <a:t>(Azure CICD) </a:t>
            </a:r>
            <a:r>
              <a:rPr lang="ko-KR" altLang="en-US" b="1" dirty="0">
                <a:solidFill>
                  <a:schemeClr val="accent1"/>
                </a:solidFill>
              </a:rPr>
              <a:t>를 통한 배포결과 확인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DA884B8-8614-4AE9-9C60-8C74D4FDB9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217" y="572655"/>
            <a:ext cx="10781367" cy="5980544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3851D369-04AA-4970-84A0-6AAA8A24DA3C}"/>
              </a:ext>
            </a:extLst>
          </p:cNvPr>
          <p:cNvSpPr/>
          <p:nvPr/>
        </p:nvSpPr>
        <p:spPr>
          <a:xfrm>
            <a:off x="669416" y="493155"/>
            <a:ext cx="10922220" cy="6147790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45EDCE3-8C9D-4D7D-83A9-C9DAB61EF0F3}"/>
              </a:ext>
            </a:extLst>
          </p:cNvPr>
          <p:cNvSpPr/>
          <p:nvPr/>
        </p:nvSpPr>
        <p:spPr>
          <a:xfrm>
            <a:off x="858982" y="1440874"/>
            <a:ext cx="6456218" cy="304799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6458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493158"/>
            <a:ext cx="10515600" cy="59690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09FFF02-A6A9-4CC1-A366-E1EAA1B1B780}"/>
              </a:ext>
            </a:extLst>
          </p:cNvPr>
          <p:cNvSpPr txBox="1"/>
          <p:nvPr/>
        </p:nvSpPr>
        <p:spPr>
          <a:xfrm>
            <a:off x="285750" y="123825"/>
            <a:ext cx="2478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</a:rPr>
              <a:t>MSA</a:t>
            </a:r>
            <a:r>
              <a:rPr lang="ko-KR" altLang="en-US" b="1" dirty="0">
                <a:solidFill>
                  <a:schemeClr val="accent1"/>
                </a:solidFill>
              </a:rPr>
              <a:t> 아키텍처 구성도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225614" y="3036499"/>
            <a:ext cx="1828800" cy="940279"/>
          </a:xfrm>
          <a:prstGeom prst="rect">
            <a:avLst/>
          </a:prstGeom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Order</a:t>
            </a:r>
            <a:endParaRPr lang="ko-KR" altLang="en-US" sz="2400" b="1" dirty="0"/>
          </a:p>
        </p:txBody>
      </p:sp>
      <p:sp>
        <p:nvSpPr>
          <p:cNvPr id="13" name="직사각형 12"/>
          <p:cNvSpPr/>
          <p:nvPr/>
        </p:nvSpPr>
        <p:spPr>
          <a:xfrm>
            <a:off x="4459856" y="3037725"/>
            <a:ext cx="1828800" cy="940279"/>
          </a:xfrm>
          <a:prstGeom prst="rect">
            <a:avLst/>
          </a:prstGeom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Payment</a:t>
            </a:r>
            <a:endParaRPr lang="ko-KR" altLang="en-US" sz="2400" b="1" dirty="0"/>
          </a:p>
        </p:txBody>
      </p:sp>
      <p:sp>
        <p:nvSpPr>
          <p:cNvPr id="14" name="직사각형 13"/>
          <p:cNvSpPr/>
          <p:nvPr/>
        </p:nvSpPr>
        <p:spPr>
          <a:xfrm>
            <a:off x="6761670" y="3037725"/>
            <a:ext cx="1828800" cy="940279"/>
          </a:xfrm>
          <a:prstGeom prst="rect">
            <a:avLst/>
          </a:prstGeom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Product</a:t>
            </a:r>
            <a:endParaRPr lang="ko-KR" altLang="en-US" sz="2400" b="1" dirty="0"/>
          </a:p>
        </p:txBody>
      </p:sp>
      <p:sp>
        <p:nvSpPr>
          <p:cNvPr id="15" name="직사각형 14"/>
          <p:cNvSpPr/>
          <p:nvPr/>
        </p:nvSpPr>
        <p:spPr>
          <a:xfrm>
            <a:off x="8995912" y="3033408"/>
            <a:ext cx="1828800" cy="940279"/>
          </a:xfrm>
          <a:prstGeom prst="rect">
            <a:avLst/>
          </a:prstGeom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Sale</a:t>
            </a:r>
            <a:endParaRPr lang="ko-KR" altLang="en-US" sz="2400" b="1" dirty="0"/>
          </a:p>
        </p:txBody>
      </p:sp>
      <p:sp>
        <p:nvSpPr>
          <p:cNvPr id="16" name="직사각형 15"/>
          <p:cNvSpPr/>
          <p:nvPr/>
        </p:nvSpPr>
        <p:spPr>
          <a:xfrm>
            <a:off x="2263211" y="1622989"/>
            <a:ext cx="8488394" cy="940279"/>
          </a:xfrm>
          <a:prstGeom prst="rect">
            <a:avLst/>
          </a:prstGeom>
          <a:solidFill>
            <a:schemeClr val="accent2"/>
          </a:solidFill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Azure CICD, Spring Cloud Gateway, Secret … </a:t>
            </a:r>
            <a:endParaRPr lang="ko-KR" altLang="en-US" sz="2400" b="1" dirty="0"/>
          </a:p>
        </p:txBody>
      </p:sp>
      <p:sp>
        <p:nvSpPr>
          <p:cNvPr id="18" name="직사각형 17"/>
          <p:cNvSpPr/>
          <p:nvPr/>
        </p:nvSpPr>
        <p:spPr>
          <a:xfrm>
            <a:off x="2225614" y="4572000"/>
            <a:ext cx="8488394" cy="457199"/>
          </a:xfrm>
          <a:prstGeom prst="rect">
            <a:avLst/>
          </a:prstGeom>
          <a:solidFill>
            <a:srgbClr val="00B050"/>
          </a:solidFill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Message Channel - Kafka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2225614" y="5231920"/>
            <a:ext cx="8488394" cy="391275"/>
          </a:xfrm>
          <a:prstGeom prst="rect">
            <a:avLst/>
          </a:prstGeom>
          <a:solidFill>
            <a:srgbClr val="FF0000"/>
          </a:solidFill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err="1"/>
              <a:t>Istio</a:t>
            </a:r>
            <a:r>
              <a:rPr lang="en-US" altLang="ko-KR" sz="2400" b="1" dirty="0"/>
              <a:t> , </a:t>
            </a:r>
            <a:r>
              <a:rPr lang="en-US" altLang="ko-KR" sz="2400" b="1" dirty="0" err="1"/>
              <a:t>Loggregation</a:t>
            </a:r>
            <a:r>
              <a:rPr lang="en-US" altLang="ko-KR" sz="2400" b="1" dirty="0"/>
              <a:t> - EFK</a:t>
            </a:r>
          </a:p>
        </p:txBody>
      </p:sp>
    </p:spTree>
    <p:extLst>
      <p:ext uri="{BB962C8B-B14F-4D97-AF65-F5344CB8AC3E}">
        <p14:creationId xmlns:p14="http://schemas.microsoft.com/office/powerpoint/2010/main" val="39104521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E356EFB0-5FA4-4CAF-BE4C-CA305A53A8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4945" y="657372"/>
            <a:ext cx="11342110" cy="8576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B79ED55-BA7A-49DB-AE45-E6973FD8C973}"/>
              </a:ext>
            </a:extLst>
          </p:cNvPr>
          <p:cNvSpPr txBox="1"/>
          <p:nvPr/>
        </p:nvSpPr>
        <p:spPr>
          <a:xfrm>
            <a:off x="285750" y="12382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>
                <a:solidFill>
                  <a:schemeClr val="accent1"/>
                </a:solidFill>
              </a:rPr>
              <a:t>오토스케일링</a:t>
            </a:r>
            <a:endParaRPr lang="ko-KR" altLang="en-US" b="1" dirty="0">
              <a:solidFill>
                <a:schemeClr val="accent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DD99476-0501-4634-A81E-F9D3DA6BBA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945" y="2759077"/>
            <a:ext cx="6216000" cy="378459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4FBA98A-1BF2-4F19-8C75-0F5EF3783C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945" y="1665142"/>
            <a:ext cx="11433380" cy="828677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3C4A4776-97BD-4FAA-8E11-E20B0E3D33DA}"/>
              </a:ext>
            </a:extLst>
          </p:cNvPr>
          <p:cNvSpPr/>
          <p:nvPr/>
        </p:nvSpPr>
        <p:spPr>
          <a:xfrm>
            <a:off x="4366490" y="1921164"/>
            <a:ext cx="1336965" cy="5339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67CBE7A-866A-426E-B543-04E142772FC8}"/>
              </a:ext>
            </a:extLst>
          </p:cNvPr>
          <p:cNvSpPr/>
          <p:nvPr/>
        </p:nvSpPr>
        <p:spPr>
          <a:xfrm>
            <a:off x="3803072" y="923637"/>
            <a:ext cx="1794164" cy="5482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7230AE0-A108-47CE-9766-C01D266365D1}"/>
              </a:ext>
            </a:extLst>
          </p:cNvPr>
          <p:cNvSpPr/>
          <p:nvPr/>
        </p:nvSpPr>
        <p:spPr>
          <a:xfrm>
            <a:off x="443418" y="3306617"/>
            <a:ext cx="4451856" cy="5449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E10DD6-38F7-4AF2-91D4-ACC18E928635}"/>
              </a:ext>
            </a:extLst>
          </p:cNvPr>
          <p:cNvSpPr txBox="1"/>
          <p:nvPr/>
        </p:nvSpPr>
        <p:spPr>
          <a:xfrm>
            <a:off x="6738499" y="2774346"/>
            <a:ext cx="502855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- HPA </a:t>
            </a:r>
            <a:r>
              <a:rPr lang="ko-KR" altLang="en-US" sz="1600" b="1" dirty="0"/>
              <a:t>클러스터에 배포완료</a:t>
            </a:r>
            <a:endParaRPr lang="en-US" altLang="ko-KR" sz="1600" b="1" dirty="0"/>
          </a:p>
          <a:p>
            <a:endParaRPr lang="en-US" altLang="ko-KR" sz="1600" b="1" dirty="0"/>
          </a:p>
          <a:p>
            <a:r>
              <a:rPr lang="en-US" altLang="ko-KR" sz="1600" b="1" dirty="0"/>
              <a:t>- </a:t>
            </a:r>
            <a:r>
              <a:rPr lang="en-US" altLang="ko-KR" sz="1600" b="1" dirty="0" err="1"/>
              <a:t>Seige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를 통해 부하를 </a:t>
            </a:r>
            <a:r>
              <a:rPr lang="ko-KR" altLang="en-US" sz="1600" b="1" dirty="0" err="1"/>
              <a:t>주었을때</a:t>
            </a:r>
            <a:r>
              <a:rPr lang="en-US" altLang="ko-KR" sz="1600" b="1" dirty="0"/>
              <a:t> Pod </a:t>
            </a:r>
            <a:r>
              <a:rPr lang="ko-KR" altLang="en-US" sz="1600" b="1" dirty="0"/>
              <a:t>수가 증가하고</a:t>
            </a:r>
            <a:endParaRPr lang="en-US" altLang="ko-KR" sz="1600" b="1" dirty="0"/>
          </a:p>
          <a:p>
            <a:r>
              <a:rPr lang="en-US" altLang="ko-KR" sz="1600" b="1" dirty="0" err="1"/>
              <a:t>hpa</a:t>
            </a:r>
            <a:r>
              <a:rPr lang="en-US" altLang="ko-KR" sz="1600" b="1" dirty="0"/>
              <a:t> CPU </a:t>
            </a:r>
            <a:r>
              <a:rPr lang="ko-KR" altLang="en-US" sz="1600" b="1" dirty="0"/>
              <a:t>가 </a:t>
            </a:r>
            <a:r>
              <a:rPr lang="ko-KR" altLang="en-US" sz="1600" b="1" dirty="0" err="1"/>
              <a:t>증가한것을</a:t>
            </a:r>
            <a:r>
              <a:rPr lang="ko-KR" altLang="en-US" sz="1600" b="1" dirty="0"/>
              <a:t> 확인할 수 있다</a:t>
            </a:r>
            <a:r>
              <a:rPr lang="en-US" altLang="ko-KR" sz="1600" b="1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4069571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CD0F8F-A1CD-412A-BD59-2F2EEA2080E3}"/>
              </a:ext>
            </a:extLst>
          </p:cNvPr>
          <p:cNvSpPr txBox="1"/>
          <p:nvPr/>
        </p:nvSpPr>
        <p:spPr>
          <a:xfrm>
            <a:off x="285750" y="123825"/>
            <a:ext cx="1775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</a:rPr>
              <a:t>Secret </a:t>
            </a:r>
            <a:r>
              <a:rPr lang="ko-KR" altLang="en-US" b="1" dirty="0">
                <a:solidFill>
                  <a:schemeClr val="accent1"/>
                </a:solidFill>
              </a:rPr>
              <a:t>및 </a:t>
            </a:r>
            <a:r>
              <a:rPr lang="en-US" altLang="ko-KR" b="1" dirty="0">
                <a:solidFill>
                  <a:schemeClr val="accent1"/>
                </a:solidFill>
              </a:rPr>
              <a:t>PVC </a:t>
            </a:r>
            <a:endParaRPr lang="ko-KR" altLang="en-US" b="1" dirty="0">
              <a:solidFill>
                <a:schemeClr val="accent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031DA37-9C74-441F-9136-927639DC19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410" y="1076758"/>
            <a:ext cx="4048125" cy="194353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35B180B-0017-4910-B286-45106CA63497}"/>
              </a:ext>
            </a:extLst>
          </p:cNvPr>
          <p:cNvSpPr txBox="1"/>
          <p:nvPr/>
        </p:nvSpPr>
        <p:spPr>
          <a:xfrm>
            <a:off x="659639" y="738203"/>
            <a:ext cx="87850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1. MYSQL </a:t>
            </a:r>
            <a:r>
              <a:rPr lang="ko-KR" altLang="en-US" sz="1600" b="1" dirty="0" err="1"/>
              <a:t>설치시</a:t>
            </a:r>
            <a:r>
              <a:rPr lang="ko-KR" altLang="en-US" sz="1600" b="1" dirty="0"/>
              <a:t> 비밀번호 정보를 </a:t>
            </a:r>
            <a:r>
              <a:rPr lang="en-US" altLang="ko-KR" sz="1600" b="1" dirty="0">
                <a:solidFill>
                  <a:srgbClr val="FF0000"/>
                </a:solidFill>
              </a:rPr>
              <a:t>Secret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을 통해 </a:t>
            </a:r>
            <a:r>
              <a:rPr lang="en-US" altLang="ko-KR" sz="1600" b="1" dirty="0"/>
              <a:t>order/</a:t>
            </a:r>
            <a:r>
              <a:rPr lang="en-US" altLang="ko-KR" sz="1600" b="1" dirty="0" err="1"/>
              <a:t>deployment.yaml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에 추가하여 사용</a:t>
            </a:r>
            <a:endParaRPr lang="en-US" altLang="ko-KR" sz="1600" b="1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139941A-2105-4FFC-81D2-8443DEE9BE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410" y="3230419"/>
            <a:ext cx="6791325" cy="3503756"/>
          </a:xfrm>
          <a:prstGeom prst="rect">
            <a:avLst/>
          </a:prstGeom>
        </p:spPr>
      </p:pic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D6EB3B47-F7F6-40F3-A1D4-275FBB9ACD0E}"/>
              </a:ext>
            </a:extLst>
          </p:cNvPr>
          <p:cNvSpPr/>
          <p:nvPr/>
        </p:nvSpPr>
        <p:spPr>
          <a:xfrm>
            <a:off x="819976" y="3779983"/>
            <a:ext cx="5839443" cy="17318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B027554-D71F-4B8E-8FD4-5E8CF92522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4001" y="1648763"/>
            <a:ext cx="6105525" cy="10096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EB579DD-583C-4800-8B06-354483834975}"/>
              </a:ext>
            </a:extLst>
          </p:cNvPr>
          <p:cNvSpPr txBox="1"/>
          <p:nvPr/>
        </p:nvSpPr>
        <p:spPr>
          <a:xfrm>
            <a:off x="5501016" y="1310209"/>
            <a:ext cx="64382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- Secrets </a:t>
            </a:r>
            <a:r>
              <a:rPr lang="ko-KR" altLang="en-US" sz="1600" b="1" dirty="0"/>
              <a:t>확인</a:t>
            </a:r>
            <a:endParaRPr lang="en-US" altLang="ko-KR" sz="1600" b="1" dirty="0"/>
          </a:p>
        </p:txBody>
      </p:sp>
    </p:spTree>
    <p:extLst>
      <p:ext uri="{BB962C8B-B14F-4D97-AF65-F5344CB8AC3E}">
        <p14:creationId xmlns:p14="http://schemas.microsoft.com/office/powerpoint/2010/main" val="31766644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7650590-6F54-4DFD-964B-32373F1C0410}"/>
              </a:ext>
            </a:extLst>
          </p:cNvPr>
          <p:cNvSpPr txBox="1"/>
          <p:nvPr/>
        </p:nvSpPr>
        <p:spPr>
          <a:xfrm>
            <a:off x="294842" y="231125"/>
            <a:ext cx="13040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2. PVC </a:t>
            </a:r>
            <a:r>
              <a:rPr lang="ko-KR" altLang="en-US" sz="1600" b="1" dirty="0"/>
              <a:t>생성</a:t>
            </a:r>
            <a:endParaRPr lang="en-US" altLang="ko-KR" sz="1600" b="1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0C5053E-D483-475A-9183-E3F3B95F96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842" y="2403765"/>
            <a:ext cx="5476875" cy="40576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B27E386-3646-40D3-8B7E-6FE390E383CF}"/>
              </a:ext>
            </a:extLst>
          </p:cNvPr>
          <p:cNvSpPr txBox="1"/>
          <p:nvPr/>
        </p:nvSpPr>
        <p:spPr>
          <a:xfrm>
            <a:off x="294842" y="2065211"/>
            <a:ext cx="26095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3. DB </a:t>
            </a:r>
            <a:r>
              <a:rPr lang="en-US" altLang="ko-KR" sz="1600" b="1" dirty="0" err="1"/>
              <a:t>orderdb</a:t>
            </a:r>
            <a:r>
              <a:rPr lang="en-US" altLang="ko-KR" sz="1600" b="1" dirty="0"/>
              <a:t> table </a:t>
            </a:r>
            <a:r>
              <a:rPr lang="ko-KR" altLang="en-US" sz="1600" b="1" dirty="0"/>
              <a:t>생성</a:t>
            </a:r>
            <a:endParaRPr lang="en-US" altLang="ko-KR" sz="1600" b="1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6B0B87B1-1744-4EAB-9C03-53583F32E1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842" y="569679"/>
            <a:ext cx="7372350" cy="113347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B517C9AD-8158-4AAC-90E5-39F772287D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3287" y="2403765"/>
            <a:ext cx="4695825" cy="37052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44B99E4-73D1-4646-8977-01060A52C178}"/>
              </a:ext>
            </a:extLst>
          </p:cNvPr>
          <p:cNvSpPr txBox="1"/>
          <p:nvPr/>
        </p:nvSpPr>
        <p:spPr>
          <a:xfrm>
            <a:off x="5978795" y="2065211"/>
            <a:ext cx="33522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4. </a:t>
            </a:r>
            <a:r>
              <a:rPr lang="ko-KR" altLang="en-US" sz="1600" b="1" dirty="0"/>
              <a:t>주문 호출을 통해 </a:t>
            </a:r>
            <a:r>
              <a:rPr lang="en-US" altLang="ko-KR" sz="1600" b="1" dirty="0"/>
              <a:t>DB data </a:t>
            </a:r>
            <a:r>
              <a:rPr lang="ko-KR" altLang="en-US" sz="1600" b="1" dirty="0"/>
              <a:t>생성</a:t>
            </a:r>
            <a:endParaRPr lang="en-US" altLang="ko-KR" sz="1600" b="1" dirty="0"/>
          </a:p>
        </p:txBody>
      </p:sp>
    </p:spTree>
    <p:extLst>
      <p:ext uri="{BB962C8B-B14F-4D97-AF65-F5344CB8AC3E}">
        <p14:creationId xmlns:p14="http://schemas.microsoft.com/office/powerpoint/2010/main" val="31910464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2380DA5-FA20-41AC-AD20-8762F1648E3B}"/>
              </a:ext>
            </a:extLst>
          </p:cNvPr>
          <p:cNvSpPr txBox="1"/>
          <p:nvPr/>
        </p:nvSpPr>
        <p:spPr>
          <a:xfrm>
            <a:off x="690562" y="357197"/>
            <a:ext cx="3589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5. PVC </a:t>
            </a:r>
            <a:r>
              <a:rPr lang="ko-KR" altLang="en-US" sz="1600" b="1" dirty="0"/>
              <a:t>생성된 상태에서</a:t>
            </a:r>
            <a:r>
              <a:rPr lang="en-US" altLang="ko-KR" sz="1600" b="1" dirty="0"/>
              <a:t>, </a:t>
            </a:r>
            <a:r>
              <a:rPr lang="en-US" altLang="ko-KR" sz="1600" b="1" dirty="0" err="1"/>
              <a:t>mysql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삭제</a:t>
            </a:r>
            <a:endParaRPr lang="en-US" altLang="ko-KR" sz="16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2DBA2-FE04-4D3A-A980-8C40A98ACE99}"/>
              </a:ext>
            </a:extLst>
          </p:cNvPr>
          <p:cNvSpPr txBox="1"/>
          <p:nvPr/>
        </p:nvSpPr>
        <p:spPr>
          <a:xfrm>
            <a:off x="690562" y="2250792"/>
            <a:ext cx="67183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6. </a:t>
            </a:r>
            <a:r>
              <a:rPr lang="en-US" altLang="ko-KR" sz="1600" b="1" dirty="0" err="1"/>
              <a:t>Mysql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재시작을 진행해도 </a:t>
            </a:r>
            <a:r>
              <a:rPr lang="en-US" altLang="ko-KR" sz="1600" b="1" dirty="0"/>
              <a:t>Cloud Storage </a:t>
            </a:r>
            <a:r>
              <a:rPr lang="ko-KR" altLang="en-US" sz="1600" b="1" dirty="0"/>
              <a:t>에 </a:t>
            </a:r>
            <a:r>
              <a:rPr lang="en-US" altLang="ko-KR" sz="1600" b="1" dirty="0"/>
              <a:t>Data </a:t>
            </a:r>
            <a:r>
              <a:rPr lang="ko-KR" altLang="en-US" sz="1600" b="1" dirty="0" err="1"/>
              <a:t>존재하는것</a:t>
            </a:r>
            <a:r>
              <a:rPr lang="ko-KR" altLang="en-US" sz="1600" b="1" dirty="0"/>
              <a:t> 확인</a:t>
            </a:r>
            <a:endParaRPr lang="en-US" altLang="ko-KR" sz="1600" b="1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3603675-5D80-4E12-87C0-3CFC845271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562" y="709009"/>
            <a:ext cx="7869451" cy="107361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BF4CD19-EB00-4529-8394-A8EA9EC0F2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563" y="2589346"/>
            <a:ext cx="7869450" cy="3759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478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5980EBD-9B17-42D7-963F-9CA8EC89A844}"/>
              </a:ext>
            </a:extLst>
          </p:cNvPr>
          <p:cNvSpPr txBox="1"/>
          <p:nvPr/>
        </p:nvSpPr>
        <p:spPr>
          <a:xfrm>
            <a:off x="285750" y="123825"/>
            <a:ext cx="2392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>
                <a:solidFill>
                  <a:schemeClr val="accent1"/>
                </a:solidFill>
              </a:rPr>
              <a:t>셀프힐링</a:t>
            </a:r>
            <a:r>
              <a:rPr lang="ko-KR" altLang="en-US" b="1" dirty="0">
                <a:solidFill>
                  <a:schemeClr val="accent1"/>
                </a:solidFill>
              </a:rPr>
              <a:t> </a:t>
            </a:r>
            <a:r>
              <a:rPr lang="en-US" altLang="ko-KR" b="1" dirty="0">
                <a:solidFill>
                  <a:schemeClr val="accent1"/>
                </a:solidFill>
              </a:rPr>
              <a:t>/ </a:t>
            </a:r>
            <a:r>
              <a:rPr lang="en-US" altLang="ko-KR" b="1" dirty="0" err="1">
                <a:solidFill>
                  <a:schemeClr val="accent1"/>
                </a:solidFill>
              </a:rPr>
              <a:t>Livenesss</a:t>
            </a:r>
            <a:endParaRPr lang="ko-KR" altLang="en-US" b="1" dirty="0">
              <a:solidFill>
                <a:schemeClr val="accent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780017F-3595-4D10-8CDB-43B9FDE88C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782" y="637309"/>
            <a:ext cx="6381800" cy="596351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001FA96-57C2-4778-A3F1-BED9A7CD7F9B}"/>
              </a:ext>
            </a:extLst>
          </p:cNvPr>
          <p:cNvSpPr txBox="1"/>
          <p:nvPr/>
        </p:nvSpPr>
        <p:spPr>
          <a:xfrm>
            <a:off x="6901585" y="2613392"/>
            <a:ext cx="515397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b="1" dirty="0"/>
              <a:t>Command </a:t>
            </a:r>
            <a:r>
              <a:rPr lang="en-US" altLang="ko-KR" b="1" dirty="0" err="1"/>
              <a:t>ProbeAction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sz="1600" b="1" dirty="0"/>
              <a:t>Probe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configuration</a:t>
            </a:r>
            <a:r>
              <a:rPr lang="ko-KR" altLang="en-US" sz="1600" b="1" dirty="0"/>
              <a:t> 에 따라서 </a:t>
            </a:r>
            <a:endParaRPr lang="en-US" altLang="ko-KR" sz="1600" b="1" dirty="0"/>
          </a:p>
          <a:p>
            <a:r>
              <a:rPr lang="en-US" altLang="ko-KR" sz="1600" b="1" dirty="0"/>
              <a:t>order </a:t>
            </a:r>
            <a:r>
              <a:rPr lang="ko-KR" altLang="en-US" sz="1600" b="1" dirty="0" err="1"/>
              <a:t>서비스를최초</a:t>
            </a:r>
            <a:r>
              <a:rPr lang="ko-KR" altLang="en-US" sz="1600" b="1" dirty="0"/>
              <a:t> </a:t>
            </a:r>
            <a:r>
              <a:rPr lang="ko-KR" altLang="en-US" sz="1600" b="1" dirty="0" err="1"/>
              <a:t>기동시</a:t>
            </a:r>
            <a:r>
              <a:rPr lang="ko-KR" altLang="en-US" sz="1600" b="1" dirty="0"/>
              <a:t> 실패하지만</a:t>
            </a:r>
            <a:endParaRPr lang="en-US" altLang="ko-KR" sz="1600" b="1" dirty="0"/>
          </a:p>
          <a:p>
            <a:r>
              <a:rPr lang="en-US" altLang="ko-KR" sz="1600" b="1" dirty="0" err="1"/>
              <a:t>livenessProbe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설정으로 재시작 </a:t>
            </a:r>
            <a:r>
              <a:rPr lang="ko-KR" altLang="en-US" sz="1600" b="1" dirty="0" err="1"/>
              <a:t>되는것을</a:t>
            </a:r>
            <a:r>
              <a:rPr lang="ko-KR" altLang="en-US" sz="1600" b="1" dirty="0"/>
              <a:t> 볼 수 있다</a:t>
            </a:r>
            <a:r>
              <a:rPr lang="en-US" altLang="ko-KR" sz="1600" b="1" dirty="0"/>
              <a:t>. 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4A8A2304-1A0E-46D1-B568-60676EA23AF9}"/>
              </a:ext>
            </a:extLst>
          </p:cNvPr>
          <p:cNvSpPr/>
          <p:nvPr/>
        </p:nvSpPr>
        <p:spPr>
          <a:xfrm>
            <a:off x="1121978" y="2484582"/>
            <a:ext cx="2055331" cy="1134485"/>
          </a:xfrm>
          <a:prstGeom prst="round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96129DEE-0EEB-4625-A350-608D29C8A992}"/>
              </a:ext>
            </a:extLst>
          </p:cNvPr>
          <p:cNvSpPr/>
          <p:nvPr/>
        </p:nvSpPr>
        <p:spPr>
          <a:xfrm>
            <a:off x="3807403" y="5394036"/>
            <a:ext cx="2995179" cy="1200933"/>
          </a:xfrm>
          <a:prstGeom prst="round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57890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5980EBD-9B17-42D7-963F-9CA8EC89A844}"/>
              </a:ext>
            </a:extLst>
          </p:cNvPr>
          <p:cNvSpPr txBox="1"/>
          <p:nvPr/>
        </p:nvSpPr>
        <p:spPr>
          <a:xfrm>
            <a:off x="285750" y="123825"/>
            <a:ext cx="2392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>
                <a:solidFill>
                  <a:schemeClr val="accent1"/>
                </a:solidFill>
              </a:rPr>
              <a:t>셀프힐링</a:t>
            </a:r>
            <a:r>
              <a:rPr lang="ko-KR" altLang="en-US" b="1" dirty="0">
                <a:solidFill>
                  <a:schemeClr val="accent1"/>
                </a:solidFill>
              </a:rPr>
              <a:t> </a:t>
            </a:r>
            <a:r>
              <a:rPr lang="en-US" altLang="ko-KR" b="1" dirty="0">
                <a:solidFill>
                  <a:schemeClr val="accent1"/>
                </a:solidFill>
              </a:rPr>
              <a:t>/ </a:t>
            </a:r>
            <a:r>
              <a:rPr lang="en-US" altLang="ko-KR" b="1" dirty="0" err="1">
                <a:solidFill>
                  <a:schemeClr val="accent1"/>
                </a:solidFill>
              </a:rPr>
              <a:t>Livenesss</a:t>
            </a:r>
            <a:endParaRPr lang="ko-KR" altLang="en-US" b="1" dirty="0">
              <a:solidFill>
                <a:schemeClr val="accent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01FA96-57C2-4778-A3F1-BED9A7CD7F9B}"/>
              </a:ext>
            </a:extLst>
          </p:cNvPr>
          <p:cNvSpPr txBox="1"/>
          <p:nvPr/>
        </p:nvSpPr>
        <p:spPr>
          <a:xfrm>
            <a:off x="285750" y="814290"/>
            <a:ext cx="5895075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2. </a:t>
            </a:r>
            <a:r>
              <a:rPr lang="en-US" altLang="ko-KR" b="1" dirty="0" err="1"/>
              <a:t>HttpGet</a:t>
            </a:r>
            <a:r>
              <a:rPr lang="en-US" altLang="ko-KR" b="1" dirty="0"/>
              <a:t> </a:t>
            </a:r>
            <a:r>
              <a:rPr lang="en-US" altLang="ko-KR" b="1" dirty="0" err="1"/>
              <a:t>ProbeAction</a:t>
            </a:r>
            <a:endParaRPr lang="en-US" altLang="ko-KR" b="1" dirty="0"/>
          </a:p>
          <a:p>
            <a:r>
              <a:rPr lang="ko-KR" altLang="en-US" b="1" dirty="0"/>
              <a:t>설정을 적용하고 </a:t>
            </a:r>
            <a:r>
              <a:rPr lang="en-US" altLang="ko-KR" b="1" dirty="0" err="1"/>
              <a:t>LoadBalancer</a:t>
            </a:r>
            <a:r>
              <a:rPr lang="en-US" altLang="ko-KR" b="1" dirty="0"/>
              <a:t> </a:t>
            </a:r>
            <a:r>
              <a:rPr lang="ko-KR" altLang="en-US" b="1" dirty="0"/>
              <a:t>타입으로 외부 </a:t>
            </a:r>
            <a:r>
              <a:rPr lang="en-US" altLang="ko-KR" b="1" dirty="0"/>
              <a:t>IP </a:t>
            </a:r>
            <a:r>
              <a:rPr lang="ko-KR" altLang="en-US" b="1" dirty="0"/>
              <a:t>할당 </a:t>
            </a:r>
            <a:endParaRPr lang="en-US" altLang="ko-KR" b="1" dirty="0"/>
          </a:p>
          <a:p>
            <a:br>
              <a:rPr lang="en-US" altLang="ko-KR" dirty="0"/>
            </a:br>
            <a:endParaRPr lang="en-US" altLang="ko-KR" sz="1600" b="1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CCFD90A-0D32-4444-B8EA-15088972B6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50" y="1553606"/>
            <a:ext cx="8061634" cy="1372423"/>
          </a:xfrm>
          <a:prstGeom prst="rect">
            <a:avLst/>
          </a:prstGeom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4A8A2304-1A0E-46D1-B568-60676EA23AF9}"/>
              </a:ext>
            </a:extLst>
          </p:cNvPr>
          <p:cNvSpPr/>
          <p:nvPr/>
        </p:nvSpPr>
        <p:spPr>
          <a:xfrm>
            <a:off x="285750" y="2689492"/>
            <a:ext cx="6465681" cy="244458"/>
          </a:xfrm>
          <a:prstGeom prst="round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0AD65B5E-C8E5-4E56-A483-ABB50265CE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728" y="3634162"/>
            <a:ext cx="6486237" cy="2638647"/>
          </a:xfrm>
          <a:prstGeom prst="rect">
            <a:avLst/>
          </a:prstGeom>
        </p:spPr>
      </p:pic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96129DEE-0EEB-4625-A350-608D29C8A992}"/>
              </a:ext>
            </a:extLst>
          </p:cNvPr>
          <p:cNvSpPr/>
          <p:nvPr/>
        </p:nvSpPr>
        <p:spPr>
          <a:xfrm>
            <a:off x="424646" y="4927673"/>
            <a:ext cx="2227832" cy="1277766"/>
          </a:xfrm>
          <a:prstGeom prst="round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3D30255-A8D9-495F-88B1-03B5F4D24FE3}"/>
              </a:ext>
            </a:extLst>
          </p:cNvPr>
          <p:cNvSpPr txBox="1"/>
          <p:nvPr/>
        </p:nvSpPr>
        <p:spPr>
          <a:xfrm>
            <a:off x="239479" y="3292215"/>
            <a:ext cx="2438488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- </a:t>
            </a:r>
            <a:r>
              <a:rPr lang="en-US" altLang="ko-KR" b="1" dirty="0" err="1"/>
              <a:t>url</a:t>
            </a:r>
            <a:r>
              <a:rPr lang="ko-KR" altLang="en-US" b="1" dirty="0"/>
              <a:t>을 통한 상태확인</a:t>
            </a:r>
            <a:endParaRPr lang="en-US" altLang="ko-KR" b="1" dirty="0"/>
          </a:p>
          <a:p>
            <a:br>
              <a:rPr lang="en-US" altLang="ko-KR" dirty="0"/>
            </a:br>
            <a:endParaRPr lang="en-US" altLang="ko-KR" sz="1600" b="1" dirty="0"/>
          </a:p>
        </p:txBody>
      </p:sp>
    </p:spTree>
    <p:extLst>
      <p:ext uri="{BB962C8B-B14F-4D97-AF65-F5344CB8AC3E}">
        <p14:creationId xmlns:p14="http://schemas.microsoft.com/office/powerpoint/2010/main" val="13653859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3A619C1-C4B2-4226-AA87-54E5E4E568D4}"/>
              </a:ext>
            </a:extLst>
          </p:cNvPr>
          <p:cNvSpPr txBox="1"/>
          <p:nvPr/>
        </p:nvSpPr>
        <p:spPr>
          <a:xfrm>
            <a:off x="285750" y="123825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</a:rPr>
              <a:t>Mesh</a:t>
            </a:r>
            <a:endParaRPr lang="ko-KR" altLang="en-US" b="1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FB0F31-C358-4664-A7CD-CCAF01BEF755}"/>
              </a:ext>
            </a:extLst>
          </p:cNvPr>
          <p:cNvSpPr txBox="1"/>
          <p:nvPr/>
        </p:nvSpPr>
        <p:spPr>
          <a:xfrm>
            <a:off x="285750" y="814290"/>
            <a:ext cx="1478290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1. </a:t>
            </a:r>
            <a:r>
              <a:rPr lang="en-US" altLang="ko-KR" b="1" dirty="0" err="1"/>
              <a:t>Istio</a:t>
            </a:r>
            <a:r>
              <a:rPr lang="en-US" altLang="ko-KR" b="1" dirty="0"/>
              <a:t> </a:t>
            </a:r>
            <a:r>
              <a:rPr lang="ko-KR" altLang="en-US" b="1" dirty="0"/>
              <a:t>설치</a:t>
            </a:r>
            <a:endParaRPr lang="en-US" altLang="ko-KR" b="1" dirty="0"/>
          </a:p>
          <a:p>
            <a:br>
              <a:rPr lang="en-US" altLang="ko-KR" dirty="0"/>
            </a:br>
            <a:endParaRPr lang="en-US" altLang="ko-KR" sz="1600" b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0D04137-2425-4171-A384-D724977966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0851" y="1260566"/>
            <a:ext cx="5911756" cy="363157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B33B136-6FC3-43B0-A10F-3E09B1D37D4F}"/>
              </a:ext>
            </a:extLst>
          </p:cNvPr>
          <p:cNvSpPr txBox="1"/>
          <p:nvPr/>
        </p:nvSpPr>
        <p:spPr>
          <a:xfrm>
            <a:off x="6448310" y="820398"/>
            <a:ext cx="4341253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2. Sidecar injection </a:t>
            </a:r>
            <a:r>
              <a:rPr lang="ko-KR" altLang="en-US" b="1" dirty="0" err="1"/>
              <a:t>적용후</a:t>
            </a:r>
            <a:r>
              <a:rPr lang="ko-KR" altLang="en-US" b="1" dirty="0"/>
              <a:t> </a:t>
            </a:r>
            <a:r>
              <a:rPr lang="en-US" altLang="ko-KR" b="1" dirty="0"/>
              <a:t>pod </a:t>
            </a:r>
            <a:r>
              <a:rPr lang="ko-KR" altLang="en-US" b="1" dirty="0"/>
              <a:t>재실행</a:t>
            </a:r>
            <a:endParaRPr lang="en-US" altLang="ko-KR" b="1" dirty="0"/>
          </a:p>
          <a:p>
            <a:br>
              <a:rPr lang="en-US" altLang="ko-KR" dirty="0"/>
            </a:br>
            <a:endParaRPr lang="en-US" altLang="ko-KR" sz="16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171FA9-CBAC-49CB-9580-6B4C96BC9BA6}"/>
              </a:ext>
            </a:extLst>
          </p:cNvPr>
          <p:cNvSpPr txBox="1"/>
          <p:nvPr/>
        </p:nvSpPr>
        <p:spPr>
          <a:xfrm>
            <a:off x="327314" y="4778196"/>
            <a:ext cx="4092915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3. Ready </a:t>
            </a:r>
            <a:r>
              <a:rPr lang="ko-KR" altLang="en-US" b="1" dirty="0"/>
              <a:t>상태에 </a:t>
            </a:r>
            <a:r>
              <a:rPr lang="en-US" altLang="ko-KR" b="1" dirty="0"/>
              <a:t>injection </a:t>
            </a:r>
            <a:r>
              <a:rPr lang="ko-KR" altLang="en-US" b="1" dirty="0"/>
              <a:t>반영 확인</a:t>
            </a:r>
            <a:endParaRPr lang="en-US" altLang="ko-KR" b="1" dirty="0"/>
          </a:p>
          <a:p>
            <a:br>
              <a:rPr lang="en-US" altLang="ko-KR" dirty="0"/>
            </a:br>
            <a:endParaRPr lang="en-US" altLang="ko-KR" sz="1600" b="1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4443E52-CDB4-4D2B-88A4-A6A8803A68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558" y="1163875"/>
            <a:ext cx="5990885" cy="321322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50CD395-4713-46CA-A82C-ED3F982184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521" y="5205999"/>
            <a:ext cx="6756001" cy="1391335"/>
          </a:xfrm>
          <a:prstGeom prst="rect">
            <a:avLst/>
          </a:prstGeom>
        </p:spPr>
      </p:pic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29DBEBA3-A890-4BE6-A17E-2D3CC56129EB}"/>
              </a:ext>
            </a:extLst>
          </p:cNvPr>
          <p:cNvSpPr/>
          <p:nvPr/>
        </p:nvSpPr>
        <p:spPr>
          <a:xfrm>
            <a:off x="538595" y="6071846"/>
            <a:ext cx="5909715" cy="292984"/>
          </a:xfrm>
          <a:prstGeom prst="round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87689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1133429-00AF-431C-853F-94457BF959D2}"/>
              </a:ext>
            </a:extLst>
          </p:cNvPr>
          <p:cNvSpPr txBox="1"/>
          <p:nvPr/>
        </p:nvSpPr>
        <p:spPr>
          <a:xfrm>
            <a:off x="285750" y="123825"/>
            <a:ext cx="5723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chemeClr val="accent1"/>
                </a:solidFill>
              </a:rPr>
              <a:t>Loggregation</a:t>
            </a:r>
            <a:r>
              <a:rPr lang="en-US" altLang="ko-KR" b="1" dirty="0">
                <a:solidFill>
                  <a:schemeClr val="accent1"/>
                </a:solidFill>
              </a:rPr>
              <a:t> - EFK(Elasticsearch, </a:t>
            </a:r>
            <a:r>
              <a:rPr lang="en-US" altLang="ko-KR" b="1" dirty="0" err="1">
                <a:solidFill>
                  <a:schemeClr val="accent1"/>
                </a:solidFill>
              </a:rPr>
              <a:t>Fluentd</a:t>
            </a:r>
            <a:r>
              <a:rPr lang="en-US" altLang="ko-KR" b="1" dirty="0">
                <a:solidFill>
                  <a:schemeClr val="accent1"/>
                </a:solidFill>
              </a:rPr>
              <a:t>, Kibana)</a:t>
            </a:r>
            <a:endParaRPr lang="ko-KR" altLang="en-US" b="1" dirty="0">
              <a:solidFill>
                <a:schemeClr val="accent1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4F64E46-D120-4175-99B2-C8E1024883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308" y="1217901"/>
            <a:ext cx="6848475" cy="29813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9CE53D4-43C4-4F43-A560-8ACF2DEF21D7}"/>
              </a:ext>
            </a:extLst>
          </p:cNvPr>
          <p:cNvSpPr txBox="1"/>
          <p:nvPr/>
        </p:nvSpPr>
        <p:spPr>
          <a:xfrm>
            <a:off x="632121" y="814290"/>
            <a:ext cx="3559436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1. Elasticsearch </a:t>
            </a:r>
            <a:r>
              <a:rPr lang="ko-KR" altLang="en-US" b="1" dirty="0"/>
              <a:t>정상 설치 확인</a:t>
            </a:r>
            <a:br>
              <a:rPr lang="en-US" altLang="ko-KR" dirty="0"/>
            </a:br>
            <a:endParaRPr lang="en-US" altLang="ko-KR" sz="16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8136F0A-627E-49A2-82D4-8D5B0608BD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8018" y="2788324"/>
            <a:ext cx="7477125" cy="36290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C5E062A-2693-4886-9550-FBF9FA15B86F}"/>
              </a:ext>
            </a:extLst>
          </p:cNvPr>
          <p:cNvSpPr txBox="1"/>
          <p:nvPr/>
        </p:nvSpPr>
        <p:spPr>
          <a:xfrm>
            <a:off x="8909664" y="2400786"/>
            <a:ext cx="3149132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2. logging</a:t>
            </a:r>
            <a:r>
              <a:rPr lang="ko-KR" altLang="en-US" b="1" dirty="0"/>
              <a:t> </a:t>
            </a:r>
            <a:r>
              <a:rPr lang="en-US" altLang="ko-KR" b="1" dirty="0"/>
              <a:t>namespace </a:t>
            </a:r>
            <a:r>
              <a:rPr lang="ko-KR" altLang="en-US" b="1" dirty="0"/>
              <a:t>확인</a:t>
            </a:r>
            <a:br>
              <a:rPr lang="en-US" altLang="ko-KR" dirty="0"/>
            </a:br>
            <a:endParaRPr lang="en-US" altLang="ko-KR" sz="1600" b="1" dirty="0"/>
          </a:p>
        </p:txBody>
      </p:sp>
    </p:spTree>
    <p:extLst>
      <p:ext uri="{BB962C8B-B14F-4D97-AF65-F5344CB8AC3E}">
        <p14:creationId xmlns:p14="http://schemas.microsoft.com/office/powerpoint/2010/main" val="5509451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9B3B25D-6EE8-4907-B8F2-FEBBC1A4D8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558" y="712568"/>
            <a:ext cx="7611803" cy="501534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C7359A1-FCC8-4A11-BCFB-B2712F731631}"/>
              </a:ext>
            </a:extLst>
          </p:cNvPr>
          <p:cNvSpPr txBox="1"/>
          <p:nvPr/>
        </p:nvSpPr>
        <p:spPr>
          <a:xfrm>
            <a:off x="534670" y="343236"/>
            <a:ext cx="4566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3. Kibana Web Admin </a:t>
            </a:r>
            <a:r>
              <a:rPr lang="ko-KR" altLang="en-US" b="1" dirty="0"/>
              <a:t>접속 </a:t>
            </a:r>
            <a:r>
              <a:rPr lang="en-US" altLang="ko-KR" b="1" dirty="0"/>
              <a:t>-&gt; </a:t>
            </a:r>
            <a:r>
              <a:rPr lang="ko-KR" altLang="en-US" b="1" dirty="0"/>
              <a:t>로그 확인</a:t>
            </a:r>
            <a:endParaRPr lang="en-US" altLang="ko-KR" sz="1600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B5738BC-24E6-4592-B51C-5C60ADF912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1679" y="4304145"/>
            <a:ext cx="10216773" cy="214596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4FDC4E3-3845-46CD-8582-F2FB45156015}"/>
              </a:ext>
            </a:extLst>
          </p:cNvPr>
          <p:cNvSpPr txBox="1"/>
          <p:nvPr/>
        </p:nvSpPr>
        <p:spPr>
          <a:xfrm>
            <a:off x="9535507" y="3934813"/>
            <a:ext cx="2557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2. </a:t>
            </a:r>
            <a:r>
              <a:rPr lang="en-US" altLang="ko-KR" b="1" dirty="0" err="1"/>
              <a:t>Loggregation</a:t>
            </a:r>
            <a:r>
              <a:rPr lang="ko-KR" altLang="en-US" b="1" dirty="0"/>
              <a:t> 확인</a:t>
            </a:r>
            <a:endParaRPr lang="en-US" altLang="ko-KR" sz="1600" b="1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4809490-324C-4173-840B-78703F5050F0}"/>
              </a:ext>
            </a:extLst>
          </p:cNvPr>
          <p:cNvSpPr/>
          <p:nvPr/>
        </p:nvSpPr>
        <p:spPr>
          <a:xfrm>
            <a:off x="1641679" y="4304145"/>
            <a:ext cx="10356357" cy="221061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1480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B92BFE7-2C48-4080-A9EC-0787127E6C44}"/>
              </a:ext>
            </a:extLst>
          </p:cNvPr>
          <p:cNvSpPr txBox="1"/>
          <p:nvPr/>
        </p:nvSpPr>
        <p:spPr>
          <a:xfrm>
            <a:off x="285750" y="123825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accent1"/>
                </a:solidFill>
              </a:rPr>
              <a:t>이벤트 </a:t>
            </a:r>
            <a:r>
              <a:rPr lang="ko-KR" altLang="en-US" b="1" dirty="0" err="1">
                <a:solidFill>
                  <a:schemeClr val="accent1"/>
                </a:solidFill>
              </a:rPr>
              <a:t>스토밍</a:t>
            </a:r>
            <a:endParaRPr lang="ko-KR" altLang="en-US" b="1" dirty="0">
              <a:solidFill>
                <a:schemeClr val="accent1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993F436-21A9-4849-B5AA-91BCEE70AC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4841" y="496421"/>
            <a:ext cx="9305583" cy="6237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799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B92BFE7-2C48-4080-A9EC-0787127E6C44}"/>
              </a:ext>
            </a:extLst>
          </p:cNvPr>
          <p:cNvSpPr txBox="1"/>
          <p:nvPr/>
        </p:nvSpPr>
        <p:spPr>
          <a:xfrm>
            <a:off x="285750" y="12382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accent1"/>
                </a:solidFill>
              </a:rPr>
              <a:t>시나리오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49403C-BD0E-459A-AEF2-24D01B7349EC}"/>
              </a:ext>
            </a:extLst>
          </p:cNvPr>
          <p:cNvSpPr txBox="1"/>
          <p:nvPr/>
        </p:nvSpPr>
        <p:spPr>
          <a:xfrm>
            <a:off x="3111850" y="6581001"/>
            <a:ext cx="2765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고객이 판매할 상품을 등록할 수 있다</a:t>
            </a:r>
            <a:endParaRPr lang="en-US" altLang="ko-KR" sz="12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6A6E3E-8C47-4235-8C99-C106EC0F236E}"/>
              </a:ext>
            </a:extLst>
          </p:cNvPr>
          <p:cNvSpPr txBox="1"/>
          <p:nvPr/>
        </p:nvSpPr>
        <p:spPr>
          <a:xfrm>
            <a:off x="2382831" y="118731"/>
            <a:ext cx="25106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고객이 원하는 상품을 조회한다</a:t>
            </a:r>
            <a:r>
              <a:rPr lang="en-US" altLang="ko-KR" sz="1200" b="1" dirty="0"/>
              <a:t>. </a:t>
            </a:r>
          </a:p>
          <a:p>
            <a:r>
              <a:rPr lang="ko-KR" altLang="en-US" sz="1200" b="1" dirty="0"/>
              <a:t>상품을 구매</a:t>
            </a:r>
            <a:r>
              <a:rPr lang="en-US" altLang="ko-KR" sz="1200" b="1" dirty="0"/>
              <a:t>/</a:t>
            </a:r>
            <a:r>
              <a:rPr lang="ko-KR" altLang="en-US" sz="1200" b="1" dirty="0"/>
              <a:t>구매취소 </a:t>
            </a:r>
            <a:r>
              <a:rPr lang="ko-KR" altLang="en-US" sz="1200" b="1" dirty="0" err="1"/>
              <a:t>할수</a:t>
            </a:r>
            <a:r>
              <a:rPr lang="ko-KR" altLang="en-US" sz="1200" b="1" dirty="0"/>
              <a:t> 있다</a:t>
            </a:r>
            <a:r>
              <a:rPr lang="en-US" altLang="ko-KR" sz="1200" b="1" dirty="0"/>
              <a:t>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896DBA-0C2D-4393-82AB-9FECB45FC9AD}"/>
              </a:ext>
            </a:extLst>
          </p:cNvPr>
          <p:cNvSpPr txBox="1"/>
          <p:nvPr/>
        </p:nvSpPr>
        <p:spPr>
          <a:xfrm>
            <a:off x="5082096" y="118731"/>
            <a:ext cx="33217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구매요청이 오면 결제처리가 된다</a:t>
            </a:r>
            <a:r>
              <a:rPr lang="en-US" altLang="ko-KR" sz="1200" b="1" dirty="0"/>
              <a:t>.</a:t>
            </a:r>
          </a:p>
          <a:p>
            <a:r>
              <a:rPr lang="ko-KR" altLang="en-US" sz="1200" b="1" dirty="0"/>
              <a:t>주문 취소 </a:t>
            </a:r>
            <a:r>
              <a:rPr lang="ko-KR" altLang="en-US" sz="1200" b="1" dirty="0" err="1"/>
              <a:t>요청시</a:t>
            </a:r>
            <a:r>
              <a:rPr lang="ko-KR" altLang="en-US" sz="1200" b="1" dirty="0"/>
              <a:t> 결제취소 요청을 </a:t>
            </a:r>
            <a:r>
              <a:rPr lang="ko-KR" altLang="en-US" sz="1200" b="1" dirty="0" err="1"/>
              <a:t>할수</a:t>
            </a:r>
            <a:r>
              <a:rPr lang="ko-KR" altLang="en-US" sz="1200" b="1" dirty="0"/>
              <a:t> 있다</a:t>
            </a:r>
            <a:r>
              <a:rPr lang="en-US" altLang="ko-KR" sz="1200" b="1" dirty="0"/>
              <a:t>.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24986BB-5D02-4472-9BF7-D44CFCC23D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4841" y="580395"/>
            <a:ext cx="9305583" cy="600060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A896DBA-0C2D-4393-82AB-9FECB45FC9AD}"/>
              </a:ext>
            </a:extLst>
          </p:cNvPr>
          <p:cNvSpPr txBox="1"/>
          <p:nvPr/>
        </p:nvSpPr>
        <p:spPr>
          <a:xfrm>
            <a:off x="9625341" y="4316920"/>
            <a:ext cx="311335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결제가 완료되면 재고가 줄어든다</a:t>
            </a:r>
            <a:r>
              <a:rPr lang="en-US" altLang="ko-KR" sz="1200" b="1" dirty="0"/>
              <a:t>. </a:t>
            </a:r>
          </a:p>
          <a:p>
            <a:r>
              <a:rPr lang="ko-KR" altLang="en-US" sz="1200" b="1" dirty="0"/>
              <a:t>결제 </a:t>
            </a:r>
            <a:r>
              <a:rPr lang="ko-KR" altLang="en-US" sz="1200" b="1" dirty="0" err="1"/>
              <a:t>취소시</a:t>
            </a:r>
            <a:r>
              <a:rPr lang="ko-KR" altLang="en-US" sz="1200" b="1" dirty="0"/>
              <a:t> 재고가 늘어난다</a:t>
            </a:r>
            <a:r>
              <a:rPr lang="en-US" altLang="ko-KR" sz="1200" b="1" dirty="0"/>
              <a:t>. </a:t>
            </a:r>
          </a:p>
          <a:p>
            <a:endParaRPr lang="en-US" altLang="ko-KR" sz="1200" b="1" dirty="0"/>
          </a:p>
          <a:p>
            <a:r>
              <a:rPr lang="ko-KR" altLang="en-US" sz="1200" b="1" dirty="0"/>
              <a:t>재고 </a:t>
            </a:r>
            <a:r>
              <a:rPr lang="ko-KR" altLang="en-US" sz="1200" b="1" dirty="0" err="1"/>
              <a:t>부족시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해당 재고를 다시 증가시키고</a:t>
            </a:r>
            <a:endParaRPr lang="en-US" altLang="ko-KR" sz="1200" b="1" dirty="0"/>
          </a:p>
          <a:p>
            <a:r>
              <a:rPr lang="ko-KR" altLang="en-US" sz="1200" b="1" dirty="0"/>
              <a:t>주문 상태를 </a:t>
            </a:r>
            <a:r>
              <a:rPr lang="en-US" altLang="ko-KR" sz="1200" b="1" dirty="0"/>
              <a:t>“</a:t>
            </a:r>
            <a:r>
              <a:rPr lang="ko-KR" altLang="en-US" sz="1200" b="1" dirty="0"/>
              <a:t>취소됨</a:t>
            </a:r>
            <a:r>
              <a:rPr lang="en-US" altLang="ko-KR" sz="1200" b="1" dirty="0"/>
              <a:t>” </a:t>
            </a:r>
            <a:r>
              <a:rPr lang="ko-KR" altLang="en-US" sz="1200" b="1" dirty="0"/>
              <a:t>으로 변경한다</a:t>
            </a:r>
            <a:r>
              <a:rPr lang="en-US" altLang="ko-KR" sz="1200" b="1" dirty="0"/>
              <a:t>. </a:t>
            </a:r>
          </a:p>
          <a:p>
            <a:r>
              <a:rPr lang="ko-KR" altLang="en-US" sz="1200" b="1" dirty="0"/>
              <a:t>또한 결제 했던 이력도 취소시킨다</a:t>
            </a:r>
            <a:r>
              <a:rPr lang="en-US" altLang="ko-KR" sz="1200" b="1" dirty="0"/>
              <a:t>. </a:t>
            </a:r>
          </a:p>
          <a:p>
            <a:endParaRPr lang="en-US" altLang="ko-KR" sz="1200" b="1" dirty="0"/>
          </a:p>
        </p:txBody>
      </p:sp>
    </p:spTree>
    <p:extLst>
      <p:ext uri="{BB962C8B-B14F-4D97-AF65-F5344CB8AC3E}">
        <p14:creationId xmlns:p14="http://schemas.microsoft.com/office/powerpoint/2010/main" val="2629406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B92BFE7-2C48-4080-A9EC-0787127E6C44}"/>
              </a:ext>
            </a:extLst>
          </p:cNvPr>
          <p:cNvSpPr txBox="1"/>
          <p:nvPr/>
        </p:nvSpPr>
        <p:spPr>
          <a:xfrm>
            <a:off x="285750" y="123825"/>
            <a:ext cx="802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</a:rPr>
              <a:t>SAGA</a:t>
            </a:r>
            <a:endParaRPr lang="ko-KR" altLang="en-US" b="1" dirty="0">
              <a:solidFill>
                <a:schemeClr val="accent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76DF47D-1155-43E0-A8B2-6F696897AC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3208" y="428697"/>
            <a:ext cx="9305583" cy="6000605"/>
          </a:xfrm>
          <a:prstGeom prst="rect">
            <a:avLst/>
          </a:prstGeom>
        </p:spPr>
      </p:pic>
      <p:cxnSp>
        <p:nvCxnSpPr>
          <p:cNvPr id="4" name="직선 화살표 연결선 3"/>
          <p:cNvCxnSpPr>
            <a:cxnSpLocks/>
          </p:cNvCxnSpPr>
          <p:nvPr/>
        </p:nvCxnSpPr>
        <p:spPr>
          <a:xfrm>
            <a:off x="4120212" y="1627688"/>
            <a:ext cx="83727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7101570" y="1618723"/>
            <a:ext cx="871268" cy="24153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3764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6849403C-BD0E-459A-AEF2-24D01B7349EC}"/>
              </a:ext>
            </a:extLst>
          </p:cNvPr>
          <p:cNvSpPr txBox="1"/>
          <p:nvPr/>
        </p:nvSpPr>
        <p:spPr>
          <a:xfrm>
            <a:off x="689197" y="436503"/>
            <a:ext cx="12506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1. </a:t>
            </a:r>
            <a:r>
              <a:rPr lang="ko-KR" altLang="en-US" sz="1600" b="1" dirty="0" err="1"/>
              <a:t>재고등록</a:t>
            </a:r>
            <a:endParaRPr lang="en-US" altLang="ko-KR" sz="16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849403C-BD0E-459A-AEF2-24D01B7349EC}"/>
              </a:ext>
            </a:extLst>
          </p:cNvPr>
          <p:cNvSpPr txBox="1"/>
          <p:nvPr/>
        </p:nvSpPr>
        <p:spPr>
          <a:xfrm>
            <a:off x="5805997" y="436503"/>
            <a:ext cx="12506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2. </a:t>
            </a:r>
            <a:r>
              <a:rPr lang="ko-KR" altLang="en-US" sz="1600" b="1" dirty="0"/>
              <a:t>상품주문</a:t>
            </a:r>
            <a:endParaRPr lang="en-US" altLang="ko-KR" sz="16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849403C-BD0E-459A-AEF2-24D01B7349EC}"/>
              </a:ext>
            </a:extLst>
          </p:cNvPr>
          <p:cNvSpPr txBox="1"/>
          <p:nvPr/>
        </p:nvSpPr>
        <p:spPr>
          <a:xfrm>
            <a:off x="1314528" y="4202008"/>
            <a:ext cx="24208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3. </a:t>
            </a:r>
            <a:r>
              <a:rPr lang="ko-KR" altLang="en-US" sz="1600" b="1" dirty="0"/>
              <a:t>감소한 </a:t>
            </a:r>
            <a:r>
              <a:rPr lang="ko-KR" altLang="en-US" sz="1600" b="1" dirty="0" err="1"/>
              <a:t>재고수량</a:t>
            </a:r>
            <a:r>
              <a:rPr lang="ko-KR" altLang="en-US" sz="1600" b="1" dirty="0"/>
              <a:t> 확인</a:t>
            </a:r>
            <a:endParaRPr lang="en-US" altLang="ko-KR" sz="16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849403C-BD0E-459A-AEF2-24D01B7349EC}"/>
              </a:ext>
            </a:extLst>
          </p:cNvPr>
          <p:cNvSpPr txBox="1"/>
          <p:nvPr/>
        </p:nvSpPr>
        <p:spPr>
          <a:xfrm>
            <a:off x="611959" y="5460396"/>
            <a:ext cx="33194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4. Kafka</a:t>
            </a:r>
            <a:r>
              <a:rPr lang="ko-KR" altLang="en-US" sz="1600" b="1" dirty="0"/>
              <a:t>를 통한 비동기 통신 확인</a:t>
            </a:r>
            <a:endParaRPr lang="en-US" altLang="ko-KR" sz="16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C37621B-6A0E-400F-89ED-41B591E2F4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197" y="805195"/>
            <a:ext cx="4362450" cy="2929881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B8A6EB09-FBEE-4526-88F2-E0C4A8BFB8BF}"/>
              </a:ext>
            </a:extLst>
          </p:cNvPr>
          <p:cNvSpPr/>
          <p:nvPr/>
        </p:nvSpPr>
        <p:spPr>
          <a:xfrm>
            <a:off x="1085216" y="3338639"/>
            <a:ext cx="711804" cy="207796"/>
          </a:xfrm>
          <a:prstGeom prst="rect">
            <a:avLst/>
          </a:prstGeom>
          <a:noFill/>
          <a:ln w="2540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096E7F7-C97C-4CFF-9481-6E97A2D62F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5996" y="805195"/>
            <a:ext cx="4606735" cy="2929881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B8A6EB09-FBEE-4526-88F2-E0C4A8BFB8BF}"/>
              </a:ext>
            </a:extLst>
          </p:cNvPr>
          <p:cNvSpPr/>
          <p:nvPr/>
        </p:nvSpPr>
        <p:spPr>
          <a:xfrm>
            <a:off x="6236757" y="3211225"/>
            <a:ext cx="711804" cy="207796"/>
          </a:xfrm>
          <a:prstGeom prst="rect">
            <a:avLst/>
          </a:prstGeom>
          <a:noFill/>
          <a:ln w="2540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40E06C5-12D1-439D-9DE3-733D0B6123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45477" y="2369336"/>
            <a:ext cx="3826741" cy="2888093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B8A6EB09-FBEE-4526-88F2-E0C4A8BFB8BF}"/>
              </a:ext>
            </a:extLst>
          </p:cNvPr>
          <p:cNvSpPr/>
          <p:nvPr/>
        </p:nvSpPr>
        <p:spPr>
          <a:xfrm>
            <a:off x="3931394" y="4839637"/>
            <a:ext cx="747869" cy="235928"/>
          </a:xfrm>
          <a:prstGeom prst="rect">
            <a:avLst/>
          </a:prstGeom>
          <a:noFill/>
          <a:ln w="2540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9E1F6B2-B67A-4D58-8708-9EA773D325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8139" y="5813925"/>
            <a:ext cx="11443843" cy="678731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B53C746C-1C65-4C0E-8F47-54CF833BAB1A}"/>
              </a:ext>
            </a:extLst>
          </p:cNvPr>
          <p:cNvSpPr/>
          <p:nvPr/>
        </p:nvSpPr>
        <p:spPr>
          <a:xfrm>
            <a:off x="1360708" y="5863377"/>
            <a:ext cx="1105400" cy="586027"/>
          </a:xfrm>
          <a:prstGeom prst="rect">
            <a:avLst/>
          </a:prstGeom>
          <a:noFill/>
          <a:ln w="2540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39CCA17-5B2F-407F-A640-4B07AA1F4137}"/>
              </a:ext>
            </a:extLst>
          </p:cNvPr>
          <p:cNvSpPr/>
          <p:nvPr/>
        </p:nvSpPr>
        <p:spPr>
          <a:xfrm>
            <a:off x="7895434" y="6031351"/>
            <a:ext cx="1105400" cy="212437"/>
          </a:xfrm>
          <a:prstGeom prst="rect">
            <a:avLst/>
          </a:prstGeom>
          <a:noFill/>
          <a:ln w="2540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6827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B92BFE7-2C48-4080-A9EC-0787127E6C44}"/>
              </a:ext>
            </a:extLst>
          </p:cNvPr>
          <p:cNvSpPr txBox="1"/>
          <p:nvPr/>
        </p:nvSpPr>
        <p:spPr>
          <a:xfrm>
            <a:off x="285750" y="123825"/>
            <a:ext cx="2858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accent1"/>
                </a:solidFill>
              </a:rPr>
              <a:t>보상처리</a:t>
            </a:r>
            <a:r>
              <a:rPr lang="en-US" altLang="ko-KR" b="1" dirty="0">
                <a:solidFill>
                  <a:schemeClr val="accent1"/>
                </a:solidFill>
              </a:rPr>
              <a:t>(Compensation)</a:t>
            </a:r>
            <a:endParaRPr lang="ko-KR" altLang="en-US" b="1" dirty="0">
              <a:solidFill>
                <a:schemeClr val="accent1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B276EB8-007C-4955-82F0-2BD76FBD75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8553" y="428697"/>
            <a:ext cx="9305583" cy="6000605"/>
          </a:xfrm>
          <a:prstGeom prst="rect">
            <a:avLst/>
          </a:prstGeom>
        </p:spPr>
      </p:pic>
      <p:cxnSp>
        <p:nvCxnSpPr>
          <p:cNvPr id="4" name="직선 화살표 연결선 3"/>
          <p:cNvCxnSpPr/>
          <p:nvPr/>
        </p:nvCxnSpPr>
        <p:spPr>
          <a:xfrm>
            <a:off x="3889901" y="1609757"/>
            <a:ext cx="802257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6805734" y="1681475"/>
            <a:ext cx="871268" cy="24153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>
            <a:off x="8367790" y="2130277"/>
            <a:ext cx="736455" cy="20781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>
            <a:cxnSpLocks/>
          </p:cNvCxnSpPr>
          <p:nvPr/>
        </p:nvCxnSpPr>
        <p:spPr>
          <a:xfrm flipH="1">
            <a:off x="2379217" y="2656198"/>
            <a:ext cx="6639277" cy="53722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cxnSpLocks/>
          </p:cNvCxnSpPr>
          <p:nvPr/>
        </p:nvCxnSpPr>
        <p:spPr>
          <a:xfrm flipV="1">
            <a:off x="2456329" y="2549405"/>
            <a:ext cx="678185" cy="7989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V="1">
            <a:off x="3803025" y="2440234"/>
            <a:ext cx="889133" cy="6214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V="1">
            <a:off x="5481588" y="2289292"/>
            <a:ext cx="667903" cy="488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타원 1">
            <a:extLst>
              <a:ext uri="{FF2B5EF4-FFF2-40B4-BE49-F238E27FC236}">
                <a16:creationId xmlns:a16="http://schemas.microsoft.com/office/drawing/2014/main" id="{A549612C-8F29-485E-A7A8-365F3C35E720}"/>
              </a:ext>
            </a:extLst>
          </p:cNvPr>
          <p:cNvSpPr/>
          <p:nvPr/>
        </p:nvSpPr>
        <p:spPr>
          <a:xfrm>
            <a:off x="4074491" y="1231871"/>
            <a:ext cx="259976" cy="259976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4370AA4-E85A-463D-B859-0F2251EE7AE1}"/>
              </a:ext>
            </a:extLst>
          </p:cNvPr>
          <p:cNvSpPr/>
          <p:nvPr/>
        </p:nvSpPr>
        <p:spPr>
          <a:xfrm>
            <a:off x="7111380" y="1450281"/>
            <a:ext cx="259976" cy="259976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CD88BC99-D2E5-4D18-92B2-E948B37D1524}"/>
              </a:ext>
            </a:extLst>
          </p:cNvPr>
          <p:cNvSpPr/>
          <p:nvPr/>
        </p:nvSpPr>
        <p:spPr>
          <a:xfrm>
            <a:off x="8606029" y="1871178"/>
            <a:ext cx="259976" cy="259976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3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F38C62F1-99FE-4CD8-9655-08E50CA13A59}"/>
              </a:ext>
            </a:extLst>
          </p:cNvPr>
          <p:cNvSpPr/>
          <p:nvPr/>
        </p:nvSpPr>
        <p:spPr>
          <a:xfrm>
            <a:off x="5481588" y="2960346"/>
            <a:ext cx="259976" cy="259976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4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AC269E24-EDD5-43A8-81AE-E01811C5365C}"/>
              </a:ext>
            </a:extLst>
          </p:cNvPr>
          <p:cNvSpPr/>
          <p:nvPr/>
        </p:nvSpPr>
        <p:spPr>
          <a:xfrm>
            <a:off x="2665433" y="2266981"/>
            <a:ext cx="259976" cy="259976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5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C9857BDD-C395-48D4-965D-0B89513BBDE4}"/>
              </a:ext>
            </a:extLst>
          </p:cNvPr>
          <p:cNvSpPr/>
          <p:nvPr/>
        </p:nvSpPr>
        <p:spPr>
          <a:xfrm>
            <a:off x="4101697" y="2151193"/>
            <a:ext cx="259976" cy="259976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6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F1B639AC-3A59-493F-90BD-A0033F0D4393}"/>
              </a:ext>
            </a:extLst>
          </p:cNvPr>
          <p:cNvSpPr/>
          <p:nvPr/>
        </p:nvSpPr>
        <p:spPr>
          <a:xfrm>
            <a:off x="5974767" y="1971767"/>
            <a:ext cx="259976" cy="259976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7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7107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5934" y="475209"/>
            <a:ext cx="5673968" cy="196215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849403C-BD0E-459A-AEF2-24D01B7349EC}"/>
              </a:ext>
            </a:extLst>
          </p:cNvPr>
          <p:cNvSpPr txBox="1"/>
          <p:nvPr/>
        </p:nvSpPr>
        <p:spPr>
          <a:xfrm>
            <a:off x="477357" y="168518"/>
            <a:ext cx="35910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1. </a:t>
            </a:r>
            <a:r>
              <a:rPr lang="ko-KR" altLang="en-US" sz="1600" b="1" dirty="0"/>
              <a:t>재고부족으로 인한 취소 </a:t>
            </a:r>
            <a:r>
              <a:rPr lang="ko-KR" altLang="en-US" sz="1600" b="1" dirty="0" err="1"/>
              <a:t>로직</a:t>
            </a:r>
            <a:r>
              <a:rPr lang="ko-KR" altLang="en-US" sz="1600" b="1" dirty="0"/>
              <a:t> 구현</a:t>
            </a:r>
            <a:endParaRPr lang="en-US" altLang="ko-KR" sz="16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849403C-BD0E-459A-AEF2-24D01B7349EC}"/>
              </a:ext>
            </a:extLst>
          </p:cNvPr>
          <p:cNvSpPr txBox="1"/>
          <p:nvPr/>
        </p:nvSpPr>
        <p:spPr>
          <a:xfrm>
            <a:off x="5745934" y="88420"/>
            <a:ext cx="48603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2. </a:t>
            </a:r>
            <a:r>
              <a:rPr lang="ko-KR" altLang="en-US" sz="1600" b="1" dirty="0"/>
              <a:t>주문측 </a:t>
            </a:r>
            <a:r>
              <a:rPr lang="en-US" altLang="ko-KR" sz="1600" b="1" dirty="0" err="1"/>
              <a:t>orderStatus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업데이트 및 주문 취소 호출</a:t>
            </a:r>
            <a:endParaRPr lang="en-US" altLang="ko-KR" sz="16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849403C-BD0E-459A-AEF2-24D01B7349EC}"/>
              </a:ext>
            </a:extLst>
          </p:cNvPr>
          <p:cNvSpPr txBox="1"/>
          <p:nvPr/>
        </p:nvSpPr>
        <p:spPr>
          <a:xfrm>
            <a:off x="477357" y="3279399"/>
            <a:ext cx="41280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3. </a:t>
            </a:r>
            <a:r>
              <a:rPr lang="ko-KR" altLang="en-US" sz="1600" b="1" dirty="0"/>
              <a:t>배송 </a:t>
            </a:r>
            <a:r>
              <a:rPr lang="ko-KR" altLang="en-US" sz="1600" b="1" dirty="0" err="1"/>
              <a:t>취소시</a:t>
            </a:r>
            <a:r>
              <a:rPr lang="en-US" altLang="ko-KR" sz="1600" b="1" dirty="0"/>
              <a:t>, </a:t>
            </a:r>
            <a:r>
              <a:rPr lang="ko-KR" altLang="en-US" sz="1600" b="1" dirty="0" err="1"/>
              <a:t>재고부족에</a:t>
            </a:r>
            <a:r>
              <a:rPr lang="ko-KR" altLang="en-US" sz="1600" b="1" dirty="0"/>
              <a:t> 의한 취소 확인</a:t>
            </a:r>
            <a:endParaRPr lang="en-US" altLang="ko-KR" sz="1600" b="1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CE3FA4C-9682-4174-AA5A-AC438F8997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5934" y="2920071"/>
            <a:ext cx="4905375" cy="1948731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C8B250A8-8191-4043-8F0A-097C0081648B}"/>
              </a:ext>
            </a:extLst>
          </p:cNvPr>
          <p:cNvGrpSpPr/>
          <p:nvPr/>
        </p:nvGrpSpPr>
        <p:grpSpPr>
          <a:xfrm>
            <a:off x="5745934" y="4854849"/>
            <a:ext cx="12057157" cy="1745495"/>
            <a:chOff x="5745934" y="4790841"/>
            <a:chExt cx="12057157" cy="1745495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849403C-BD0E-459A-AEF2-24D01B7349EC}"/>
                </a:ext>
              </a:extLst>
            </p:cNvPr>
            <p:cNvSpPr txBox="1"/>
            <p:nvPr/>
          </p:nvSpPr>
          <p:spPr>
            <a:xfrm>
              <a:off x="5745934" y="4790841"/>
              <a:ext cx="253203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/>
                <a:t>4. Kafka</a:t>
              </a:r>
              <a:r>
                <a:rPr lang="ko-KR" altLang="en-US" sz="1600" b="1" dirty="0"/>
                <a:t>를 통한 비동기 통신 확인</a:t>
              </a:r>
              <a:endParaRPr lang="en-US" altLang="ko-KR" sz="1600" b="1" dirty="0"/>
            </a:p>
          </p:txBody>
        </p:sp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DA3ABC03-4AFB-4020-8092-54A39EEBAF9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745934" y="5097676"/>
              <a:ext cx="12057157" cy="1438660"/>
            </a:xfrm>
            <a:prstGeom prst="rect">
              <a:avLst/>
            </a:prstGeom>
          </p:spPr>
        </p:pic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B8A6EB09-FBEE-4526-88F2-E0C4A8BFB8BF}"/>
                </a:ext>
              </a:extLst>
            </p:cNvPr>
            <p:cNvSpPr/>
            <p:nvPr/>
          </p:nvSpPr>
          <p:spPr>
            <a:xfrm>
              <a:off x="6679418" y="5224978"/>
              <a:ext cx="710063" cy="187324"/>
            </a:xfrm>
            <a:prstGeom prst="rect">
              <a:avLst/>
            </a:prstGeom>
            <a:noFill/>
            <a:ln w="25400">
              <a:solidFill>
                <a:srgbClr val="FFFF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B8A6EB09-FBEE-4526-88F2-E0C4A8BFB8BF}"/>
                </a:ext>
              </a:extLst>
            </p:cNvPr>
            <p:cNvSpPr/>
            <p:nvPr/>
          </p:nvSpPr>
          <p:spPr>
            <a:xfrm>
              <a:off x="6679418" y="5490051"/>
              <a:ext cx="455673" cy="201179"/>
            </a:xfrm>
            <a:prstGeom prst="rect">
              <a:avLst/>
            </a:prstGeom>
            <a:noFill/>
            <a:ln w="25400">
              <a:solidFill>
                <a:srgbClr val="FFFF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B8A6EB09-FBEE-4526-88F2-E0C4A8BFB8BF}"/>
                </a:ext>
              </a:extLst>
            </p:cNvPr>
            <p:cNvSpPr/>
            <p:nvPr/>
          </p:nvSpPr>
          <p:spPr>
            <a:xfrm>
              <a:off x="6679418" y="5719138"/>
              <a:ext cx="710063" cy="214794"/>
            </a:xfrm>
            <a:prstGeom prst="rect">
              <a:avLst/>
            </a:prstGeom>
            <a:noFill/>
            <a:ln w="25400">
              <a:solidFill>
                <a:srgbClr val="FFFF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B8A6EB09-FBEE-4526-88F2-E0C4A8BFB8BF}"/>
                </a:ext>
              </a:extLst>
            </p:cNvPr>
            <p:cNvSpPr/>
            <p:nvPr/>
          </p:nvSpPr>
          <p:spPr>
            <a:xfrm>
              <a:off x="6680546" y="5998065"/>
              <a:ext cx="981018" cy="247643"/>
            </a:xfrm>
            <a:prstGeom prst="rect">
              <a:avLst/>
            </a:prstGeom>
            <a:noFill/>
            <a:ln w="25400">
              <a:solidFill>
                <a:srgbClr val="FFFF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B8A6EB09-FBEE-4526-88F2-E0C4A8BFB8BF}"/>
                </a:ext>
              </a:extLst>
            </p:cNvPr>
            <p:cNvSpPr/>
            <p:nvPr/>
          </p:nvSpPr>
          <p:spPr>
            <a:xfrm>
              <a:off x="6680545" y="6268279"/>
              <a:ext cx="1105710" cy="214794"/>
            </a:xfrm>
            <a:prstGeom prst="rect">
              <a:avLst/>
            </a:prstGeom>
            <a:noFill/>
            <a:ln w="25400">
              <a:solidFill>
                <a:srgbClr val="FFFF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795EFADB-3F1E-465F-AECE-E25FB34F71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2458" y="3617953"/>
            <a:ext cx="5038725" cy="307152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58D3B01-C4B9-4B92-B48B-849BBA11B0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7357" y="520798"/>
            <a:ext cx="5038725" cy="264659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904C007-F124-487C-A948-067BD07E937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58818" y="1529088"/>
            <a:ext cx="46482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555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121E4F1-6735-4604-880E-863D794D985C}"/>
              </a:ext>
            </a:extLst>
          </p:cNvPr>
          <p:cNvSpPr txBox="1"/>
          <p:nvPr/>
        </p:nvSpPr>
        <p:spPr>
          <a:xfrm>
            <a:off x="285750" y="123825"/>
            <a:ext cx="3683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accent1"/>
                </a:solidFill>
              </a:rPr>
              <a:t>단일진입점 </a:t>
            </a:r>
            <a:r>
              <a:rPr lang="en-US" altLang="ko-KR" b="1" dirty="0">
                <a:solidFill>
                  <a:schemeClr val="accent1"/>
                </a:solidFill>
              </a:rPr>
              <a:t>– Spring Cloud </a:t>
            </a:r>
            <a:r>
              <a:rPr lang="ko-KR" altLang="en-US" b="1" dirty="0">
                <a:solidFill>
                  <a:schemeClr val="accent1"/>
                </a:solidFill>
              </a:rPr>
              <a:t>사용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5438128" y="568933"/>
            <a:ext cx="5486400" cy="2891232"/>
            <a:chOff x="4514850" y="2893521"/>
            <a:chExt cx="5486400" cy="3895725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14850" y="2893521"/>
              <a:ext cx="5486400" cy="3895725"/>
            </a:xfrm>
            <a:prstGeom prst="rect">
              <a:avLst/>
            </a:prstGeom>
          </p:spPr>
        </p:pic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05D86A01-028F-4287-BC39-90ADFE01EB10}"/>
                </a:ext>
              </a:extLst>
            </p:cNvPr>
            <p:cNvSpPr/>
            <p:nvPr/>
          </p:nvSpPr>
          <p:spPr>
            <a:xfrm>
              <a:off x="4923214" y="6331007"/>
              <a:ext cx="856149" cy="167447"/>
            </a:xfrm>
            <a:prstGeom prst="roundRect">
              <a:avLst/>
            </a:prstGeom>
            <a:noFill/>
            <a:ln w="2857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8129" y="3524435"/>
            <a:ext cx="5486400" cy="2954322"/>
          </a:xfrm>
          <a:prstGeom prst="rect">
            <a:avLst/>
          </a:prstGeom>
        </p:spPr>
      </p:pic>
      <p:sp>
        <p:nvSpPr>
          <p:cNvPr id="13" name="사각형: 둥근 모서리 6">
            <a:extLst>
              <a:ext uri="{FF2B5EF4-FFF2-40B4-BE49-F238E27FC236}">
                <a16:creationId xmlns:a16="http://schemas.microsoft.com/office/drawing/2014/main" id="{05D86A01-028F-4287-BC39-90ADFE01EB10}"/>
              </a:ext>
            </a:extLst>
          </p:cNvPr>
          <p:cNvSpPr/>
          <p:nvPr/>
        </p:nvSpPr>
        <p:spPr>
          <a:xfrm>
            <a:off x="5878119" y="6218045"/>
            <a:ext cx="856149" cy="124272"/>
          </a:xfrm>
          <a:prstGeom prst="round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E16247B-7592-4BE5-8A1E-7367F396A5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4083" y="568933"/>
            <a:ext cx="4019550" cy="5909824"/>
          </a:xfrm>
          <a:prstGeom prst="rect">
            <a:avLst/>
          </a:prstGeom>
        </p:spPr>
      </p:pic>
      <p:sp>
        <p:nvSpPr>
          <p:cNvPr id="10" name="사각형: 둥근 모서리 6">
            <a:extLst>
              <a:ext uri="{FF2B5EF4-FFF2-40B4-BE49-F238E27FC236}">
                <a16:creationId xmlns:a16="http://schemas.microsoft.com/office/drawing/2014/main" id="{3612BF9C-8F06-4A7B-BCAB-08653E753676}"/>
              </a:ext>
            </a:extLst>
          </p:cNvPr>
          <p:cNvSpPr/>
          <p:nvPr/>
        </p:nvSpPr>
        <p:spPr>
          <a:xfrm>
            <a:off x="2363954" y="2949388"/>
            <a:ext cx="856149" cy="170693"/>
          </a:xfrm>
          <a:prstGeom prst="round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6">
            <a:extLst>
              <a:ext uri="{FF2B5EF4-FFF2-40B4-BE49-F238E27FC236}">
                <a16:creationId xmlns:a16="http://schemas.microsoft.com/office/drawing/2014/main" id="{9CFDE0FF-A832-428D-B7AB-E2AFF0BE1E88}"/>
              </a:ext>
            </a:extLst>
          </p:cNvPr>
          <p:cNvSpPr/>
          <p:nvPr/>
        </p:nvSpPr>
        <p:spPr>
          <a:xfrm>
            <a:off x="2363953" y="3652573"/>
            <a:ext cx="856149" cy="170693"/>
          </a:xfrm>
          <a:prstGeom prst="round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6">
            <a:extLst>
              <a:ext uri="{FF2B5EF4-FFF2-40B4-BE49-F238E27FC236}">
                <a16:creationId xmlns:a16="http://schemas.microsoft.com/office/drawing/2014/main" id="{50186DAB-ACA8-4CB3-A405-42BA775D159D}"/>
              </a:ext>
            </a:extLst>
          </p:cNvPr>
          <p:cNvSpPr/>
          <p:nvPr/>
        </p:nvSpPr>
        <p:spPr>
          <a:xfrm>
            <a:off x="2363953" y="4362480"/>
            <a:ext cx="856149" cy="170693"/>
          </a:xfrm>
          <a:prstGeom prst="round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6">
            <a:extLst>
              <a:ext uri="{FF2B5EF4-FFF2-40B4-BE49-F238E27FC236}">
                <a16:creationId xmlns:a16="http://schemas.microsoft.com/office/drawing/2014/main" id="{0B77F36C-7A1F-4B8B-8DBD-F518008275EA}"/>
              </a:ext>
            </a:extLst>
          </p:cNvPr>
          <p:cNvSpPr/>
          <p:nvPr/>
        </p:nvSpPr>
        <p:spPr>
          <a:xfrm>
            <a:off x="2356761" y="5027098"/>
            <a:ext cx="856149" cy="170693"/>
          </a:xfrm>
          <a:prstGeom prst="round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0445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5394</TotalTime>
  <Words>617</Words>
  <Application>Microsoft Office PowerPoint</Application>
  <PresentationFormat>와이드스크린</PresentationFormat>
  <Paragraphs>136</Paragraphs>
  <Slides>28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264</cp:revision>
  <dcterms:created xsi:type="dcterms:W3CDTF">2024-04-04T23:55:29Z</dcterms:created>
  <dcterms:modified xsi:type="dcterms:W3CDTF">2024-09-25T00:37:54Z</dcterms:modified>
</cp:coreProperties>
</file>