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3" r:id="rId9"/>
    <p:sldId id="274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1" r:id="rId18"/>
    <p:sldId id="270" r:id="rId19"/>
    <p:sldId id="272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90" y="-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5C0070-62FF-4409-B5E8-A38E1A25C249}" type="datetimeFigureOut">
              <a:rPr lang="zh-CN" altLang="en-US" smtClean="0"/>
              <a:t>2016/12/5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E9C267-2C8D-44EE-A34C-CB9E8D3B98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69834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9C267-2C8D-44EE-A34C-CB9E8D3B98C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93711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     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9C267-2C8D-44EE-A34C-CB9E8D3B98C4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53728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46D4B-9541-4BC3-A144-744E4042BCF0}" type="datetimeFigureOut">
              <a:rPr lang="zh-CN" altLang="en-US" smtClean="0"/>
              <a:t>2016/12/5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5E789-7780-48EC-A992-7114740DBE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2139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46D4B-9541-4BC3-A144-744E4042BCF0}" type="datetimeFigureOut">
              <a:rPr lang="zh-CN" altLang="en-US" smtClean="0"/>
              <a:t>2016/12/5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5E789-7780-48EC-A992-7114740DBE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4029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46D4B-9541-4BC3-A144-744E4042BCF0}" type="datetimeFigureOut">
              <a:rPr lang="zh-CN" altLang="en-US" smtClean="0"/>
              <a:t>2016/12/5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5E789-7780-48EC-A992-7114740DBE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7093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46D4B-9541-4BC3-A144-744E4042BCF0}" type="datetimeFigureOut">
              <a:rPr lang="zh-CN" altLang="en-US" smtClean="0"/>
              <a:t>2016/12/5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5E789-7780-48EC-A992-7114740DBE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7643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46D4B-9541-4BC3-A144-744E4042BCF0}" type="datetimeFigureOut">
              <a:rPr lang="zh-CN" altLang="en-US" smtClean="0"/>
              <a:t>2016/12/5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5E789-7780-48EC-A992-7114740DBE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1507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46D4B-9541-4BC3-A144-744E4042BCF0}" type="datetimeFigureOut">
              <a:rPr lang="zh-CN" altLang="en-US" smtClean="0"/>
              <a:t>2016/12/5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5E789-7780-48EC-A992-7114740DBE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9722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46D4B-9541-4BC3-A144-744E4042BCF0}" type="datetimeFigureOut">
              <a:rPr lang="zh-CN" altLang="en-US" smtClean="0"/>
              <a:t>2016/12/5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5E789-7780-48EC-A992-7114740DBE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9642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46D4B-9541-4BC3-A144-744E4042BCF0}" type="datetimeFigureOut">
              <a:rPr lang="zh-CN" altLang="en-US" smtClean="0"/>
              <a:t>2016/12/5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5E789-7780-48EC-A992-7114740DBE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7489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46D4B-9541-4BC3-A144-744E4042BCF0}" type="datetimeFigureOut">
              <a:rPr lang="zh-CN" altLang="en-US" smtClean="0"/>
              <a:t>2016/12/5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5E789-7780-48EC-A992-7114740DBE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4787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46D4B-9541-4BC3-A144-744E4042BCF0}" type="datetimeFigureOut">
              <a:rPr lang="zh-CN" altLang="en-US" smtClean="0"/>
              <a:t>2016/12/5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5E789-7780-48EC-A992-7114740DBE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7504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46D4B-9541-4BC3-A144-744E4042BCF0}" type="datetimeFigureOut">
              <a:rPr lang="zh-CN" altLang="en-US" smtClean="0"/>
              <a:t>2016/12/5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5E789-7780-48EC-A992-7114740DBE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8661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46D4B-9541-4BC3-A144-744E4042BCF0}" type="datetimeFigureOut">
              <a:rPr lang="zh-CN" altLang="en-US" smtClean="0"/>
              <a:t>2016/12/5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C5E789-7780-48EC-A992-7114740DBE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2177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842810" y="5161197"/>
            <a:ext cx="1731145" cy="76347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224914" y="5161198"/>
            <a:ext cx="1731145" cy="76347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6587911" y="5161197"/>
            <a:ext cx="1731145" cy="76347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8970015" y="5161197"/>
            <a:ext cx="1731145" cy="76347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558828" y="1844842"/>
            <a:ext cx="6079958" cy="239027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4226311" y="2188265"/>
            <a:ext cx="2451755" cy="76347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7139127" y="2165990"/>
            <a:ext cx="1327016" cy="76347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2795098" y="2188266"/>
            <a:ext cx="993910" cy="76347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 flipH="1">
            <a:off x="2272137" y="5390145"/>
            <a:ext cx="1016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片段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</a:p>
        </p:txBody>
      </p:sp>
      <p:sp>
        <p:nvSpPr>
          <p:cNvPr id="13" name="文本框 11"/>
          <p:cNvSpPr txBox="1"/>
          <p:nvPr/>
        </p:nvSpPr>
        <p:spPr>
          <a:xfrm flipH="1">
            <a:off x="4582164" y="5358270"/>
            <a:ext cx="1016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片段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</a:p>
        </p:txBody>
      </p:sp>
      <p:sp>
        <p:nvSpPr>
          <p:cNvPr id="14" name="文本框 11"/>
          <p:cNvSpPr txBox="1"/>
          <p:nvPr/>
        </p:nvSpPr>
        <p:spPr>
          <a:xfrm flipH="1">
            <a:off x="2884360" y="2385338"/>
            <a:ext cx="1016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准备  </a:t>
            </a:r>
          </a:p>
        </p:txBody>
      </p:sp>
      <p:sp>
        <p:nvSpPr>
          <p:cNvPr id="15" name="文本框 11"/>
          <p:cNvSpPr txBox="1"/>
          <p:nvPr/>
        </p:nvSpPr>
        <p:spPr>
          <a:xfrm flipH="1">
            <a:off x="4795849" y="2385338"/>
            <a:ext cx="1661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VR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视频片段  </a:t>
            </a:r>
          </a:p>
        </p:txBody>
      </p:sp>
      <p:sp>
        <p:nvSpPr>
          <p:cNvPr id="16" name="文本框 11"/>
          <p:cNvSpPr txBox="1"/>
          <p:nvPr/>
        </p:nvSpPr>
        <p:spPr>
          <a:xfrm flipH="1">
            <a:off x="7150103" y="2385338"/>
            <a:ext cx="1488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自我评估  </a:t>
            </a:r>
          </a:p>
        </p:txBody>
      </p:sp>
      <p:sp>
        <p:nvSpPr>
          <p:cNvPr id="17" name="文本框 11"/>
          <p:cNvSpPr txBox="1"/>
          <p:nvPr/>
        </p:nvSpPr>
        <p:spPr>
          <a:xfrm flipH="1">
            <a:off x="2998583" y="3396200"/>
            <a:ext cx="790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15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秒  </a:t>
            </a:r>
          </a:p>
        </p:txBody>
      </p:sp>
      <p:sp>
        <p:nvSpPr>
          <p:cNvPr id="18" name="文本框 11"/>
          <p:cNvSpPr txBox="1"/>
          <p:nvPr/>
        </p:nvSpPr>
        <p:spPr>
          <a:xfrm flipH="1">
            <a:off x="4946921" y="3380987"/>
            <a:ext cx="1016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分钟  </a:t>
            </a:r>
          </a:p>
        </p:txBody>
      </p:sp>
      <p:sp>
        <p:nvSpPr>
          <p:cNvPr id="19" name="文本框 11"/>
          <p:cNvSpPr txBox="1"/>
          <p:nvPr/>
        </p:nvSpPr>
        <p:spPr>
          <a:xfrm flipH="1">
            <a:off x="7236393" y="3365775"/>
            <a:ext cx="1016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秒  </a:t>
            </a:r>
          </a:p>
        </p:txBody>
      </p:sp>
      <p:sp>
        <p:nvSpPr>
          <p:cNvPr id="20" name="文本框 11"/>
          <p:cNvSpPr txBox="1"/>
          <p:nvPr/>
        </p:nvSpPr>
        <p:spPr>
          <a:xfrm flipH="1">
            <a:off x="6815714" y="5313201"/>
            <a:ext cx="14023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dirty="0">
                <a:latin typeface="Cooper Std Black" panose="0208090304030B020404" pitchFamily="18" charset="0"/>
              </a:rPr>
              <a:t>· · · </a:t>
            </a:r>
            <a:r>
              <a:rPr lang="zh-CN" altLang="en-US" dirty="0">
                <a:latin typeface="Cooper Std Black" panose="0208090304030B020404" pitchFamily="18" charset="0"/>
              </a:rPr>
              <a:t> </a:t>
            </a:r>
          </a:p>
        </p:txBody>
      </p:sp>
      <p:sp>
        <p:nvSpPr>
          <p:cNvPr id="22" name="文本框 11"/>
          <p:cNvSpPr txBox="1"/>
          <p:nvPr/>
        </p:nvSpPr>
        <p:spPr>
          <a:xfrm flipH="1">
            <a:off x="9301245" y="5431851"/>
            <a:ext cx="1016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片段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</a:p>
        </p:txBody>
      </p:sp>
      <p:cxnSp>
        <p:nvCxnSpPr>
          <p:cNvPr id="36" name="直接连接符 35"/>
          <p:cNvCxnSpPr/>
          <p:nvPr/>
        </p:nvCxnSpPr>
        <p:spPr>
          <a:xfrm>
            <a:off x="2558828" y="4235116"/>
            <a:ext cx="1666086" cy="9260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 flipV="1">
            <a:off x="5963564" y="4259566"/>
            <a:ext cx="2675221" cy="9016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箭头: 右 39"/>
          <p:cNvSpPr/>
          <p:nvPr/>
        </p:nvSpPr>
        <p:spPr>
          <a:xfrm>
            <a:off x="3593062" y="5404396"/>
            <a:ext cx="631852" cy="2823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箭头: 右 43"/>
          <p:cNvSpPr/>
          <p:nvPr/>
        </p:nvSpPr>
        <p:spPr>
          <a:xfrm>
            <a:off x="5993468" y="5433644"/>
            <a:ext cx="613550" cy="2823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箭头: 右 44"/>
          <p:cNvSpPr/>
          <p:nvPr/>
        </p:nvSpPr>
        <p:spPr>
          <a:xfrm>
            <a:off x="8338163" y="5448478"/>
            <a:ext cx="631852" cy="2823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6" name="箭头: 右 45"/>
          <p:cNvSpPr/>
          <p:nvPr/>
        </p:nvSpPr>
        <p:spPr>
          <a:xfrm>
            <a:off x="10720267" y="5472417"/>
            <a:ext cx="631852" cy="2823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7" name="箭头: 右 46"/>
          <p:cNvSpPr/>
          <p:nvPr/>
        </p:nvSpPr>
        <p:spPr>
          <a:xfrm>
            <a:off x="1191851" y="5424175"/>
            <a:ext cx="631852" cy="2823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7" name="箭头: 右 26"/>
          <p:cNvSpPr/>
          <p:nvPr/>
        </p:nvSpPr>
        <p:spPr>
          <a:xfrm>
            <a:off x="3781429" y="2465437"/>
            <a:ext cx="452462" cy="2091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箭头: 右 28"/>
          <p:cNvSpPr/>
          <p:nvPr/>
        </p:nvSpPr>
        <p:spPr>
          <a:xfrm>
            <a:off x="6686665" y="2465437"/>
            <a:ext cx="452462" cy="2091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01848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4916557" y="238538"/>
            <a:ext cx="1510748" cy="9806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/>
              <a:t>天气？</a:t>
            </a:r>
          </a:p>
        </p:txBody>
      </p:sp>
      <p:cxnSp>
        <p:nvCxnSpPr>
          <p:cNvPr id="6" name="直接箭头连接符 5"/>
          <p:cNvCxnSpPr>
            <a:stCxn id="4" idx="3"/>
          </p:cNvCxnSpPr>
          <p:nvPr/>
        </p:nvCxnSpPr>
        <p:spPr>
          <a:xfrm flipH="1">
            <a:off x="4333461" y="1075585"/>
            <a:ext cx="804340" cy="85923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stCxn id="4" idx="5"/>
          </p:cNvCxnSpPr>
          <p:nvPr/>
        </p:nvCxnSpPr>
        <p:spPr>
          <a:xfrm>
            <a:off x="6206061" y="1075585"/>
            <a:ext cx="618809" cy="85923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椭圆 9"/>
          <p:cNvSpPr/>
          <p:nvPr/>
        </p:nvSpPr>
        <p:spPr>
          <a:xfrm>
            <a:off x="3405809" y="1934817"/>
            <a:ext cx="1510748" cy="9806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/>
              <a:t>风？</a:t>
            </a:r>
          </a:p>
        </p:txBody>
      </p:sp>
      <p:sp>
        <p:nvSpPr>
          <p:cNvPr id="11" name="椭圆 10"/>
          <p:cNvSpPr/>
          <p:nvPr/>
        </p:nvSpPr>
        <p:spPr>
          <a:xfrm>
            <a:off x="6065453" y="1934817"/>
            <a:ext cx="1510748" cy="9806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3200" dirty="0"/>
              <a:t>否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6587791" y="1320535"/>
            <a:ext cx="755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下雨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4161183" y="1200400"/>
            <a:ext cx="755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晴天</a:t>
            </a:r>
          </a:p>
        </p:txBody>
      </p:sp>
      <p:sp>
        <p:nvSpPr>
          <p:cNvPr id="14" name="椭圆 13"/>
          <p:cNvSpPr/>
          <p:nvPr/>
        </p:nvSpPr>
        <p:spPr>
          <a:xfrm>
            <a:off x="2378765" y="3465443"/>
            <a:ext cx="1510748" cy="9806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/>
              <a:t>温度？</a:t>
            </a:r>
          </a:p>
        </p:txBody>
      </p:sp>
      <p:sp>
        <p:nvSpPr>
          <p:cNvPr id="15" name="椭圆 14"/>
          <p:cNvSpPr/>
          <p:nvPr/>
        </p:nvSpPr>
        <p:spPr>
          <a:xfrm>
            <a:off x="4554705" y="3631096"/>
            <a:ext cx="1510748" cy="9806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3200" dirty="0"/>
              <a:t>否</a:t>
            </a:r>
          </a:p>
        </p:txBody>
      </p:sp>
      <p:cxnSp>
        <p:nvCxnSpPr>
          <p:cNvPr id="16" name="直接箭头连接符 15"/>
          <p:cNvCxnSpPr>
            <a:stCxn id="10" idx="3"/>
            <a:endCxn id="14" idx="0"/>
          </p:cNvCxnSpPr>
          <p:nvPr/>
        </p:nvCxnSpPr>
        <p:spPr>
          <a:xfrm flipH="1">
            <a:off x="3134139" y="2771864"/>
            <a:ext cx="492914" cy="69357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10" idx="5"/>
            <a:endCxn id="15" idx="0"/>
          </p:cNvCxnSpPr>
          <p:nvPr/>
        </p:nvCxnSpPr>
        <p:spPr>
          <a:xfrm>
            <a:off x="4695313" y="2771864"/>
            <a:ext cx="614766" cy="85923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4974171" y="2873177"/>
            <a:ext cx="755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大风</a:t>
            </a:r>
          </a:p>
        </p:txBody>
      </p:sp>
      <p:sp>
        <p:nvSpPr>
          <p:cNvPr id="23" name="文本框 12"/>
          <p:cNvSpPr txBox="1"/>
          <p:nvPr/>
        </p:nvSpPr>
        <p:spPr>
          <a:xfrm>
            <a:off x="2748983" y="2790350"/>
            <a:ext cx="755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b="1" dirty="0"/>
              <a:t>无风</a:t>
            </a:r>
          </a:p>
        </p:txBody>
      </p:sp>
      <p:sp>
        <p:nvSpPr>
          <p:cNvPr id="24" name="椭圆 23"/>
          <p:cNvSpPr/>
          <p:nvPr/>
        </p:nvSpPr>
        <p:spPr>
          <a:xfrm>
            <a:off x="1585375" y="5128591"/>
            <a:ext cx="1510748" cy="9806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/>
              <a:t>是</a:t>
            </a:r>
          </a:p>
        </p:txBody>
      </p:sp>
      <p:sp>
        <p:nvSpPr>
          <p:cNvPr id="25" name="椭圆 24"/>
          <p:cNvSpPr/>
          <p:nvPr/>
        </p:nvSpPr>
        <p:spPr>
          <a:xfrm>
            <a:off x="3578087" y="5285074"/>
            <a:ext cx="1510748" cy="9806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3200" dirty="0"/>
              <a:t>否</a:t>
            </a:r>
          </a:p>
        </p:txBody>
      </p:sp>
      <p:sp>
        <p:nvSpPr>
          <p:cNvPr id="26" name="文本框 12"/>
          <p:cNvSpPr txBox="1"/>
          <p:nvPr/>
        </p:nvSpPr>
        <p:spPr>
          <a:xfrm>
            <a:off x="1959299" y="4465479"/>
            <a:ext cx="755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b="1" dirty="0"/>
              <a:t>适宜</a:t>
            </a:r>
          </a:p>
        </p:txBody>
      </p:sp>
      <p:cxnSp>
        <p:nvCxnSpPr>
          <p:cNvPr id="27" name="直接箭头连接符 26"/>
          <p:cNvCxnSpPr>
            <a:endCxn id="24" idx="0"/>
          </p:cNvCxnSpPr>
          <p:nvPr/>
        </p:nvCxnSpPr>
        <p:spPr>
          <a:xfrm flipH="1">
            <a:off x="2340749" y="4440559"/>
            <a:ext cx="654242" cy="68803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endCxn id="25" idx="0"/>
          </p:cNvCxnSpPr>
          <p:nvPr/>
        </p:nvCxnSpPr>
        <p:spPr>
          <a:xfrm>
            <a:off x="3319248" y="4440559"/>
            <a:ext cx="1014213" cy="84451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3750365" y="4521032"/>
            <a:ext cx="755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极冷</a:t>
            </a:r>
          </a:p>
        </p:txBody>
      </p:sp>
    </p:spTree>
    <p:extLst>
      <p:ext uri="{BB962C8B-B14F-4D97-AF65-F5344CB8AC3E}">
        <p14:creationId xmlns:p14="http://schemas.microsoft.com/office/powerpoint/2010/main" val="32199635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/>
          <p:cNvSpPr/>
          <p:nvPr/>
        </p:nvSpPr>
        <p:spPr>
          <a:xfrm>
            <a:off x="2050742" y="2654423"/>
            <a:ext cx="1003176" cy="63919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被试</a:t>
            </a:r>
          </a:p>
        </p:txBody>
      </p:sp>
      <p:sp>
        <p:nvSpPr>
          <p:cNvPr id="5" name="矩形: 圆角 4"/>
          <p:cNvSpPr/>
          <p:nvPr/>
        </p:nvSpPr>
        <p:spPr>
          <a:xfrm>
            <a:off x="2886723" y="4350057"/>
            <a:ext cx="1081596" cy="59628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VR</a:t>
            </a:r>
            <a:r>
              <a:rPr lang="zh-CN" altLang="en-US" sz="2000" dirty="0"/>
              <a:t>头显</a:t>
            </a:r>
          </a:p>
        </p:txBody>
      </p:sp>
      <p:sp>
        <p:nvSpPr>
          <p:cNvPr id="6" name="矩形: 圆角 5"/>
          <p:cNvSpPr/>
          <p:nvPr/>
        </p:nvSpPr>
        <p:spPr>
          <a:xfrm>
            <a:off x="4776186" y="4270158"/>
            <a:ext cx="1452978" cy="7597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dirty="0"/>
              <a:t>VR</a:t>
            </a:r>
            <a:r>
              <a:rPr lang="zh-CN" altLang="en-US" sz="2400" dirty="0"/>
              <a:t>主机</a:t>
            </a:r>
          </a:p>
        </p:txBody>
      </p:sp>
      <p:sp>
        <p:nvSpPr>
          <p:cNvPr id="7" name="矩形: 圆角 6"/>
          <p:cNvSpPr/>
          <p:nvPr/>
        </p:nvSpPr>
        <p:spPr>
          <a:xfrm>
            <a:off x="3200398" y="719091"/>
            <a:ext cx="4208015" cy="115853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4993684" y="1154096"/>
            <a:ext cx="896645" cy="52378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接线盒</a:t>
            </a:r>
          </a:p>
        </p:txBody>
      </p:sp>
      <p:sp>
        <p:nvSpPr>
          <p:cNvPr id="9" name="矩形 8"/>
          <p:cNvSpPr/>
          <p:nvPr/>
        </p:nvSpPr>
        <p:spPr>
          <a:xfrm>
            <a:off x="3648716" y="1154096"/>
            <a:ext cx="896645" cy="52378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脑电帽</a:t>
            </a:r>
          </a:p>
        </p:txBody>
      </p:sp>
      <p:sp>
        <p:nvSpPr>
          <p:cNvPr id="10" name="矩形 9"/>
          <p:cNvSpPr/>
          <p:nvPr/>
        </p:nvSpPr>
        <p:spPr>
          <a:xfrm>
            <a:off x="6223245" y="1154096"/>
            <a:ext cx="896645" cy="52378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放大器</a:t>
            </a:r>
          </a:p>
        </p:txBody>
      </p:sp>
      <p:sp>
        <p:nvSpPr>
          <p:cNvPr id="11" name="矩形: 圆角 10"/>
          <p:cNvSpPr/>
          <p:nvPr/>
        </p:nvSpPr>
        <p:spPr>
          <a:xfrm>
            <a:off x="7001520" y="2467992"/>
            <a:ext cx="1377518" cy="73018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NSD</a:t>
            </a:r>
            <a:r>
              <a:rPr lang="zh-CN" altLang="en-US" sz="2000" dirty="0"/>
              <a:t>主机</a:t>
            </a:r>
          </a:p>
        </p:txBody>
      </p:sp>
      <p:cxnSp>
        <p:nvCxnSpPr>
          <p:cNvPr id="15" name="直接连接符 14"/>
          <p:cNvCxnSpPr>
            <a:stCxn id="4" idx="0"/>
          </p:cNvCxnSpPr>
          <p:nvPr/>
        </p:nvCxnSpPr>
        <p:spPr>
          <a:xfrm flipH="1" flipV="1">
            <a:off x="2539016" y="1415987"/>
            <a:ext cx="13314" cy="1238436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2539013" y="1415987"/>
            <a:ext cx="66138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endCxn id="9" idx="1"/>
          </p:cNvCxnSpPr>
          <p:nvPr/>
        </p:nvCxnSpPr>
        <p:spPr>
          <a:xfrm>
            <a:off x="3200398" y="1415987"/>
            <a:ext cx="448318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8" idx="3"/>
            <a:endCxn id="10" idx="1"/>
          </p:cNvCxnSpPr>
          <p:nvPr/>
        </p:nvCxnSpPr>
        <p:spPr>
          <a:xfrm>
            <a:off x="5890329" y="1415988"/>
            <a:ext cx="33291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9" idx="3"/>
          </p:cNvCxnSpPr>
          <p:nvPr/>
        </p:nvCxnSpPr>
        <p:spPr>
          <a:xfrm flipV="1">
            <a:off x="4545361" y="1415987"/>
            <a:ext cx="470515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>
            <a:off x="7119890" y="1415987"/>
            <a:ext cx="28852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endCxn id="11" idx="0"/>
          </p:cNvCxnSpPr>
          <p:nvPr/>
        </p:nvCxnSpPr>
        <p:spPr>
          <a:xfrm>
            <a:off x="7690279" y="1415987"/>
            <a:ext cx="0" cy="10520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 flipH="1">
            <a:off x="7408413" y="1415987"/>
            <a:ext cx="281866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 flipH="1" flipV="1">
            <a:off x="2539013" y="4648198"/>
            <a:ext cx="347710" cy="1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>
            <a:endCxn id="4" idx="2"/>
          </p:cNvCxnSpPr>
          <p:nvPr/>
        </p:nvCxnSpPr>
        <p:spPr>
          <a:xfrm flipV="1">
            <a:off x="2539013" y="3293615"/>
            <a:ext cx="13317" cy="135458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>
            <a:stCxn id="6" idx="1"/>
            <a:endCxn id="5" idx="3"/>
          </p:cNvCxnSpPr>
          <p:nvPr/>
        </p:nvCxnSpPr>
        <p:spPr>
          <a:xfrm flipH="1" flipV="1">
            <a:off x="3968319" y="4648199"/>
            <a:ext cx="807867" cy="184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9" name="文本框 68"/>
          <p:cNvSpPr txBox="1"/>
          <p:nvPr/>
        </p:nvSpPr>
        <p:spPr>
          <a:xfrm>
            <a:off x="6854415" y="388085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信号同步</a:t>
            </a:r>
          </a:p>
        </p:txBody>
      </p:sp>
      <p:cxnSp>
        <p:nvCxnSpPr>
          <p:cNvPr id="70" name="直接箭头连接符 69"/>
          <p:cNvCxnSpPr>
            <a:stCxn id="6" idx="3"/>
            <a:endCxn id="11" idx="2"/>
          </p:cNvCxnSpPr>
          <p:nvPr/>
        </p:nvCxnSpPr>
        <p:spPr>
          <a:xfrm flipV="1">
            <a:off x="6229164" y="3198178"/>
            <a:ext cx="1461115" cy="145187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>
            <a:stCxn id="11" idx="2"/>
            <a:endCxn id="6" idx="3"/>
          </p:cNvCxnSpPr>
          <p:nvPr/>
        </p:nvCxnSpPr>
        <p:spPr>
          <a:xfrm flipH="1">
            <a:off x="6229164" y="3198178"/>
            <a:ext cx="1461115" cy="145187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6" name="文本框 85"/>
          <p:cNvSpPr txBox="1"/>
          <p:nvPr/>
        </p:nvSpPr>
        <p:spPr>
          <a:xfrm>
            <a:off x="1572846" y="3880850"/>
            <a:ext cx="10012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/>
              <a:t>VR</a:t>
            </a:r>
          </a:p>
          <a:p>
            <a:pPr algn="ctr"/>
            <a:r>
              <a:rPr lang="zh-CN" altLang="en-US" sz="1600" dirty="0"/>
              <a:t>视频刺激</a:t>
            </a:r>
          </a:p>
        </p:txBody>
      </p:sp>
      <p:sp>
        <p:nvSpPr>
          <p:cNvPr id="96" name="文本框 95"/>
          <p:cNvSpPr txBox="1"/>
          <p:nvPr/>
        </p:nvSpPr>
        <p:spPr>
          <a:xfrm>
            <a:off x="4528935" y="719091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脑电采集外围设备</a:t>
            </a:r>
          </a:p>
        </p:txBody>
      </p:sp>
      <p:sp>
        <p:nvSpPr>
          <p:cNvPr id="98" name="文本框 97"/>
          <p:cNvSpPr txBox="1"/>
          <p:nvPr/>
        </p:nvSpPr>
        <p:spPr>
          <a:xfrm>
            <a:off x="7668512" y="1805168"/>
            <a:ext cx="10012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/>
              <a:t>脑电信号</a:t>
            </a:r>
          </a:p>
        </p:txBody>
      </p:sp>
      <p:sp>
        <p:nvSpPr>
          <p:cNvPr id="101" name="矩形 100"/>
          <p:cNvSpPr/>
          <p:nvPr/>
        </p:nvSpPr>
        <p:spPr>
          <a:xfrm>
            <a:off x="9051503" y="2535683"/>
            <a:ext cx="1162974" cy="594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情绪识别算法</a:t>
            </a:r>
          </a:p>
        </p:txBody>
      </p:sp>
      <p:sp>
        <p:nvSpPr>
          <p:cNvPr id="102" name="箭头: 右 101"/>
          <p:cNvSpPr/>
          <p:nvPr/>
        </p:nvSpPr>
        <p:spPr>
          <a:xfrm flipH="1">
            <a:off x="8384195" y="2706934"/>
            <a:ext cx="667308" cy="2523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矩形 102"/>
          <p:cNvSpPr/>
          <p:nvPr/>
        </p:nvSpPr>
        <p:spPr>
          <a:xfrm>
            <a:off x="2787588" y="4154749"/>
            <a:ext cx="3567488" cy="1330905"/>
          </a:xfrm>
          <a:prstGeom prst="rect">
            <a:avLst/>
          </a:prstGeom>
          <a:noFill/>
          <a:ln>
            <a:prstDash val="dash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文本框 103"/>
          <p:cNvSpPr txBox="1"/>
          <p:nvPr/>
        </p:nvSpPr>
        <p:spPr>
          <a:xfrm>
            <a:off x="3968319" y="5116323"/>
            <a:ext cx="938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VR</a:t>
            </a:r>
            <a:r>
              <a:rPr lang="zh-CN" altLang="en-US" b="1" dirty="0"/>
              <a:t>设备</a:t>
            </a:r>
          </a:p>
        </p:txBody>
      </p:sp>
      <p:sp>
        <p:nvSpPr>
          <p:cNvPr id="105" name="矩形 104"/>
          <p:cNvSpPr/>
          <p:nvPr/>
        </p:nvSpPr>
        <p:spPr>
          <a:xfrm>
            <a:off x="3124940" y="611084"/>
            <a:ext cx="5544822" cy="2730452"/>
          </a:xfrm>
          <a:prstGeom prst="rect">
            <a:avLst/>
          </a:prstGeom>
          <a:noFill/>
          <a:ln>
            <a:prstDash val="dash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文本框 105"/>
          <p:cNvSpPr txBox="1"/>
          <p:nvPr/>
        </p:nvSpPr>
        <p:spPr>
          <a:xfrm>
            <a:off x="5111522" y="302043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脑电采集设备</a:t>
            </a:r>
          </a:p>
        </p:txBody>
      </p:sp>
    </p:spTree>
    <p:extLst>
      <p:ext uri="{BB962C8B-B14F-4D97-AF65-F5344CB8AC3E}">
        <p14:creationId xmlns:p14="http://schemas.microsoft.com/office/powerpoint/2010/main" val="23019360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C:\Users\VR_team\AppData\Local\Temp\WeChat Files\1313070500@chatroom_1475639991044_40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0211" y="925043"/>
            <a:ext cx="4625350" cy="5324837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328"/>
          <a:stretch/>
        </p:blipFill>
        <p:spPr>
          <a:xfrm>
            <a:off x="2421423" y="1166845"/>
            <a:ext cx="4102100" cy="3069253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249227" y="2701471"/>
            <a:ext cx="328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5115018" y="2701471"/>
            <a:ext cx="328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8" name="文本框 5"/>
          <p:cNvSpPr txBox="1"/>
          <p:nvPr/>
        </p:nvSpPr>
        <p:spPr>
          <a:xfrm>
            <a:off x="3272161" y="4236097"/>
            <a:ext cx="282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9" name="文本框 5"/>
          <p:cNvSpPr txBox="1"/>
          <p:nvPr/>
        </p:nvSpPr>
        <p:spPr>
          <a:xfrm>
            <a:off x="5115018" y="4264747"/>
            <a:ext cx="328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2572961" y="4662728"/>
            <a:ext cx="39505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A:</a:t>
            </a:r>
            <a:r>
              <a:rPr lang="zh-CN" altLang="en-US" sz="1400" dirty="0"/>
              <a:t>眶额回皮层（绿色）和腹中前额叶皮层（红色）</a:t>
            </a:r>
            <a:endParaRPr lang="en-US" altLang="zh-CN" sz="1400" dirty="0"/>
          </a:p>
          <a:p>
            <a:r>
              <a:rPr lang="en-US" altLang="zh-CN" sz="1400" dirty="0"/>
              <a:t>B:</a:t>
            </a:r>
            <a:r>
              <a:rPr lang="zh-CN" altLang="en-US" sz="1400" dirty="0"/>
              <a:t>背外侧前额也皮层（蓝色）</a:t>
            </a:r>
            <a:endParaRPr lang="en-US" altLang="zh-CN" sz="1400" dirty="0"/>
          </a:p>
          <a:p>
            <a:r>
              <a:rPr lang="en-US" altLang="zh-CN" sz="1400" dirty="0"/>
              <a:t>C:</a:t>
            </a:r>
            <a:r>
              <a:rPr lang="zh-CN" altLang="en-US" sz="1400" dirty="0"/>
              <a:t>海马（紫色）和杏仁核（橘色）</a:t>
            </a:r>
            <a:endParaRPr lang="en-US" altLang="zh-CN" sz="1400" dirty="0"/>
          </a:p>
          <a:p>
            <a:r>
              <a:rPr lang="en-US" altLang="zh-CN" sz="1400" dirty="0"/>
              <a:t>D:</a:t>
            </a:r>
            <a:r>
              <a:rPr lang="zh-CN" altLang="en-US" sz="1400" dirty="0"/>
              <a:t>前扣带回皮层（黄色）</a:t>
            </a:r>
          </a:p>
        </p:txBody>
      </p:sp>
    </p:spTree>
    <p:extLst>
      <p:ext uri="{BB962C8B-B14F-4D97-AF65-F5344CB8AC3E}">
        <p14:creationId xmlns:p14="http://schemas.microsoft.com/office/powerpoint/2010/main" val="12790234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/>
          <p:nvPr/>
        </p:nvPicPr>
        <p:blipFill>
          <a:blip r:embed="rId2"/>
          <a:stretch>
            <a:fillRect/>
          </a:stretch>
        </p:blipFill>
        <p:spPr>
          <a:xfrm>
            <a:off x="8787907" y="1841072"/>
            <a:ext cx="2771140" cy="2485390"/>
          </a:xfrm>
          <a:prstGeom prst="rect">
            <a:avLst/>
          </a:prstGeom>
        </p:spPr>
      </p:pic>
      <p:cxnSp>
        <p:nvCxnSpPr>
          <p:cNvPr id="6" name="直接箭头连接符 5"/>
          <p:cNvCxnSpPr/>
          <p:nvPr/>
        </p:nvCxnSpPr>
        <p:spPr>
          <a:xfrm>
            <a:off x="1296955" y="3480318"/>
            <a:ext cx="288315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 flipV="1">
            <a:off x="2658635" y="2135350"/>
            <a:ext cx="0" cy="26899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3149475" y="2160269"/>
            <a:ext cx="5397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latin typeface="宋体" panose="02010600030101010101" pitchFamily="2" charset="-122"/>
                <a:ea typeface="宋体" panose="02010600030101010101" pitchFamily="2" charset="-122"/>
              </a:rPr>
              <a:t>愉快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3689274" y="2613455"/>
            <a:ext cx="539800" cy="307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latin typeface="宋体" panose="02010600030101010101" pitchFamily="2" charset="-122"/>
                <a:ea typeface="宋体" panose="02010600030101010101" pitchFamily="2" charset="-122"/>
              </a:rPr>
              <a:t>高兴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3904384" y="4030910"/>
            <a:ext cx="539800" cy="307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latin typeface="宋体" panose="02010600030101010101" pitchFamily="2" charset="-122"/>
                <a:ea typeface="宋体" panose="02010600030101010101" pitchFamily="2" charset="-122"/>
              </a:rPr>
              <a:t>愤怒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3331427" y="4492591"/>
            <a:ext cx="539800" cy="307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latin typeface="宋体" panose="02010600030101010101" pitchFamily="2" charset="-122"/>
                <a:ea typeface="宋体" panose="02010600030101010101" pitchFamily="2" charset="-122"/>
              </a:rPr>
              <a:t>厌恶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1652109" y="4463465"/>
            <a:ext cx="539800" cy="307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latin typeface="宋体" panose="02010600030101010101" pitchFamily="2" charset="-122"/>
                <a:ea typeface="宋体" panose="02010600030101010101" pitchFamily="2" charset="-122"/>
              </a:rPr>
              <a:t>悲伤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1215539" y="3986453"/>
            <a:ext cx="539800" cy="307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latin typeface="宋体" panose="02010600030101010101" pitchFamily="2" charset="-122"/>
                <a:ea typeface="宋体" panose="02010600030101010101" pitchFamily="2" charset="-122"/>
              </a:rPr>
              <a:t>沮丧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816153" y="3296207"/>
            <a:ext cx="539800" cy="307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latin typeface="宋体" panose="02010600030101010101" pitchFamily="2" charset="-122"/>
                <a:ea typeface="宋体" panose="02010600030101010101" pitchFamily="2" charset="-122"/>
              </a:rPr>
              <a:t>平静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1135969" y="2695831"/>
            <a:ext cx="539800" cy="307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latin typeface="宋体" panose="02010600030101010101" pitchFamily="2" charset="-122"/>
                <a:ea typeface="宋体" panose="02010600030101010101" pitchFamily="2" charset="-122"/>
              </a:rPr>
              <a:t>放松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1652109" y="2234166"/>
            <a:ext cx="539800" cy="307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latin typeface="宋体" panose="02010600030101010101" pitchFamily="2" charset="-122"/>
                <a:ea typeface="宋体" panose="02010600030101010101" pitchFamily="2" charset="-122"/>
              </a:rPr>
              <a:t>轻松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2388735" y="1827572"/>
            <a:ext cx="539800" cy="307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latin typeface="宋体" panose="02010600030101010101" pitchFamily="2" charset="-122"/>
                <a:ea typeface="宋体" panose="02010600030101010101" pitchFamily="2" charset="-122"/>
              </a:rPr>
              <a:t>喜欢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2388735" y="4869754"/>
            <a:ext cx="539800" cy="307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latin typeface="宋体" panose="02010600030101010101" pitchFamily="2" charset="-122"/>
                <a:ea typeface="宋体" panose="02010600030101010101" pitchFamily="2" charset="-122"/>
              </a:rPr>
              <a:t>憎恨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4131153" y="3296207"/>
            <a:ext cx="539800" cy="307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latin typeface="宋体" panose="02010600030101010101" pitchFamily="2" charset="-122"/>
                <a:ea typeface="宋体" panose="02010600030101010101" pitchFamily="2" charset="-122"/>
              </a:rPr>
              <a:t>兴奋</a:t>
            </a:r>
          </a:p>
        </p:txBody>
      </p:sp>
    </p:spTree>
    <p:extLst>
      <p:ext uri="{BB962C8B-B14F-4D97-AF65-F5344CB8AC3E}">
        <p14:creationId xmlns:p14="http://schemas.microsoft.com/office/powerpoint/2010/main" val="23242705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2532" y="0"/>
            <a:ext cx="8066936" cy="68580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805344" y="929936"/>
            <a:ext cx="958788" cy="42612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VR</a:t>
            </a:r>
            <a:r>
              <a:rPr lang="zh-CN" altLang="en-US" dirty="0"/>
              <a:t>头显</a:t>
            </a:r>
          </a:p>
        </p:txBody>
      </p:sp>
      <p:sp>
        <p:nvSpPr>
          <p:cNvPr id="7" name="矩形 6"/>
          <p:cNvSpPr/>
          <p:nvPr/>
        </p:nvSpPr>
        <p:spPr>
          <a:xfrm>
            <a:off x="3827756" y="90997"/>
            <a:ext cx="958788" cy="42612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脑电帽</a:t>
            </a:r>
          </a:p>
        </p:txBody>
      </p:sp>
      <p:sp>
        <p:nvSpPr>
          <p:cNvPr id="10" name="矩形 9"/>
          <p:cNvSpPr/>
          <p:nvPr/>
        </p:nvSpPr>
        <p:spPr>
          <a:xfrm>
            <a:off x="5993906" y="2215719"/>
            <a:ext cx="1214762" cy="42612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VR</a:t>
            </a:r>
            <a:r>
              <a:rPr lang="zh-CN" altLang="en-US" dirty="0"/>
              <a:t>显示器</a:t>
            </a:r>
          </a:p>
        </p:txBody>
      </p:sp>
      <p:sp>
        <p:nvSpPr>
          <p:cNvPr id="11" name="矩形 10"/>
          <p:cNvSpPr/>
          <p:nvPr/>
        </p:nvSpPr>
        <p:spPr>
          <a:xfrm>
            <a:off x="8469297" y="2256407"/>
            <a:ext cx="1455937" cy="55781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/>
              <a:t>脑电采集设备显示器</a:t>
            </a:r>
          </a:p>
        </p:txBody>
      </p:sp>
      <p:sp>
        <p:nvSpPr>
          <p:cNvPr id="12" name="矩形 11"/>
          <p:cNvSpPr/>
          <p:nvPr/>
        </p:nvSpPr>
        <p:spPr>
          <a:xfrm>
            <a:off x="4733277" y="2620393"/>
            <a:ext cx="958788" cy="42612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/>
              <a:t>被试</a:t>
            </a:r>
          </a:p>
        </p:txBody>
      </p:sp>
      <p:sp>
        <p:nvSpPr>
          <p:cNvPr id="13" name="矩形 12"/>
          <p:cNvSpPr/>
          <p:nvPr/>
        </p:nvSpPr>
        <p:spPr>
          <a:xfrm>
            <a:off x="8094956" y="4944862"/>
            <a:ext cx="1315374" cy="57187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/>
              <a:t>脑电采集设备主机</a:t>
            </a:r>
          </a:p>
        </p:txBody>
      </p:sp>
      <p:sp>
        <p:nvSpPr>
          <p:cNvPr id="14" name="矩形 13"/>
          <p:cNvSpPr/>
          <p:nvPr/>
        </p:nvSpPr>
        <p:spPr>
          <a:xfrm>
            <a:off x="7615561" y="6347164"/>
            <a:ext cx="1386395" cy="42612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/>
              <a:t>VR</a:t>
            </a:r>
            <a:r>
              <a:rPr lang="zh-CN" altLang="en-US" dirty="0"/>
              <a:t>设备主机</a:t>
            </a:r>
          </a:p>
        </p:txBody>
      </p:sp>
      <p:cxnSp>
        <p:nvCxnSpPr>
          <p:cNvPr id="16" name="直接箭头连接符 15"/>
          <p:cNvCxnSpPr/>
          <p:nvPr/>
        </p:nvCxnSpPr>
        <p:spPr>
          <a:xfrm flipH="1" flipV="1">
            <a:off x="7615561" y="5193437"/>
            <a:ext cx="479395" cy="887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flipH="1" flipV="1">
            <a:off x="7136166" y="6533225"/>
            <a:ext cx="479395" cy="887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 flipH="1" flipV="1">
            <a:off x="9001956" y="1871709"/>
            <a:ext cx="195310" cy="38469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10" idx="0"/>
          </p:cNvCxnSpPr>
          <p:nvPr/>
        </p:nvCxnSpPr>
        <p:spPr>
          <a:xfrm flipV="1">
            <a:off x="6601287" y="1802167"/>
            <a:ext cx="0" cy="41355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7" idx="3"/>
          </p:cNvCxnSpPr>
          <p:nvPr/>
        </p:nvCxnSpPr>
        <p:spPr>
          <a:xfrm>
            <a:off x="4786544" y="304061"/>
            <a:ext cx="504547" cy="40615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3764132" y="1143000"/>
            <a:ext cx="230819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23122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7831" y="0"/>
            <a:ext cx="8416337" cy="6858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6762430" y="957883"/>
            <a:ext cx="737118" cy="3172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6468976" y="954533"/>
            <a:ext cx="1810517" cy="10472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兴奋</a:t>
            </a:r>
          </a:p>
        </p:txBody>
      </p:sp>
      <p:sp>
        <p:nvSpPr>
          <p:cNvPr id="7" name="矩形 6"/>
          <p:cNvSpPr/>
          <p:nvPr/>
        </p:nvSpPr>
        <p:spPr>
          <a:xfrm>
            <a:off x="7700941" y="1940374"/>
            <a:ext cx="1305892" cy="6652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愉快</a:t>
            </a:r>
          </a:p>
        </p:txBody>
      </p:sp>
      <p:sp>
        <p:nvSpPr>
          <p:cNvPr id="8" name="矩形 7"/>
          <p:cNvSpPr/>
          <p:nvPr/>
        </p:nvSpPr>
        <p:spPr>
          <a:xfrm>
            <a:off x="8171758" y="2739636"/>
            <a:ext cx="737118" cy="3172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7616768" y="5194011"/>
            <a:ext cx="923549" cy="3172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放松</a:t>
            </a:r>
          </a:p>
        </p:txBody>
      </p:sp>
      <p:sp>
        <p:nvSpPr>
          <p:cNvPr id="10" name="矩形 9"/>
          <p:cNvSpPr/>
          <p:nvPr/>
        </p:nvSpPr>
        <p:spPr>
          <a:xfrm>
            <a:off x="6777392" y="5700641"/>
            <a:ext cx="923549" cy="3172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平静</a:t>
            </a:r>
          </a:p>
        </p:txBody>
      </p:sp>
      <p:sp>
        <p:nvSpPr>
          <p:cNvPr id="11" name="矩形 10"/>
          <p:cNvSpPr/>
          <p:nvPr/>
        </p:nvSpPr>
        <p:spPr>
          <a:xfrm>
            <a:off x="6830658" y="957882"/>
            <a:ext cx="737118" cy="3172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7985328" y="4573192"/>
            <a:ext cx="737118" cy="3172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7900990" y="3945542"/>
            <a:ext cx="1438319" cy="3240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满意</a:t>
            </a:r>
          </a:p>
        </p:txBody>
      </p:sp>
      <p:sp>
        <p:nvSpPr>
          <p:cNvPr id="14" name="矩形 13"/>
          <p:cNvSpPr/>
          <p:nvPr/>
        </p:nvSpPr>
        <p:spPr>
          <a:xfrm>
            <a:off x="4242284" y="870878"/>
            <a:ext cx="849948" cy="4912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紧张</a:t>
            </a:r>
          </a:p>
        </p:txBody>
      </p:sp>
      <p:sp>
        <p:nvSpPr>
          <p:cNvPr id="15" name="矩形 14"/>
          <p:cNvSpPr/>
          <p:nvPr/>
        </p:nvSpPr>
        <p:spPr>
          <a:xfrm>
            <a:off x="3589338" y="1398011"/>
            <a:ext cx="1305892" cy="6652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焦虑</a:t>
            </a:r>
          </a:p>
        </p:txBody>
      </p:sp>
      <p:sp>
        <p:nvSpPr>
          <p:cNvPr id="16" name="矩形 15"/>
          <p:cNvSpPr/>
          <p:nvPr/>
        </p:nvSpPr>
        <p:spPr>
          <a:xfrm>
            <a:off x="3180606" y="2063262"/>
            <a:ext cx="903121" cy="3615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>
                <a:solidFill>
                  <a:schemeClr val="tx1"/>
                </a:solidFill>
              </a:rPr>
              <a:t>压力</a:t>
            </a:r>
          </a:p>
        </p:txBody>
      </p:sp>
      <p:sp>
        <p:nvSpPr>
          <p:cNvPr id="17" name="矩形 16"/>
          <p:cNvSpPr/>
          <p:nvPr/>
        </p:nvSpPr>
        <p:spPr>
          <a:xfrm>
            <a:off x="3004612" y="2695368"/>
            <a:ext cx="903121" cy="3615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>
                <a:solidFill>
                  <a:schemeClr val="tx1"/>
                </a:solidFill>
              </a:rPr>
              <a:t>烦心</a:t>
            </a:r>
          </a:p>
        </p:txBody>
      </p:sp>
      <p:sp>
        <p:nvSpPr>
          <p:cNvPr id="19" name="矩形 18"/>
          <p:cNvSpPr/>
          <p:nvPr/>
        </p:nvSpPr>
        <p:spPr>
          <a:xfrm>
            <a:off x="2810783" y="3764787"/>
            <a:ext cx="903121" cy="3615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>
                <a:solidFill>
                  <a:schemeClr val="tx1"/>
                </a:solidFill>
              </a:rPr>
              <a:t>生气</a:t>
            </a:r>
          </a:p>
        </p:txBody>
      </p:sp>
      <p:sp>
        <p:nvSpPr>
          <p:cNvPr id="20" name="矩形 19"/>
          <p:cNvSpPr/>
          <p:nvPr/>
        </p:nvSpPr>
        <p:spPr>
          <a:xfrm>
            <a:off x="2985253" y="4551057"/>
            <a:ext cx="1257031" cy="3615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>
                <a:solidFill>
                  <a:schemeClr val="tx1"/>
                </a:solidFill>
              </a:rPr>
              <a:t>沮丧</a:t>
            </a:r>
          </a:p>
        </p:txBody>
      </p:sp>
      <p:sp>
        <p:nvSpPr>
          <p:cNvPr id="21" name="矩形 20"/>
          <p:cNvSpPr/>
          <p:nvPr/>
        </p:nvSpPr>
        <p:spPr>
          <a:xfrm>
            <a:off x="3589338" y="5183163"/>
            <a:ext cx="1257031" cy="3615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4294711" y="5700641"/>
            <a:ext cx="1257031" cy="3615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>
                <a:solidFill>
                  <a:schemeClr val="tx1"/>
                </a:solidFill>
              </a:rPr>
              <a:t>昏睡</a:t>
            </a:r>
          </a:p>
        </p:txBody>
      </p:sp>
    </p:spTree>
    <p:extLst>
      <p:ext uri="{BB962C8B-B14F-4D97-AF65-F5344CB8AC3E}">
        <p14:creationId xmlns:p14="http://schemas.microsoft.com/office/powerpoint/2010/main" val="22299131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080551" y="1627972"/>
            <a:ext cx="1411550" cy="7634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SVM</a:t>
            </a:r>
          </a:p>
          <a:p>
            <a:pPr algn="ctr"/>
            <a:r>
              <a:rPr lang="zh-CN" altLang="en-US" dirty="0"/>
              <a:t>（</a:t>
            </a:r>
            <a:r>
              <a:rPr lang="en-US" altLang="zh-CN" dirty="0"/>
              <a:t>75.34%</a:t>
            </a:r>
            <a:r>
              <a:rPr lang="zh-CN" altLang="en-US" dirty="0"/>
              <a:t>）</a:t>
            </a:r>
          </a:p>
        </p:txBody>
      </p:sp>
      <p:sp>
        <p:nvSpPr>
          <p:cNvPr id="5" name="矩形 4"/>
          <p:cNvSpPr/>
          <p:nvPr/>
        </p:nvSpPr>
        <p:spPr>
          <a:xfrm>
            <a:off x="2787588" y="2895601"/>
            <a:ext cx="1411550" cy="7176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LR</a:t>
            </a:r>
          </a:p>
          <a:p>
            <a:pPr algn="ctr"/>
            <a:r>
              <a:rPr lang="zh-CN" altLang="en-US" dirty="0"/>
              <a:t>（</a:t>
            </a:r>
            <a:r>
              <a:rPr lang="en-US" altLang="zh-CN" dirty="0"/>
              <a:t>74.09%</a:t>
            </a:r>
            <a:r>
              <a:rPr lang="zh-CN" altLang="en-US" dirty="0"/>
              <a:t>）</a:t>
            </a:r>
          </a:p>
        </p:txBody>
      </p:sp>
      <p:sp>
        <p:nvSpPr>
          <p:cNvPr id="6" name="矩形 5"/>
          <p:cNvSpPr/>
          <p:nvPr/>
        </p:nvSpPr>
        <p:spPr>
          <a:xfrm>
            <a:off x="3080551" y="4245007"/>
            <a:ext cx="1411550" cy="7176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DT</a:t>
            </a:r>
          </a:p>
          <a:p>
            <a:pPr algn="ctr"/>
            <a:r>
              <a:rPr lang="zh-CN" altLang="en-US" dirty="0"/>
              <a:t>（</a:t>
            </a:r>
            <a:r>
              <a:rPr lang="en-US" altLang="zh-CN" dirty="0"/>
              <a:t>78.88%</a:t>
            </a:r>
            <a:r>
              <a:rPr lang="zh-CN" altLang="en-US" dirty="0"/>
              <a:t>）</a:t>
            </a:r>
          </a:p>
        </p:txBody>
      </p:sp>
      <p:sp>
        <p:nvSpPr>
          <p:cNvPr id="7" name="椭圆 6"/>
          <p:cNvSpPr/>
          <p:nvPr/>
        </p:nvSpPr>
        <p:spPr>
          <a:xfrm>
            <a:off x="5974672" y="2920753"/>
            <a:ext cx="701336" cy="69245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>
            <a:stCxn id="7" idx="0"/>
            <a:endCxn id="7" idx="4"/>
          </p:cNvCxnSpPr>
          <p:nvPr/>
        </p:nvCxnSpPr>
        <p:spPr>
          <a:xfrm>
            <a:off x="6325340" y="2920753"/>
            <a:ext cx="0" cy="6924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5974672" y="3266982"/>
            <a:ext cx="70133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3" idx="3"/>
            <a:endCxn id="7" idx="1"/>
          </p:cNvCxnSpPr>
          <p:nvPr/>
        </p:nvCxnSpPr>
        <p:spPr>
          <a:xfrm>
            <a:off x="4492101" y="2009712"/>
            <a:ext cx="1585279" cy="1012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5" idx="3"/>
            <a:endCxn id="7" idx="2"/>
          </p:cNvCxnSpPr>
          <p:nvPr/>
        </p:nvCxnSpPr>
        <p:spPr>
          <a:xfrm>
            <a:off x="4199138" y="3254407"/>
            <a:ext cx="1775534" cy="12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6" idx="3"/>
            <a:endCxn id="7" idx="3"/>
          </p:cNvCxnSpPr>
          <p:nvPr/>
        </p:nvCxnSpPr>
        <p:spPr>
          <a:xfrm flipV="1">
            <a:off x="4492101" y="3511804"/>
            <a:ext cx="1585279" cy="10920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箭头: 右 28"/>
          <p:cNvSpPr/>
          <p:nvPr/>
        </p:nvSpPr>
        <p:spPr>
          <a:xfrm>
            <a:off x="6676008" y="3187083"/>
            <a:ext cx="328474" cy="1597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: 圆角 30"/>
          <p:cNvSpPr/>
          <p:nvPr/>
        </p:nvSpPr>
        <p:spPr>
          <a:xfrm>
            <a:off x="7026675" y="2621430"/>
            <a:ext cx="1202925" cy="12659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融合</a:t>
            </a:r>
            <a:endParaRPr lang="en-US" altLang="zh-CN" dirty="0"/>
          </a:p>
          <a:p>
            <a:pPr algn="ctr"/>
            <a:r>
              <a:rPr lang="zh-CN" altLang="en-US" dirty="0"/>
              <a:t>（</a:t>
            </a:r>
            <a:r>
              <a:rPr lang="en-US" altLang="zh-CN" dirty="0"/>
              <a:t>80.24%</a:t>
            </a:r>
            <a:r>
              <a:rPr lang="zh-CN" altLang="en-US" dirty="0"/>
              <a:t>）</a:t>
            </a:r>
          </a:p>
        </p:txBody>
      </p:sp>
      <p:sp>
        <p:nvSpPr>
          <p:cNvPr id="32" name="文本框 31"/>
          <p:cNvSpPr txBox="1"/>
          <p:nvPr/>
        </p:nvSpPr>
        <p:spPr>
          <a:xfrm>
            <a:off x="5720966" y="3730076"/>
            <a:ext cx="1298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Soft Voting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916226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http://pic.baike.soso.com/p/20140122/20140122140951-114404114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0137" y="825624"/>
            <a:ext cx="2582616" cy="432454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4910137" y="1571349"/>
            <a:ext cx="64633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CN" altLang="en-US" dirty="0"/>
              <a:t>树突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4794720" y="1869660"/>
            <a:ext cx="87716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CN" altLang="en-US" dirty="0"/>
              <a:t>细胞体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4586970" y="2169790"/>
            <a:ext cx="64633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CN" altLang="en-US" dirty="0"/>
              <a:t>轴突</a:t>
            </a:r>
          </a:p>
        </p:txBody>
      </p:sp>
      <p:sp>
        <p:nvSpPr>
          <p:cNvPr id="7" name="文本框 4"/>
          <p:cNvSpPr txBox="1"/>
          <p:nvPr/>
        </p:nvSpPr>
        <p:spPr>
          <a:xfrm>
            <a:off x="5025552" y="2537303"/>
            <a:ext cx="64633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髓鞘</a:t>
            </a:r>
          </a:p>
        </p:txBody>
      </p:sp>
      <p:sp>
        <p:nvSpPr>
          <p:cNvPr id="8" name="文本框 4"/>
          <p:cNvSpPr txBox="1"/>
          <p:nvPr/>
        </p:nvSpPr>
        <p:spPr>
          <a:xfrm>
            <a:off x="6847026" y="4593739"/>
            <a:ext cx="64633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突触</a:t>
            </a:r>
          </a:p>
        </p:txBody>
      </p:sp>
    </p:spTree>
    <p:extLst>
      <p:ext uri="{BB962C8B-B14F-4D97-AF65-F5344CB8AC3E}">
        <p14:creationId xmlns:p14="http://schemas.microsoft.com/office/powerpoint/2010/main" val="12402782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/>
          <p:cNvSpPr/>
          <p:nvPr/>
        </p:nvSpPr>
        <p:spPr>
          <a:xfrm>
            <a:off x="3915053" y="1429305"/>
            <a:ext cx="3524434" cy="337351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8" name="直接连接符 7"/>
          <p:cNvCxnSpPr>
            <a:stCxn id="5" idx="0"/>
            <a:endCxn id="5" idx="4"/>
          </p:cNvCxnSpPr>
          <p:nvPr/>
        </p:nvCxnSpPr>
        <p:spPr>
          <a:xfrm>
            <a:off x="5677270" y="1429305"/>
            <a:ext cx="0" cy="337351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直接连接符 9"/>
          <p:cNvCxnSpPr>
            <a:stCxn id="5" idx="2"/>
            <a:endCxn id="5" idx="6"/>
          </p:cNvCxnSpPr>
          <p:nvPr/>
        </p:nvCxnSpPr>
        <p:spPr>
          <a:xfrm>
            <a:off x="3915053" y="3116062"/>
            <a:ext cx="352443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5814093" y="152696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兴奋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5826361" y="440150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平静</a:t>
            </a:r>
          </a:p>
        </p:txBody>
      </p:sp>
      <p:sp>
        <p:nvSpPr>
          <p:cNvPr id="13" name="文本框 10"/>
          <p:cNvSpPr txBox="1"/>
          <p:nvPr/>
        </p:nvSpPr>
        <p:spPr>
          <a:xfrm>
            <a:off x="6669478" y="240983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高兴</a:t>
            </a:r>
          </a:p>
        </p:txBody>
      </p:sp>
      <p:sp>
        <p:nvSpPr>
          <p:cNvPr id="14" name="文本框 10"/>
          <p:cNvSpPr txBox="1"/>
          <p:nvPr/>
        </p:nvSpPr>
        <p:spPr>
          <a:xfrm>
            <a:off x="6669477" y="326829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满意</a:t>
            </a:r>
          </a:p>
        </p:txBody>
      </p:sp>
      <p:sp>
        <p:nvSpPr>
          <p:cNvPr id="15" name="文本框 10"/>
          <p:cNvSpPr txBox="1"/>
          <p:nvPr/>
        </p:nvSpPr>
        <p:spPr>
          <a:xfrm>
            <a:off x="4149830" y="326829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悲伤</a:t>
            </a:r>
          </a:p>
        </p:txBody>
      </p:sp>
      <p:sp>
        <p:nvSpPr>
          <p:cNvPr id="17" name="文本框 10"/>
          <p:cNvSpPr txBox="1"/>
          <p:nvPr/>
        </p:nvSpPr>
        <p:spPr>
          <a:xfrm>
            <a:off x="4897775" y="441038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疲劳</a:t>
            </a:r>
          </a:p>
        </p:txBody>
      </p:sp>
      <p:sp>
        <p:nvSpPr>
          <p:cNvPr id="18" name="文本框 10"/>
          <p:cNvSpPr txBox="1"/>
          <p:nvPr/>
        </p:nvSpPr>
        <p:spPr>
          <a:xfrm>
            <a:off x="4827712" y="162285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紧张</a:t>
            </a:r>
          </a:p>
        </p:txBody>
      </p:sp>
      <p:sp>
        <p:nvSpPr>
          <p:cNvPr id="19" name="文本框 10"/>
          <p:cNvSpPr txBox="1"/>
          <p:nvPr/>
        </p:nvSpPr>
        <p:spPr>
          <a:xfrm>
            <a:off x="4251444" y="240790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生气</a:t>
            </a:r>
          </a:p>
        </p:txBody>
      </p:sp>
      <p:sp>
        <p:nvSpPr>
          <p:cNvPr id="22" name="文本框 10"/>
          <p:cNvSpPr txBox="1"/>
          <p:nvPr/>
        </p:nvSpPr>
        <p:spPr>
          <a:xfrm>
            <a:off x="5354104" y="486043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/>
              <a:t>无聊</a:t>
            </a:r>
          </a:p>
        </p:txBody>
      </p:sp>
      <p:sp>
        <p:nvSpPr>
          <p:cNvPr id="23" name="文本框 10"/>
          <p:cNvSpPr txBox="1"/>
          <p:nvPr/>
        </p:nvSpPr>
        <p:spPr>
          <a:xfrm>
            <a:off x="5354103" y="98821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/>
              <a:t>兴奋</a:t>
            </a:r>
          </a:p>
        </p:txBody>
      </p:sp>
      <p:sp>
        <p:nvSpPr>
          <p:cNvPr id="24" name="文本框 10"/>
          <p:cNvSpPr txBox="1"/>
          <p:nvPr/>
        </p:nvSpPr>
        <p:spPr>
          <a:xfrm>
            <a:off x="7503057" y="293139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/>
              <a:t>愉快</a:t>
            </a:r>
          </a:p>
        </p:txBody>
      </p:sp>
      <p:sp>
        <p:nvSpPr>
          <p:cNvPr id="25" name="文本框 10"/>
          <p:cNvSpPr txBox="1"/>
          <p:nvPr/>
        </p:nvSpPr>
        <p:spPr>
          <a:xfrm>
            <a:off x="3236937" y="293139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/>
              <a:t>悲伤</a:t>
            </a:r>
          </a:p>
        </p:txBody>
      </p:sp>
      <p:cxnSp>
        <p:nvCxnSpPr>
          <p:cNvPr id="27" name="直接箭头连接符 26"/>
          <p:cNvCxnSpPr>
            <a:stCxn id="5" idx="4"/>
            <a:endCxn id="5" idx="0"/>
          </p:cNvCxnSpPr>
          <p:nvPr/>
        </p:nvCxnSpPr>
        <p:spPr>
          <a:xfrm flipV="1">
            <a:off x="5677270" y="1429305"/>
            <a:ext cx="0" cy="33735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5" idx="2"/>
            <a:endCxn id="5" idx="6"/>
          </p:cNvCxnSpPr>
          <p:nvPr/>
        </p:nvCxnSpPr>
        <p:spPr>
          <a:xfrm>
            <a:off x="3915053" y="3116062"/>
            <a:ext cx="352443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62999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138069" y="1404800"/>
            <a:ext cx="791562" cy="4573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EEG</a:t>
            </a:r>
            <a:endParaRPr lang="zh-CN" altLang="en-US" dirty="0">
              <a:latin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861817" y="1331650"/>
            <a:ext cx="791562" cy="6036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+mn-ea"/>
              </a:rPr>
              <a:t>去除伪迹</a:t>
            </a:r>
          </a:p>
        </p:txBody>
      </p:sp>
      <p:sp>
        <p:nvSpPr>
          <p:cNvPr id="7" name="矩形 6"/>
          <p:cNvSpPr/>
          <p:nvPr/>
        </p:nvSpPr>
        <p:spPr>
          <a:xfrm>
            <a:off x="5585565" y="1331650"/>
            <a:ext cx="791562" cy="6036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>
                <a:latin typeface="+mn-ea"/>
              </a:rPr>
              <a:t>特征提取</a:t>
            </a:r>
          </a:p>
        </p:txBody>
      </p:sp>
      <p:sp>
        <p:nvSpPr>
          <p:cNvPr id="8" name="矩形 7"/>
          <p:cNvSpPr/>
          <p:nvPr/>
        </p:nvSpPr>
        <p:spPr>
          <a:xfrm>
            <a:off x="7309313" y="1331651"/>
            <a:ext cx="1390804" cy="6036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>
                <a:latin typeface="+mn-ea"/>
              </a:rPr>
              <a:t>特征选择</a:t>
            </a:r>
            <a:endParaRPr lang="en-US" altLang="zh-CN" dirty="0">
              <a:latin typeface="+mn-ea"/>
            </a:endParaRPr>
          </a:p>
          <a:p>
            <a:pPr algn="ctr"/>
            <a:r>
              <a:rPr lang="zh-CN" altLang="en-US" dirty="0">
                <a:latin typeface="+mn-ea"/>
              </a:rPr>
              <a:t>与降维</a:t>
            </a:r>
          </a:p>
        </p:txBody>
      </p:sp>
      <p:sp>
        <p:nvSpPr>
          <p:cNvPr id="9" name="矩形 8"/>
          <p:cNvSpPr/>
          <p:nvPr/>
        </p:nvSpPr>
        <p:spPr>
          <a:xfrm>
            <a:off x="9632303" y="1220633"/>
            <a:ext cx="1145219" cy="8257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>
                <a:latin typeface="+mn-ea"/>
              </a:rPr>
              <a:t>情绪识别算法</a:t>
            </a:r>
          </a:p>
        </p:txBody>
      </p:sp>
    </p:spTree>
    <p:extLst>
      <p:ext uri="{BB962C8B-B14F-4D97-AF65-F5344CB8AC3E}">
        <p14:creationId xmlns:p14="http://schemas.microsoft.com/office/powerpoint/2010/main" val="1838463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148023" y="2707688"/>
            <a:ext cx="1204560" cy="50602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原始信号</a:t>
            </a:r>
          </a:p>
        </p:txBody>
      </p:sp>
      <p:sp>
        <p:nvSpPr>
          <p:cNvPr id="5" name="矩形 4"/>
          <p:cNvSpPr/>
          <p:nvPr/>
        </p:nvSpPr>
        <p:spPr>
          <a:xfrm>
            <a:off x="2765238" y="2707688"/>
            <a:ext cx="1204560" cy="50602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预处理</a:t>
            </a:r>
          </a:p>
        </p:txBody>
      </p:sp>
      <p:sp>
        <p:nvSpPr>
          <p:cNvPr id="6" name="矩形 5"/>
          <p:cNvSpPr/>
          <p:nvPr/>
        </p:nvSpPr>
        <p:spPr>
          <a:xfrm>
            <a:off x="4446217" y="1501139"/>
            <a:ext cx="4301543" cy="369229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8" name="直接箭头连接符 7"/>
          <p:cNvCxnSpPr>
            <a:stCxn id="5" idx="3"/>
          </p:cNvCxnSpPr>
          <p:nvPr/>
        </p:nvCxnSpPr>
        <p:spPr>
          <a:xfrm>
            <a:off x="3969798" y="2960703"/>
            <a:ext cx="834346" cy="133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4" idx="3"/>
            <a:endCxn id="5" idx="1"/>
          </p:cNvCxnSpPr>
          <p:nvPr/>
        </p:nvCxnSpPr>
        <p:spPr>
          <a:xfrm>
            <a:off x="2352583" y="2960703"/>
            <a:ext cx="41265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3949018" y="2684892"/>
            <a:ext cx="5389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/>
              <a:t>EEG</a:t>
            </a:r>
            <a:endParaRPr lang="zh-CN" altLang="en-US" sz="1600" b="1" dirty="0"/>
          </a:p>
        </p:txBody>
      </p:sp>
      <p:cxnSp>
        <p:nvCxnSpPr>
          <p:cNvPr id="14" name="直接连接符 13"/>
          <p:cNvCxnSpPr/>
          <p:nvPr/>
        </p:nvCxnSpPr>
        <p:spPr>
          <a:xfrm flipH="1">
            <a:off x="5812071" y="2214977"/>
            <a:ext cx="17833" cy="197084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矩形: 圆角 15"/>
          <p:cNvSpPr/>
          <p:nvPr/>
        </p:nvSpPr>
        <p:spPr>
          <a:xfrm>
            <a:off x="6085642" y="1575786"/>
            <a:ext cx="577049" cy="2929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ALL</a:t>
            </a:r>
            <a:endParaRPr lang="zh-CN" altLang="en-US" dirty="0"/>
          </a:p>
        </p:txBody>
      </p:sp>
      <p:sp>
        <p:nvSpPr>
          <p:cNvPr id="17" name="矩形: 圆角 16"/>
          <p:cNvSpPr/>
          <p:nvPr/>
        </p:nvSpPr>
        <p:spPr>
          <a:xfrm>
            <a:off x="6084477" y="2068496"/>
            <a:ext cx="577049" cy="2929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γ</a:t>
            </a:r>
            <a:endParaRPr lang="zh-CN" altLang="en-US" dirty="0"/>
          </a:p>
        </p:txBody>
      </p:sp>
      <p:sp>
        <p:nvSpPr>
          <p:cNvPr id="18" name="矩形: 圆角 17"/>
          <p:cNvSpPr/>
          <p:nvPr/>
        </p:nvSpPr>
        <p:spPr>
          <a:xfrm>
            <a:off x="6084477" y="2561206"/>
            <a:ext cx="577049" cy="2929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l-GR" altLang="zh-CN" dirty="0"/>
              <a:t>β</a:t>
            </a:r>
            <a:endParaRPr lang="zh-CN" altLang="en-US" dirty="0"/>
          </a:p>
        </p:txBody>
      </p:sp>
      <p:sp>
        <p:nvSpPr>
          <p:cNvPr id="19" name="矩形: 圆角 18"/>
          <p:cNvSpPr/>
          <p:nvPr/>
        </p:nvSpPr>
        <p:spPr>
          <a:xfrm>
            <a:off x="6084477" y="3053916"/>
            <a:ext cx="577049" cy="2929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/>
              <a:t>α</a:t>
            </a:r>
            <a:endParaRPr lang="zh-CN" altLang="en-US" dirty="0"/>
          </a:p>
        </p:txBody>
      </p:sp>
      <p:sp>
        <p:nvSpPr>
          <p:cNvPr id="20" name="矩形: 圆角 19"/>
          <p:cNvSpPr/>
          <p:nvPr/>
        </p:nvSpPr>
        <p:spPr>
          <a:xfrm>
            <a:off x="6082840" y="3546626"/>
            <a:ext cx="577049" cy="2929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/>
              <a:t>θ</a:t>
            </a:r>
            <a:endParaRPr lang="zh-CN" altLang="en-US" dirty="0"/>
          </a:p>
        </p:txBody>
      </p:sp>
      <p:sp>
        <p:nvSpPr>
          <p:cNvPr id="21" name="矩形: 圆角 20"/>
          <p:cNvSpPr/>
          <p:nvPr/>
        </p:nvSpPr>
        <p:spPr>
          <a:xfrm>
            <a:off x="6081203" y="4039336"/>
            <a:ext cx="577049" cy="2929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/>
              <a:t>δ</a:t>
            </a:r>
            <a:endParaRPr lang="zh-CN" altLang="en-US" dirty="0"/>
          </a:p>
        </p:txBody>
      </p:sp>
      <p:sp>
        <p:nvSpPr>
          <p:cNvPr id="22" name="矩形: 圆角 21"/>
          <p:cNvSpPr/>
          <p:nvPr/>
        </p:nvSpPr>
        <p:spPr>
          <a:xfrm>
            <a:off x="4821976" y="2614473"/>
            <a:ext cx="745724" cy="6924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小波变换</a:t>
            </a:r>
          </a:p>
        </p:txBody>
      </p:sp>
      <p:cxnSp>
        <p:nvCxnSpPr>
          <p:cNvPr id="24" name="直接连接符 23"/>
          <p:cNvCxnSpPr/>
          <p:nvPr/>
        </p:nvCxnSpPr>
        <p:spPr>
          <a:xfrm>
            <a:off x="5567700" y="2960701"/>
            <a:ext cx="24437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>
            <a:off x="4624646" y="1722267"/>
            <a:ext cx="145655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5829904" y="2214977"/>
            <a:ext cx="26913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>
            <a:off x="5812071" y="2707687"/>
            <a:ext cx="26913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>
            <a:off x="5829904" y="3211493"/>
            <a:ext cx="26913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>
            <a:off x="5829904" y="3693107"/>
            <a:ext cx="26913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>
            <a:off x="5812071" y="4185817"/>
            <a:ext cx="26913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>
            <a:off x="6658252" y="2214977"/>
            <a:ext cx="38174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矩形: 圆角 36"/>
          <p:cNvSpPr/>
          <p:nvPr/>
        </p:nvSpPr>
        <p:spPr>
          <a:xfrm>
            <a:off x="7017329" y="1722267"/>
            <a:ext cx="1664449" cy="21173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power,</a:t>
            </a:r>
          </a:p>
          <a:p>
            <a:pPr algn="ctr"/>
            <a:r>
              <a:rPr lang="en-US" altLang="zh-CN" dirty="0"/>
              <a:t>dfa,pfd,</a:t>
            </a:r>
          </a:p>
          <a:p>
            <a:pPr algn="ctr"/>
            <a:r>
              <a:rPr lang="en-US" altLang="zh-CN" dirty="0"/>
              <a:t>fisher_info,</a:t>
            </a:r>
          </a:p>
          <a:p>
            <a:pPr algn="ctr"/>
            <a:r>
              <a:rPr lang="en-US" altLang="zh-CN" dirty="0"/>
              <a:t>hjorth,</a:t>
            </a:r>
          </a:p>
          <a:p>
            <a:pPr algn="ctr"/>
            <a:r>
              <a:rPr lang="en-US" altLang="zh-CN" dirty="0"/>
              <a:t>spec_entropy,</a:t>
            </a:r>
          </a:p>
          <a:p>
            <a:pPr algn="ctr"/>
            <a:r>
              <a:rPr lang="en-US" altLang="zh-CN" dirty="0"/>
              <a:t>svd_entropy,</a:t>
            </a:r>
          </a:p>
          <a:p>
            <a:pPr algn="ctr"/>
            <a:r>
              <a:rPr lang="en-US" altLang="zh-CN" dirty="0"/>
              <a:t>ap_entropy</a:t>
            </a:r>
          </a:p>
          <a:p>
            <a:pPr algn="ctr"/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38" name="文本框 37"/>
          <p:cNvSpPr txBox="1"/>
          <p:nvPr/>
        </p:nvSpPr>
        <p:spPr>
          <a:xfrm>
            <a:off x="4616351" y="4812553"/>
            <a:ext cx="1118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特征提取</a:t>
            </a:r>
          </a:p>
        </p:txBody>
      </p:sp>
      <p:cxnSp>
        <p:nvCxnSpPr>
          <p:cNvPr id="41" name="直接连接符 40"/>
          <p:cNvCxnSpPr/>
          <p:nvPr/>
        </p:nvCxnSpPr>
        <p:spPr>
          <a:xfrm flipH="1">
            <a:off x="4616351" y="1722267"/>
            <a:ext cx="8295" cy="123843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6" name="矩形 45"/>
          <p:cNvSpPr/>
          <p:nvPr/>
        </p:nvSpPr>
        <p:spPr>
          <a:xfrm>
            <a:off x="5964470" y="1998139"/>
            <a:ext cx="757856" cy="2697480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文本框 46"/>
          <p:cNvSpPr txBox="1"/>
          <p:nvPr/>
        </p:nvSpPr>
        <p:spPr>
          <a:xfrm>
            <a:off x="5964470" y="4436609"/>
            <a:ext cx="7995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/>
              <a:t>节律信号</a:t>
            </a:r>
          </a:p>
        </p:txBody>
      </p:sp>
      <p:sp>
        <p:nvSpPr>
          <p:cNvPr id="49" name="文本框 48"/>
          <p:cNvSpPr txBox="1"/>
          <p:nvPr/>
        </p:nvSpPr>
        <p:spPr>
          <a:xfrm>
            <a:off x="7636308" y="4000699"/>
            <a:ext cx="440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…</a:t>
            </a:r>
            <a:endParaRPr lang="zh-CN" altLang="en-US" b="1" dirty="0"/>
          </a:p>
        </p:txBody>
      </p:sp>
      <p:cxnSp>
        <p:nvCxnSpPr>
          <p:cNvPr id="50" name="直接箭头连接符 49"/>
          <p:cNvCxnSpPr/>
          <p:nvPr/>
        </p:nvCxnSpPr>
        <p:spPr>
          <a:xfrm>
            <a:off x="8747760" y="2979945"/>
            <a:ext cx="41265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1" name="矩形 50"/>
          <p:cNvSpPr/>
          <p:nvPr/>
        </p:nvSpPr>
        <p:spPr>
          <a:xfrm>
            <a:off x="9158197" y="2614474"/>
            <a:ext cx="776988" cy="83992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特征</a:t>
            </a:r>
            <a:endParaRPr lang="en-US" altLang="zh-CN" b="1" dirty="0">
              <a:solidFill>
                <a:schemeClr val="tx1"/>
              </a:solidFill>
            </a:endParaRPr>
          </a:p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选择</a:t>
            </a:r>
          </a:p>
        </p:txBody>
      </p:sp>
      <p:sp>
        <p:nvSpPr>
          <p:cNvPr id="52" name="矩形 51"/>
          <p:cNvSpPr/>
          <p:nvPr/>
        </p:nvSpPr>
        <p:spPr>
          <a:xfrm>
            <a:off x="10438360" y="2614474"/>
            <a:ext cx="839240" cy="83992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情绪识别</a:t>
            </a:r>
            <a:endParaRPr lang="en-US" altLang="zh-CN" b="1" dirty="0">
              <a:solidFill>
                <a:schemeClr val="tx1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10438360" y="4185816"/>
            <a:ext cx="839240" cy="72908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效果评估</a:t>
            </a:r>
            <a:endParaRPr lang="en-US" altLang="zh-CN" b="1" dirty="0">
              <a:solidFill>
                <a:schemeClr val="tx1"/>
              </a:solidFill>
            </a:endParaRPr>
          </a:p>
        </p:txBody>
      </p:sp>
      <p:cxnSp>
        <p:nvCxnSpPr>
          <p:cNvPr id="55" name="直接箭头连接符 54"/>
          <p:cNvCxnSpPr>
            <a:stCxn id="51" idx="3"/>
            <a:endCxn id="52" idx="1"/>
          </p:cNvCxnSpPr>
          <p:nvPr/>
        </p:nvCxnSpPr>
        <p:spPr>
          <a:xfrm>
            <a:off x="9935185" y="3034437"/>
            <a:ext cx="50317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>
            <a:stCxn id="52" idx="2"/>
            <a:endCxn id="53" idx="0"/>
          </p:cNvCxnSpPr>
          <p:nvPr/>
        </p:nvCxnSpPr>
        <p:spPr>
          <a:xfrm>
            <a:off x="10857980" y="3454400"/>
            <a:ext cx="0" cy="7314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2946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2325950" y="1571348"/>
            <a:ext cx="8877" cy="138775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>
            <a:off x="2336800" y="1574800"/>
            <a:ext cx="36195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>
            <a:off x="2334827" y="2959100"/>
            <a:ext cx="36195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2138363" y="2266950"/>
            <a:ext cx="19646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1647295" y="2080558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x[n]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2696777" y="1365250"/>
            <a:ext cx="795723" cy="48895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h[n]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2696777" y="2714625"/>
            <a:ext cx="795723" cy="48895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g[n]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2334827" y="995918"/>
            <a:ext cx="162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Low pass filter</a:t>
            </a:r>
            <a:endParaRPr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2434477" y="2288699"/>
            <a:ext cx="1712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High pass filter</a:t>
            </a:r>
            <a:endParaRPr lang="zh-CN" altLang="en-US" dirty="0"/>
          </a:p>
        </p:txBody>
      </p:sp>
      <p:cxnSp>
        <p:nvCxnSpPr>
          <p:cNvPr id="21" name="直接箭头连接符 20"/>
          <p:cNvCxnSpPr/>
          <p:nvPr/>
        </p:nvCxnSpPr>
        <p:spPr>
          <a:xfrm>
            <a:off x="3492500" y="1571348"/>
            <a:ext cx="2667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3492500" y="2959100"/>
            <a:ext cx="2667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椭圆 23"/>
          <p:cNvSpPr/>
          <p:nvPr/>
        </p:nvSpPr>
        <p:spPr>
          <a:xfrm>
            <a:off x="3756026" y="1358623"/>
            <a:ext cx="781050" cy="4254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↓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5" name="椭圆 24"/>
          <p:cNvSpPr/>
          <p:nvPr/>
        </p:nvSpPr>
        <p:spPr>
          <a:xfrm>
            <a:off x="3756026" y="2737207"/>
            <a:ext cx="781050" cy="4254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↓</a:t>
            </a:r>
            <a:r>
              <a:rPr lang="en-US" altLang="zh-CN" dirty="0"/>
              <a:t>2</a:t>
            </a:r>
            <a:endParaRPr lang="zh-CN" altLang="en-US" dirty="0"/>
          </a:p>
        </p:txBody>
      </p:sp>
      <p:cxnSp>
        <p:nvCxnSpPr>
          <p:cNvPr id="26" name="直接箭头连接符 25"/>
          <p:cNvCxnSpPr/>
          <p:nvPr/>
        </p:nvCxnSpPr>
        <p:spPr>
          <a:xfrm>
            <a:off x="4537076" y="1571348"/>
            <a:ext cx="2667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 flipV="1">
            <a:off x="4537076" y="2944674"/>
            <a:ext cx="473946" cy="52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4707093" y="1380571"/>
            <a:ext cx="465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D1</a:t>
            </a:r>
            <a:endParaRPr lang="zh-CN" altLang="en-US" dirty="0"/>
          </a:p>
        </p:txBody>
      </p:sp>
      <p:sp>
        <p:nvSpPr>
          <p:cNvPr id="30" name="文本框 29"/>
          <p:cNvSpPr txBox="1"/>
          <p:nvPr/>
        </p:nvSpPr>
        <p:spPr>
          <a:xfrm>
            <a:off x="4476298" y="2609910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A1</a:t>
            </a:r>
            <a:endParaRPr lang="zh-CN" altLang="en-US" dirty="0"/>
          </a:p>
        </p:txBody>
      </p:sp>
      <p:cxnSp>
        <p:nvCxnSpPr>
          <p:cNvPr id="31" name="直接连接符 30"/>
          <p:cNvCxnSpPr/>
          <p:nvPr/>
        </p:nvCxnSpPr>
        <p:spPr>
          <a:xfrm>
            <a:off x="5011022" y="2258398"/>
            <a:ext cx="8877" cy="138775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 flipV="1">
            <a:off x="5011022" y="2261850"/>
            <a:ext cx="372800" cy="51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>
            <a:off x="5019899" y="3646150"/>
            <a:ext cx="36195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5381849" y="2052300"/>
            <a:ext cx="795723" cy="48895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h[n]</a:t>
            </a:r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5381849" y="3401675"/>
            <a:ext cx="795723" cy="48895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g[n]</a:t>
            </a:r>
            <a:endParaRPr lang="zh-CN" altLang="en-US" dirty="0"/>
          </a:p>
        </p:txBody>
      </p:sp>
      <p:cxnSp>
        <p:nvCxnSpPr>
          <p:cNvPr id="38" name="直接箭头连接符 37"/>
          <p:cNvCxnSpPr/>
          <p:nvPr/>
        </p:nvCxnSpPr>
        <p:spPr>
          <a:xfrm>
            <a:off x="6177572" y="2258398"/>
            <a:ext cx="2667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>
            <a:off x="6177572" y="3646150"/>
            <a:ext cx="2667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椭圆 39"/>
          <p:cNvSpPr/>
          <p:nvPr/>
        </p:nvSpPr>
        <p:spPr>
          <a:xfrm>
            <a:off x="6441098" y="2045673"/>
            <a:ext cx="781050" cy="4254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↓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41" name="椭圆 40"/>
          <p:cNvSpPr/>
          <p:nvPr/>
        </p:nvSpPr>
        <p:spPr>
          <a:xfrm>
            <a:off x="6441098" y="3424257"/>
            <a:ext cx="781050" cy="4254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↓</a:t>
            </a:r>
            <a:r>
              <a:rPr lang="en-US" altLang="zh-CN" dirty="0"/>
              <a:t>2</a:t>
            </a:r>
            <a:endParaRPr lang="zh-CN" altLang="en-US" dirty="0"/>
          </a:p>
        </p:txBody>
      </p:sp>
      <p:cxnSp>
        <p:nvCxnSpPr>
          <p:cNvPr id="42" name="直接箭头连接符 41"/>
          <p:cNvCxnSpPr/>
          <p:nvPr/>
        </p:nvCxnSpPr>
        <p:spPr>
          <a:xfrm>
            <a:off x="7222148" y="2258398"/>
            <a:ext cx="2667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>
            <a:off x="7222148" y="3636982"/>
            <a:ext cx="64021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7265725" y="3267650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A2</a:t>
            </a:r>
            <a:endParaRPr lang="zh-CN" altLang="en-US" dirty="0"/>
          </a:p>
        </p:txBody>
      </p:sp>
      <p:sp>
        <p:nvSpPr>
          <p:cNvPr id="46" name="文本框 45"/>
          <p:cNvSpPr txBox="1"/>
          <p:nvPr/>
        </p:nvSpPr>
        <p:spPr>
          <a:xfrm>
            <a:off x="7397775" y="2073732"/>
            <a:ext cx="465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D2</a:t>
            </a:r>
            <a:endParaRPr lang="zh-CN" altLang="en-US" dirty="0"/>
          </a:p>
        </p:txBody>
      </p:sp>
      <p:cxnSp>
        <p:nvCxnSpPr>
          <p:cNvPr id="63" name="直接连接符 62"/>
          <p:cNvCxnSpPr/>
          <p:nvPr/>
        </p:nvCxnSpPr>
        <p:spPr>
          <a:xfrm>
            <a:off x="7862363" y="2944674"/>
            <a:ext cx="8877" cy="138775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/>
          <p:nvPr/>
        </p:nvCxnSpPr>
        <p:spPr>
          <a:xfrm>
            <a:off x="7862363" y="2938910"/>
            <a:ext cx="372800" cy="92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/>
          <p:nvPr/>
        </p:nvCxnSpPr>
        <p:spPr>
          <a:xfrm>
            <a:off x="7871240" y="4332426"/>
            <a:ext cx="36195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6" name="矩形 65"/>
          <p:cNvSpPr/>
          <p:nvPr/>
        </p:nvSpPr>
        <p:spPr>
          <a:xfrm>
            <a:off x="8233190" y="2738576"/>
            <a:ext cx="795723" cy="48895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h[n]</a:t>
            </a:r>
            <a:endParaRPr lang="zh-CN" altLang="en-US" dirty="0"/>
          </a:p>
        </p:txBody>
      </p:sp>
      <p:sp>
        <p:nvSpPr>
          <p:cNvPr id="67" name="矩形 66"/>
          <p:cNvSpPr/>
          <p:nvPr/>
        </p:nvSpPr>
        <p:spPr>
          <a:xfrm>
            <a:off x="8233190" y="4087951"/>
            <a:ext cx="795723" cy="48895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g[n]</a:t>
            </a:r>
            <a:endParaRPr lang="zh-CN" altLang="en-US" dirty="0"/>
          </a:p>
        </p:txBody>
      </p:sp>
      <p:cxnSp>
        <p:nvCxnSpPr>
          <p:cNvPr id="68" name="直接箭头连接符 67"/>
          <p:cNvCxnSpPr/>
          <p:nvPr/>
        </p:nvCxnSpPr>
        <p:spPr>
          <a:xfrm>
            <a:off x="9028913" y="2944674"/>
            <a:ext cx="2667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/>
          <p:nvPr/>
        </p:nvCxnSpPr>
        <p:spPr>
          <a:xfrm>
            <a:off x="9028913" y="4332426"/>
            <a:ext cx="2667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0" name="椭圆 69"/>
          <p:cNvSpPr/>
          <p:nvPr/>
        </p:nvSpPr>
        <p:spPr>
          <a:xfrm>
            <a:off x="9292439" y="2731949"/>
            <a:ext cx="781050" cy="4254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↓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71" name="椭圆 70"/>
          <p:cNvSpPr/>
          <p:nvPr/>
        </p:nvSpPr>
        <p:spPr>
          <a:xfrm>
            <a:off x="9292439" y="4110533"/>
            <a:ext cx="781050" cy="4254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↓</a:t>
            </a:r>
            <a:r>
              <a:rPr lang="en-US" altLang="zh-CN" dirty="0"/>
              <a:t>2</a:t>
            </a:r>
            <a:endParaRPr lang="zh-CN" altLang="en-US" dirty="0"/>
          </a:p>
        </p:txBody>
      </p:sp>
      <p:cxnSp>
        <p:nvCxnSpPr>
          <p:cNvPr id="72" name="直接箭头连接符 71"/>
          <p:cNvCxnSpPr/>
          <p:nvPr/>
        </p:nvCxnSpPr>
        <p:spPr>
          <a:xfrm>
            <a:off x="10073489" y="2944674"/>
            <a:ext cx="2667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/>
          <p:nvPr/>
        </p:nvCxnSpPr>
        <p:spPr>
          <a:xfrm>
            <a:off x="10073489" y="4323258"/>
            <a:ext cx="64021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4" name="文本框 73"/>
          <p:cNvSpPr txBox="1"/>
          <p:nvPr/>
        </p:nvSpPr>
        <p:spPr>
          <a:xfrm>
            <a:off x="10117066" y="3953926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A3</a:t>
            </a:r>
            <a:endParaRPr lang="zh-CN" altLang="en-US" dirty="0"/>
          </a:p>
        </p:txBody>
      </p:sp>
      <p:sp>
        <p:nvSpPr>
          <p:cNvPr id="75" name="文本框 74"/>
          <p:cNvSpPr txBox="1"/>
          <p:nvPr/>
        </p:nvSpPr>
        <p:spPr>
          <a:xfrm>
            <a:off x="10249116" y="2760008"/>
            <a:ext cx="465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D3</a:t>
            </a:r>
            <a:endParaRPr lang="zh-CN" altLang="en-US" dirty="0"/>
          </a:p>
        </p:txBody>
      </p:sp>
      <p:sp>
        <p:nvSpPr>
          <p:cNvPr id="81" name="文本框 80"/>
          <p:cNvSpPr txBox="1"/>
          <p:nvPr/>
        </p:nvSpPr>
        <p:spPr>
          <a:xfrm>
            <a:off x="10854539" y="3969315"/>
            <a:ext cx="7913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/>
              <a:t>…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619712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916594" y="1663392"/>
            <a:ext cx="1438275" cy="520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A2(0-125Hz)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3275244" y="2507942"/>
            <a:ext cx="1282700" cy="520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A3(0-62Hz)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4881794" y="2507942"/>
            <a:ext cx="1562100" cy="520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D3(62-125Hz)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2773594" y="3346142"/>
            <a:ext cx="1282700" cy="520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A4(0-31Hz)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4322994" y="3346142"/>
            <a:ext cx="1441450" cy="520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D4(31-62Hz)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2284644" y="4146242"/>
            <a:ext cx="1282700" cy="520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A5(0-15Hz)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3875319" y="4171642"/>
            <a:ext cx="1441450" cy="520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D5(15-31Hz)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1916344" y="4990792"/>
            <a:ext cx="1282700" cy="520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A6(0-7Hz)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3513369" y="5009842"/>
            <a:ext cx="1441450" cy="520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D6(7-15Hz)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1490894" y="5835342"/>
            <a:ext cx="1282700" cy="520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A7(0-3Hz)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3116494" y="5822642"/>
            <a:ext cx="1441450" cy="520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D7(3-7Hz)</a:t>
            </a:r>
            <a:endParaRPr lang="zh-CN" altLang="en-US" dirty="0"/>
          </a:p>
        </p:txBody>
      </p:sp>
      <p:cxnSp>
        <p:nvCxnSpPr>
          <p:cNvPr id="28" name="直接箭头连接符 27"/>
          <p:cNvCxnSpPr>
            <a:stCxn id="4" idx="2"/>
            <a:endCxn id="15" idx="0"/>
          </p:cNvCxnSpPr>
          <p:nvPr/>
        </p:nvCxnSpPr>
        <p:spPr>
          <a:xfrm flipH="1">
            <a:off x="3916594" y="2184092"/>
            <a:ext cx="719138" cy="32385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4" idx="2"/>
            <a:endCxn id="16" idx="0"/>
          </p:cNvCxnSpPr>
          <p:nvPr/>
        </p:nvCxnSpPr>
        <p:spPr>
          <a:xfrm>
            <a:off x="4635732" y="2184092"/>
            <a:ext cx="1027112" cy="32385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15" idx="2"/>
            <a:endCxn id="17" idx="0"/>
          </p:cNvCxnSpPr>
          <p:nvPr/>
        </p:nvCxnSpPr>
        <p:spPr>
          <a:xfrm flipH="1">
            <a:off x="3414944" y="3028642"/>
            <a:ext cx="501650" cy="31750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15" idx="2"/>
            <a:endCxn id="18" idx="0"/>
          </p:cNvCxnSpPr>
          <p:nvPr/>
        </p:nvCxnSpPr>
        <p:spPr>
          <a:xfrm>
            <a:off x="3916594" y="3028642"/>
            <a:ext cx="1127125" cy="31750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17" idx="2"/>
            <a:endCxn id="19" idx="0"/>
          </p:cNvCxnSpPr>
          <p:nvPr/>
        </p:nvCxnSpPr>
        <p:spPr>
          <a:xfrm flipH="1">
            <a:off x="2925994" y="3866842"/>
            <a:ext cx="488950" cy="27940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17" idx="2"/>
            <a:endCxn id="20" idx="0"/>
          </p:cNvCxnSpPr>
          <p:nvPr/>
        </p:nvCxnSpPr>
        <p:spPr>
          <a:xfrm>
            <a:off x="3414944" y="3866842"/>
            <a:ext cx="1181100" cy="30480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19" idx="2"/>
            <a:endCxn id="21" idx="0"/>
          </p:cNvCxnSpPr>
          <p:nvPr/>
        </p:nvCxnSpPr>
        <p:spPr>
          <a:xfrm flipH="1">
            <a:off x="2557694" y="4666942"/>
            <a:ext cx="368300" cy="32385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19" idx="2"/>
            <a:endCxn id="22" idx="0"/>
          </p:cNvCxnSpPr>
          <p:nvPr/>
        </p:nvCxnSpPr>
        <p:spPr>
          <a:xfrm>
            <a:off x="2925994" y="4666942"/>
            <a:ext cx="1308100" cy="34290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>
            <a:stCxn id="21" idx="2"/>
          </p:cNvCxnSpPr>
          <p:nvPr/>
        </p:nvCxnSpPr>
        <p:spPr>
          <a:xfrm flipH="1">
            <a:off x="2132244" y="5511492"/>
            <a:ext cx="425450" cy="32385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21" idx="2"/>
            <a:endCxn id="24" idx="0"/>
          </p:cNvCxnSpPr>
          <p:nvPr/>
        </p:nvCxnSpPr>
        <p:spPr>
          <a:xfrm>
            <a:off x="2557694" y="5511492"/>
            <a:ext cx="1279525" cy="31115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7" name="文本框 56"/>
          <p:cNvSpPr txBox="1"/>
          <p:nvPr/>
        </p:nvSpPr>
        <p:spPr>
          <a:xfrm>
            <a:off x="6532794" y="2583626"/>
            <a:ext cx="945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Noises</a:t>
            </a:r>
            <a:endParaRPr lang="zh-CN" altLang="en-US" b="1" dirty="0"/>
          </a:p>
        </p:txBody>
      </p:sp>
      <p:sp>
        <p:nvSpPr>
          <p:cNvPr id="58" name="文本框 57"/>
          <p:cNvSpPr txBox="1"/>
          <p:nvPr/>
        </p:nvSpPr>
        <p:spPr>
          <a:xfrm>
            <a:off x="5792052" y="3421826"/>
            <a:ext cx="1001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Gamma</a:t>
            </a:r>
            <a:endParaRPr lang="zh-CN" altLang="en-US" b="1" dirty="0"/>
          </a:p>
        </p:txBody>
      </p:sp>
      <p:sp>
        <p:nvSpPr>
          <p:cNvPr id="59" name="文本框 56"/>
          <p:cNvSpPr txBox="1"/>
          <p:nvPr/>
        </p:nvSpPr>
        <p:spPr>
          <a:xfrm>
            <a:off x="5367569" y="4260026"/>
            <a:ext cx="945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/>
              <a:t>Beta</a:t>
            </a:r>
            <a:endParaRPr lang="zh-CN" altLang="en-US" b="1" dirty="0"/>
          </a:p>
        </p:txBody>
      </p:sp>
      <p:sp>
        <p:nvSpPr>
          <p:cNvPr id="60" name="文本框 56"/>
          <p:cNvSpPr txBox="1"/>
          <p:nvPr/>
        </p:nvSpPr>
        <p:spPr>
          <a:xfrm>
            <a:off x="4970695" y="5079692"/>
            <a:ext cx="945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/>
              <a:t>Alpha</a:t>
            </a:r>
            <a:endParaRPr lang="zh-CN" altLang="en-US" b="1" dirty="0"/>
          </a:p>
        </p:txBody>
      </p:sp>
      <p:sp>
        <p:nvSpPr>
          <p:cNvPr id="61" name="文本框 56"/>
          <p:cNvSpPr txBox="1"/>
          <p:nvPr/>
        </p:nvSpPr>
        <p:spPr>
          <a:xfrm>
            <a:off x="4596044" y="5893008"/>
            <a:ext cx="945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/>
              <a:t>Theta</a:t>
            </a:r>
            <a:endParaRPr lang="zh-CN" altLang="en-US" b="1" dirty="0"/>
          </a:p>
        </p:txBody>
      </p:sp>
      <p:sp>
        <p:nvSpPr>
          <p:cNvPr id="62" name="文本框 56"/>
          <p:cNvSpPr txBox="1"/>
          <p:nvPr/>
        </p:nvSpPr>
        <p:spPr>
          <a:xfrm>
            <a:off x="1796662" y="6400492"/>
            <a:ext cx="945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/>
              <a:t>Delta</a:t>
            </a:r>
            <a:endParaRPr lang="zh-CN" altLang="en-US" b="1" dirty="0"/>
          </a:p>
        </p:txBody>
      </p:sp>
      <p:sp>
        <p:nvSpPr>
          <p:cNvPr id="63" name="矩形 62"/>
          <p:cNvSpPr/>
          <p:nvPr/>
        </p:nvSpPr>
        <p:spPr>
          <a:xfrm>
            <a:off x="4792894" y="2446030"/>
            <a:ext cx="2673350" cy="683696"/>
          </a:xfrm>
          <a:prstGeom prst="rect">
            <a:avLst/>
          </a:prstGeom>
          <a:noFill/>
          <a:ln>
            <a:prstDash val="dash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/>
          <p:cNvSpPr/>
          <p:nvPr/>
        </p:nvSpPr>
        <p:spPr>
          <a:xfrm>
            <a:off x="4234094" y="3264624"/>
            <a:ext cx="2673350" cy="683696"/>
          </a:xfrm>
          <a:prstGeom prst="rect">
            <a:avLst/>
          </a:prstGeom>
          <a:noFill/>
          <a:ln>
            <a:prstDash val="dash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矩形 64"/>
          <p:cNvSpPr/>
          <p:nvPr/>
        </p:nvSpPr>
        <p:spPr>
          <a:xfrm>
            <a:off x="3783244" y="4094629"/>
            <a:ext cx="2328863" cy="683696"/>
          </a:xfrm>
          <a:prstGeom prst="rect">
            <a:avLst/>
          </a:prstGeom>
          <a:noFill/>
          <a:ln>
            <a:prstDash val="dash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66" name="矩形 65"/>
          <p:cNvSpPr/>
          <p:nvPr/>
        </p:nvSpPr>
        <p:spPr>
          <a:xfrm>
            <a:off x="3438757" y="4928344"/>
            <a:ext cx="2353295" cy="683696"/>
          </a:xfrm>
          <a:prstGeom prst="rect">
            <a:avLst/>
          </a:prstGeom>
          <a:noFill/>
          <a:ln>
            <a:prstDash val="dash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67" name="矩形 66"/>
          <p:cNvSpPr/>
          <p:nvPr/>
        </p:nvSpPr>
        <p:spPr>
          <a:xfrm>
            <a:off x="3008544" y="5753844"/>
            <a:ext cx="2359025" cy="683696"/>
          </a:xfrm>
          <a:prstGeom prst="rect">
            <a:avLst/>
          </a:prstGeom>
          <a:noFill/>
          <a:ln>
            <a:prstDash val="dash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68" name="矩形 67"/>
          <p:cNvSpPr/>
          <p:nvPr/>
        </p:nvSpPr>
        <p:spPr>
          <a:xfrm>
            <a:off x="1439474" y="5753844"/>
            <a:ext cx="1411288" cy="923925"/>
          </a:xfrm>
          <a:prstGeom prst="rect">
            <a:avLst/>
          </a:prstGeom>
          <a:noFill/>
          <a:ln>
            <a:prstDash val="dash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5618703" y="53388"/>
            <a:ext cx="1282700" cy="4673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500Hz</a:t>
            </a:r>
            <a:endParaRPr lang="zh-CN" altLang="en-US" dirty="0"/>
          </a:p>
        </p:txBody>
      </p:sp>
      <p:cxnSp>
        <p:nvCxnSpPr>
          <p:cNvPr id="37" name="直接箭头连接符 36"/>
          <p:cNvCxnSpPr>
            <a:stCxn id="35" idx="2"/>
          </p:cNvCxnSpPr>
          <p:nvPr/>
        </p:nvCxnSpPr>
        <p:spPr>
          <a:xfrm flipH="1">
            <a:off x="5606003" y="520699"/>
            <a:ext cx="654050" cy="32385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矩形 39"/>
          <p:cNvSpPr/>
          <p:nvPr/>
        </p:nvSpPr>
        <p:spPr>
          <a:xfrm>
            <a:off x="4792894" y="841325"/>
            <a:ext cx="1650999" cy="520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A1(0-250Hz)</a:t>
            </a:r>
            <a:endParaRPr lang="zh-CN" altLang="en-US" dirty="0"/>
          </a:p>
        </p:txBody>
      </p:sp>
      <p:cxnSp>
        <p:nvCxnSpPr>
          <p:cNvPr id="41" name="直接箭头连接符 40"/>
          <p:cNvCxnSpPr>
            <a:stCxn id="40" idx="2"/>
            <a:endCxn id="4" idx="0"/>
          </p:cNvCxnSpPr>
          <p:nvPr/>
        </p:nvCxnSpPr>
        <p:spPr>
          <a:xfrm flipH="1">
            <a:off x="4635732" y="1362025"/>
            <a:ext cx="982662" cy="30136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3" name="矩形 42"/>
          <p:cNvSpPr/>
          <p:nvPr/>
        </p:nvSpPr>
        <p:spPr>
          <a:xfrm>
            <a:off x="6612169" y="841325"/>
            <a:ext cx="1688451" cy="520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D1(250-500Hz)</a:t>
            </a:r>
            <a:endParaRPr lang="zh-CN" altLang="en-US" dirty="0"/>
          </a:p>
        </p:txBody>
      </p:sp>
      <p:sp>
        <p:nvSpPr>
          <p:cNvPr id="44" name="矩形 43"/>
          <p:cNvSpPr/>
          <p:nvPr/>
        </p:nvSpPr>
        <p:spPr>
          <a:xfrm>
            <a:off x="5915876" y="1658094"/>
            <a:ext cx="1860963" cy="520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/>
              <a:t>D2(125-250Hz)</a:t>
            </a:r>
            <a:endParaRPr lang="zh-CN" altLang="en-US" dirty="0"/>
          </a:p>
        </p:txBody>
      </p:sp>
      <p:cxnSp>
        <p:nvCxnSpPr>
          <p:cNvPr id="47" name="直接箭头连接符 46"/>
          <p:cNvCxnSpPr>
            <a:stCxn id="35" idx="2"/>
            <a:endCxn id="43" idx="0"/>
          </p:cNvCxnSpPr>
          <p:nvPr/>
        </p:nvCxnSpPr>
        <p:spPr>
          <a:xfrm>
            <a:off x="6260053" y="520699"/>
            <a:ext cx="1196342" cy="320626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stCxn id="40" idx="2"/>
            <a:endCxn id="44" idx="0"/>
          </p:cNvCxnSpPr>
          <p:nvPr/>
        </p:nvCxnSpPr>
        <p:spPr>
          <a:xfrm>
            <a:off x="5618394" y="1362025"/>
            <a:ext cx="1227964" cy="296069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9" name="矩形 68"/>
          <p:cNvSpPr/>
          <p:nvPr/>
        </p:nvSpPr>
        <p:spPr>
          <a:xfrm>
            <a:off x="5840160" y="1612747"/>
            <a:ext cx="2835966" cy="683696"/>
          </a:xfrm>
          <a:prstGeom prst="rect">
            <a:avLst/>
          </a:prstGeom>
          <a:noFill/>
          <a:ln>
            <a:prstDash val="dash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矩形 69"/>
          <p:cNvSpPr/>
          <p:nvPr/>
        </p:nvSpPr>
        <p:spPr>
          <a:xfrm>
            <a:off x="6566301" y="752283"/>
            <a:ext cx="2673350" cy="683696"/>
          </a:xfrm>
          <a:prstGeom prst="rect">
            <a:avLst/>
          </a:prstGeom>
          <a:noFill/>
          <a:ln>
            <a:prstDash val="dash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71" name="文本框 70"/>
          <p:cNvSpPr txBox="1"/>
          <p:nvPr/>
        </p:nvSpPr>
        <p:spPr>
          <a:xfrm>
            <a:off x="7745644" y="1768388"/>
            <a:ext cx="945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Noises</a:t>
            </a:r>
            <a:endParaRPr lang="zh-CN" altLang="en-US" b="1" dirty="0"/>
          </a:p>
        </p:txBody>
      </p:sp>
      <p:sp>
        <p:nvSpPr>
          <p:cNvPr id="72" name="文本框 56"/>
          <p:cNvSpPr txBox="1"/>
          <p:nvPr/>
        </p:nvSpPr>
        <p:spPr>
          <a:xfrm>
            <a:off x="8346488" y="892545"/>
            <a:ext cx="945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/>
              <a:t>Noises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40954876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箭头连接符 4"/>
          <p:cNvCxnSpPr/>
          <p:nvPr/>
        </p:nvCxnSpPr>
        <p:spPr>
          <a:xfrm flipV="1">
            <a:off x="1933575" y="4038600"/>
            <a:ext cx="3133725" cy="381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flipH="1" flipV="1">
            <a:off x="2676525" y="1809750"/>
            <a:ext cx="38100" cy="28765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流程图: 接点 9"/>
          <p:cNvSpPr/>
          <p:nvPr/>
        </p:nvSpPr>
        <p:spPr>
          <a:xfrm>
            <a:off x="3057525" y="3143250"/>
            <a:ext cx="57150" cy="5715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流程图: 接点 10"/>
          <p:cNvSpPr/>
          <p:nvPr/>
        </p:nvSpPr>
        <p:spPr>
          <a:xfrm flipV="1">
            <a:off x="3900487" y="2649856"/>
            <a:ext cx="57150" cy="45719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流程图: 接点 11"/>
          <p:cNvSpPr/>
          <p:nvPr/>
        </p:nvSpPr>
        <p:spPr>
          <a:xfrm>
            <a:off x="3276600" y="2990850"/>
            <a:ext cx="57150" cy="5715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流程图: 接点 12"/>
          <p:cNvSpPr/>
          <p:nvPr/>
        </p:nvSpPr>
        <p:spPr>
          <a:xfrm>
            <a:off x="3590925" y="2847975"/>
            <a:ext cx="57150" cy="5715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4" name="流程图: 接点 13"/>
          <p:cNvSpPr/>
          <p:nvPr/>
        </p:nvSpPr>
        <p:spPr>
          <a:xfrm>
            <a:off x="4262437" y="2305050"/>
            <a:ext cx="57150" cy="5715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2743660" y="1734622"/>
            <a:ext cx="904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Ln(L(k))</a:t>
            </a:r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4319587" y="4090988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Ln(1/k)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2408131" y="40386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cxnSp>
        <p:nvCxnSpPr>
          <p:cNvPr id="21" name="直接连接符 20"/>
          <p:cNvCxnSpPr/>
          <p:nvPr/>
        </p:nvCxnSpPr>
        <p:spPr>
          <a:xfrm flipH="1">
            <a:off x="1933575" y="1809750"/>
            <a:ext cx="2895600" cy="241351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V="1">
            <a:off x="7332678" y="3981450"/>
            <a:ext cx="3133725" cy="381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flipH="1" flipV="1">
            <a:off x="8075628" y="1752600"/>
            <a:ext cx="38100" cy="28765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流程图: 接点 19"/>
          <p:cNvSpPr/>
          <p:nvPr/>
        </p:nvSpPr>
        <p:spPr>
          <a:xfrm>
            <a:off x="8456628" y="3086100"/>
            <a:ext cx="57150" cy="5715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流程图: 接点 21"/>
          <p:cNvSpPr/>
          <p:nvPr/>
        </p:nvSpPr>
        <p:spPr>
          <a:xfrm flipV="1">
            <a:off x="9299590" y="2592706"/>
            <a:ext cx="57150" cy="45719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流程图: 接点 22"/>
          <p:cNvSpPr/>
          <p:nvPr/>
        </p:nvSpPr>
        <p:spPr>
          <a:xfrm>
            <a:off x="8675703" y="2933700"/>
            <a:ext cx="57150" cy="5715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流程图: 接点 23"/>
          <p:cNvSpPr/>
          <p:nvPr/>
        </p:nvSpPr>
        <p:spPr>
          <a:xfrm>
            <a:off x="8990028" y="2790825"/>
            <a:ext cx="57150" cy="5715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5" name="流程图: 接点 24"/>
          <p:cNvSpPr/>
          <p:nvPr/>
        </p:nvSpPr>
        <p:spPr>
          <a:xfrm>
            <a:off x="9661540" y="2247900"/>
            <a:ext cx="57150" cy="5715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8142763" y="1677472"/>
            <a:ext cx="1414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Ln(R(n)/S(n))</a:t>
            </a:r>
            <a:endParaRPr lang="zh-CN" altLang="en-US" dirty="0"/>
          </a:p>
        </p:txBody>
      </p:sp>
      <p:sp>
        <p:nvSpPr>
          <p:cNvPr id="27" name="文本框 26"/>
          <p:cNvSpPr txBox="1"/>
          <p:nvPr/>
        </p:nvSpPr>
        <p:spPr>
          <a:xfrm>
            <a:off x="9718690" y="4033838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Ln(n)</a:t>
            </a:r>
            <a:endParaRPr lang="zh-CN" altLang="en-US" dirty="0"/>
          </a:p>
        </p:txBody>
      </p:sp>
      <p:sp>
        <p:nvSpPr>
          <p:cNvPr id="28" name="文本框 27"/>
          <p:cNvSpPr txBox="1"/>
          <p:nvPr/>
        </p:nvSpPr>
        <p:spPr>
          <a:xfrm>
            <a:off x="7807234" y="398145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cxnSp>
        <p:nvCxnSpPr>
          <p:cNvPr id="29" name="直接连接符 28"/>
          <p:cNvCxnSpPr/>
          <p:nvPr/>
        </p:nvCxnSpPr>
        <p:spPr>
          <a:xfrm flipH="1">
            <a:off x="7954392" y="2103954"/>
            <a:ext cx="1828800" cy="159912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flipV="1">
            <a:off x="8291744" y="3371850"/>
            <a:ext cx="1064996" cy="3717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2" name="弧形 31"/>
          <p:cNvSpPr/>
          <p:nvPr/>
        </p:nvSpPr>
        <p:spPr>
          <a:xfrm rot="1172917">
            <a:off x="8388976" y="2968794"/>
            <a:ext cx="514335" cy="720787"/>
          </a:xfrm>
          <a:prstGeom prst="arc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8824243" y="3505660"/>
            <a:ext cx="1365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tan</a:t>
            </a:r>
            <a:r>
              <a:rPr lang="el-GR" altLang="zh-CN" dirty="0"/>
              <a:t>α</a:t>
            </a:r>
            <a:r>
              <a:rPr lang="en-US" altLang="zh-CN" dirty="0"/>
              <a:t>=Hurst</a:t>
            </a:r>
          </a:p>
        </p:txBody>
      </p:sp>
      <p:sp>
        <p:nvSpPr>
          <p:cNvPr id="34" name="文本框 33"/>
          <p:cNvSpPr txBox="1"/>
          <p:nvPr/>
        </p:nvSpPr>
        <p:spPr>
          <a:xfrm>
            <a:off x="8871725" y="2955964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altLang="zh-CN" dirty="0"/>
              <a:t>α</a:t>
            </a:r>
            <a:endParaRPr lang="en-US" altLang="zh-CN" dirty="0"/>
          </a:p>
        </p:txBody>
      </p:sp>
      <p:cxnSp>
        <p:nvCxnSpPr>
          <p:cNvPr id="35" name="直接连接符 34"/>
          <p:cNvCxnSpPr/>
          <p:nvPr/>
        </p:nvCxnSpPr>
        <p:spPr>
          <a:xfrm flipV="1">
            <a:off x="2795518" y="3458499"/>
            <a:ext cx="1064996" cy="3717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3328017" y="3592309"/>
            <a:ext cx="1365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tan</a:t>
            </a:r>
            <a:r>
              <a:rPr lang="el-GR" altLang="zh-CN" dirty="0"/>
              <a:t>α</a:t>
            </a:r>
            <a:r>
              <a:rPr lang="en-US" altLang="zh-CN" dirty="0"/>
              <a:t>=</a:t>
            </a:r>
            <a:r>
              <a:rPr lang="en-US" altLang="zh-CN" dirty="0" err="1"/>
              <a:t>hfd</a:t>
            </a:r>
            <a:endParaRPr lang="en-US" altLang="zh-CN" dirty="0"/>
          </a:p>
        </p:txBody>
      </p:sp>
      <p:sp>
        <p:nvSpPr>
          <p:cNvPr id="37" name="文本框 36"/>
          <p:cNvSpPr txBox="1"/>
          <p:nvPr/>
        </p:nvSpPr>
        <p:spPr>
          <a:xfrm>
            <a:off x="3375499" y="3042613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altLang="zh-CN" dirty="0"/>
              <a:t>α</a:t>
            </a:r>
            <a:endParaRPr lang="en-US" altLang="zh-CN" dirty="0"/>
          </a:p>
        </p:txBody>
      </p:sp>
      <p:sp>
        <p:nvSpPr>
          <p:cNvPr id="38" name="弧形 37"/>
          <p:cNvSpPr/>
          <p:nvPr/>
        </p:nvSpPr>
        <p:spPr>
          <a:xfrm rot="1172917">
            <a:off x="2920296" y="3057530"/>
            <a:ext cx="514335" cy="720787"/>
          </a:xfrm>
          <a:prstGeom prst="arc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467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/>
          <p:cNvSpPr/>
          <p:nvPr/>
        </p:nvSpPr>
        <p:spPr>
          <a:xfrm>
            <a:off x="2006353" y="1722268"/>
            <a:ext cx="2352583" cy="78123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个体学习器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5" name="矩形: 圆角 4"/>
          <p:cNvSpPr/>
          <p:nvPr/>
        </p:nvSpPr>
        <p:spPr>
          <a:xfrm>
            <a:off x="2006352" y="2718047"/>
            <a:ext cx="2352583" cy="78123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个体学习器</a:t>
            </a:r>
            <a:r>
              <a:rPr lang="en-US" altLang="zh-CN" dirty="0"/>
              <a:t>2</a:t>
            </a:r>
          </a:p>
        </p:txBody>
      </p:sp>
      <p:sp>
        <p:nvSpPr>
          <p:cNvPr id="7" name="矩形: 圆角 6"/>
          <p:cNvSpPr/>
          <p:nvPr/>
        </p:nvSpPr>
        <p:spPr>
          <a:xfrm>
            <a:off x="2006352" y="4415162"/>
            <a:ext cx="2352583" cy="78123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个体学习器</a:t>
            </a:r>
            <a:r>
              <a:rPr lang="en-US" altLang="zh-CN" dirty="0"/>
              <a:t>n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2965276" y="3726389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…</a:t>
            </a:r>
          </a:p>
        </p:txBody>
      </p:sp>
      <p:sp>
        <p:nvSpPr>
          <p:cNvPr id="9" name="矩形: 圆角 8"/>
          <p:cNvSpPr/>
          <p:nvPr/>
        </p:nvSpPr>
        <p:spPr>
          <a:xfrm>
            <a:off x="6507333" y="2945154"/>
            <a:ext cx="1244353" cy="78123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融合模块</a:t>
            </a:r>
          </a:p>
        </p:txBody>
      </p:sp>
      <p:cxnSp>
        <p:nvCxnSpPr>
          <p:cNvPr id="11" name="直接箭头连接符 10"/>
          <p:cNvCxnSpPr>
            <a:stCxn id="4" idx="3"/>
          </p:cNvCxnSpPr>
          <p:nvPr/>
        </p:nvCxnSpPr>
        <p:spPr>
          <a:xfrm>
            <a:off x="4358936" y="2112886"/>
            <a:ext cx="2148397" cy="9957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5" idx="3"/>
            <a:endCxn id="9" idx="1"/>
          </p:cNvCxnSpPr>
          <p:nvPr/>
        </p:nvCxnSpPr>
        <p:spPr>
          <a:xfrm>
            <a:off x="4358935" y="3108665"/>
            <a:ext cx="2148398" cy="2271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7" idx="3"/>
          </p:cNvCxnSpPr>
          <p:nvPr/>
        </p:nvCxnSpPr>
        <p:spPr>
          <a:xfrm flipV="1">
            <a:off x="4358935" y="3599531"/>
            <a:ext cx="2148398" cy="12062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9" idx="3"/>
          </p:cNvCxnSpPr>
          <p:nvPr/>
        </p:nvCxnSpPr>
        <p:spPr>
          <a:xfrm>
            <a:off x="7751686" y="3335772"/>
            <a:ext cx="70873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8460419" y="312995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输出</a:t>
            </a:r>
          </a:p>
        </p:txBody>
      </p:sp>
    </p:spTree>
    <p:extLst>
      <p:ext uri="{BB962C8B-B14F-4D97-AF65-F5344CB8AC3E}">
        <p14:creationId xmlns:p14="http://schemas.microsoft.com/office/powerpoint/2010/main" val="31072894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2370338" y="1704513"/>
                <a:ext cx="5634043" cy="25140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b="1" dirty="0"/>
                  <a:t>输入</a:t>
                </a:r>
                <a:r>
                  <a:rPr lang="zh-CN" altLang="en-US" dirty="0"/>
                  <a:t>：样本集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D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altLang="zh-CN" b="0" dirty="0"/>
              </a:p>
              <a:p>
                <a:r>
                  <a:rPr lang="en-US" altLang="zh-CN" dirty="0"/>
                  <a:t>           </a:t>
                </a:r>
                <a:r>
                  <a:rPr lang="zh-CN" altLang="en-US" dirty="0"/>
                  <a:t>低维空间维数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en-US" altLang="zh-CN" dirty="0"/>
              </a:p>
              <a:p>
                <a:r>
                  <a:rPr lang="zh-CN" altLang="en-US" b="1" dirty="0"/>
                  <a:t>过程</a:t>
                </a:r>
                <a:r>
                  <a:rPr lang="zh-CN" altLang="en-US" dirty="0"/>
                  <a:t>：</a:t>
                </a:r>
                <a:endParaRPr lang="en-US" altLang="zh-CN" dirty="0"/>
              </a:p>
              <a:p>
                <a:r>
                  <a:rPr lang="en-US" altLang="zh-CN" dirty="0"/>
                  <a:t>1.</a:t>
                </a:r>
                <a:r>
                  <a:rPr lang="zh-CN" altLang="en-US" dirty="0"/>
                  <a:t>对所有样本进行中心化：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zh-CN" altLang="zh-CN" i="1"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altLang="zh-CN" dirty="0"/>
                  <a:t>;</a:t>
                </a:r>
              </a:p>
              <a:p>
                <a:r>
                  <a:rPr lang="en-US" altLang="zh-CN" dirty="0"/>
                  <a:t>2.</a:t>
                </a:r>
                <a:r>
                  <a:rPr lang="zh-CN" altLang="en-US" dirty="0"/>
                  <a:t>计算样本的协方差矩阵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𝑋</m:t>
                    </m:r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altLang="zh-CN" dirty="0"/>
                  <a:t>;</a:t>
                </a:r>
              </a:p>
              <a:p>
                <a:r>
                  <a:rPr lang="en-US" altLang="zh-CN" dirty="0"/>
                  <a:t>3.</a:t>
                </a:r>
                <a:r>
                  <a:rPr lang="zh-CN" altLang="en-US" dirty="0"/>
                  <a:t>对协方差矩阵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𝑋</m:t>
                    </m:r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zh-CN" altLang="en-US" dirty="0"/>
                  <a:t>做特征值分解</a:t>
                </a:r>
                <a:r>
                  <a:rPr lang="en-US" altLang="zh-CN" dirty="0"/>
                  <a:t>;</a:t>
                </a:r>
              </a:p>
              <a:p>
                <a:r>
                  <a:rPr lang="en-US" altLang="zh-CN" dirty="0"/>
                  <a:t>4.</a:t>
                </a:r>
                <a:r>
                  <a:rPr lang="zh-CN" altLang="en-US" dirty="0"/>
                  <a:t>取最大的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zh-CN" altLang="en-US" i="1">
                        <a:latin typeface="Cambria Math" panose="02040503050406030204" pitchFamily="18" charset="0"/>
                      </a:rPr>
                      <m:t>个</m:t>
                    </m:r>
                  </m:oMath>
                </a14:m>
                <a:r>
                  <a:rPr lang="zh-CN" altLang="en-US" dirty="0"/>
                  <a:t>特征值所对应的特征向量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sSup>
                          <m:sSup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b="0" dirty="0"/>
              </a:p>
              <a:p>
                <a:r>
                  <a:rPr lang="zh-CN" altLang="en-US" b="1" dirty="0"/>
                  <a:t>输出</a:t>
                </a:r>
                <a:r>
                  <a:rPr lang="zh-CN" altLang="en-US" dirty="0"/>
                  <a:t>：投影矩阵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W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sSup>
                              <m:sSup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sub>
                        </m:sSub>
                      </m:e>
                    </m:d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zh-CN" altLang="zh-CN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0338" y="1704513"/>
                <a:ext cx="5634043" cy="2514022"/>
              </a:xfrm>
              <a:prstGeom prst="rect">
                <a:avLst/>
              </a:prstGeom>
              <a:blipFill>
                <a:blip r:embed="rId2"/>
                <a:stretch>
                  <a:fillRect l="-974" t="-1456" b="-29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直接连接符 5"/>
          <p:cNvCxnSpPr/>
          <p:nvPr/>
        </p:nvCxnSpPr>
        <p:spPr>
          <a:xfrm>
            <a:off x="2370338" y="1704513"/>
            <a:ext cx="5717219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2370338" y="4228893"/>
            <a:ext cx="5717219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6455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2370338" y="1704513"/>
            <a:ext cx="5717219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2370338" y="5460793"/>
            <a:ext cx="5717219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/>
              <p:cNvSpPr txBox="1"/>
              <p:nvPr/>
            </p:nvSpPr>
            <p:spPr>
              <a:xfrm>
                <a:off x="2500443" y="1704513"/>
                <a:ext cx="5457007" cy="36933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b="1" dirty="0"/>
                  <a:t>输入</a:t>
                </a:r>
                <a:r>
                  <a:rPr lang="zh-CN" altLang="en-US" dirty="0"/>
                  <a:t>：时间序列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zh-CN" altLang="zh-CN" b="1" i="1"/>
                        </m:ctrlPr>
                      </m:accPr>
                      <m:e>
                        <m:r>
                          <a:rPr lang="en-US" altLang="zh-CN" b="1" i="1"/>
                          <m:t>𝒙</m:t>
                        </m:r>
                      </m:e>
                    </m:acc>
                    <m:r>
                      <a:rPr lang="en-US" altLang="zh-CN" b="1"/>
                      <m:t>=[</m:t>
                    </m:r>
                    <m:sSub>
                      <m:sSubPr>
                        <m:ctrlPr>
                          <a:rPr lang="zh-CN" altLang="zh-CN" i="1"/>
                        </m:ctrlPr>
                      </m:sSubPr>
                      <m:e>
                        <m:r>
                          <a:rPr lang="en-US" altLang="zh-CN" i="1"/>
                          <m:t>𝑥</m:t>
                        </m:r>
                      </m:e>
                      <m:sub>
                        <m:r>
                          <a:rPr lang="en-US" altLang="zh-CN" i="1"/>
                          <m:t>1</m:t>
                        </m:r>
                      </m:sub>
                    </m:sSub>
                    <m:r>
                      <a:rPr lang="en-US" altLang="zh-CN" i="1"/>
                      <m:t>,</m:t>
                    </m:r>
                    <m:sSub>
                      <m:sSubPr>
                        <m:ctrlPr>
                          <a:rPr lang="zh-CN" altLang="zh-CN" i="1"/>
                        </m:ctrlPr>
                      </m:sSubPr>
                      <m:e>
                        <m:r>
                          <a:rPr lang="en-US" altLang="zh-CN" i="1"/>
                          <m:t>𝑥</m:t>
                        </m:r>
                      </m:e>
                      <m:sub>
                        <m:r>
                          <a:rPr lang="en-US" altLang="zh-CN" i="1"/>
                          <m:t>2</m:t>
                        </m:r>
                      </m:sub>
                    </m:sSub>
                    <m:r>
                      <a:rPr lang="en-US" altLang="zh-CN" i="1"/>
                      <m:t>,…,</m:t>
                    </m:r>
                    <m:sSub>
                      <m:sSubPr>
                        <m:ctrlPr>
                          <a:rPr lang="zh-CN" altLang="zh-CN" i="1"/>
                        </m:ctrlPr>
                      </m:sSubPr>
                      <m:e>
                        <m:r>
                          <a:rPr lang="en-US" altLang="zh-CN" i="1"/>
                          <m:t>𝑥</m:t>
                        </m:r>
                      </m:e>
                      <m:sub>
                        <m:r>
                          <a:rPr lang="en-US" altLang="zh-CN" i="1"/>
                          <m:t>𝑁</m:t>
                        </m:r>
                      </m:sub>
                    </m:sSub>
                    <m:r>
                      <a:rPr lang="en-US" altLang="zh-CN" b="1"/>
                      <m:t>]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altLang="zh-CN" b="0" dirty="0"/>
              </a:p>
              <a:p>
                <a:r>
                  <a:rPr lang="en-US" altLang="zh-CN" dirty="0"/>
                  <a:t>           </a:t>
                </a:r>
                <a:r>
                  <a:rPr lang="zh-CN" altLang="en-US" dirty="0"/>
                  <a:t>参数</a:t>
                </a:r>
                <a:r>
                  <a:rPr lang="en-US" altLang="zh-CN" dirty="0" err="1"/>
                  <a:t>Kmax</a:t>
                </a:r>
                <a:endParaRPr lang="en-US" altLang="zh-CN" dirty="0"/>
              </a:p>
              <a:p>
                <a:r>
                  <a:rPr lang="zh-CN" altLang="en-US" b="1" dirty="0"/>
                  <a:t>过程</a:t>
                </a:r>
                <a:r>
                  <a:rPr lang="zh-CN" altLang="en-US" dirty="0"/>
                  <a:t>：</a:t>
                </a:r>
                <a:endParaRPr lang="en-US" altLang="zh-CN" dirty="0"/>
              </a:p>
              <a:p>
                <a:r>
                  <a:rPr lang="zh-CN" altLang="en-US" dirty="0"/>
                  <a:t>初始化列表</a:t>
                </a:r>
                <a:r>
                  <a:rPr lang="en-US" altLang="zh-CN" dirty="0"/>
                  <a:t>L=[],X=[],</a:t>
                </a:r>
                <a:r>
                  <a:rPr lang="zh-CN" altLang="en-US" dirty="0"/>
                  <a:t>整型变量</a:t>
                </a:r>
                <a:r>
                  <a:rPr lang="en-US" altLang="zh-CN" dirty="0"/>
                  <a:t>N=</a:t>
                </a:r>
                <a:r>
                  <a:rPr lang="en-US" altLang="zh-CN" dirty="0" err="1"/>
                  <a:t>len</a:t>
                </a:r>
                <a:r>
                  <a:rPr lang="en-US" altLang="zh-CN" dirty="0"/>
                  <a:t>(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zh-CN" altLang="zh-CN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</m:oMath>
                </a14:m>
                <a:r>
                  <a:rPr lang="en-US" altLang="zh-CN" dirty="0"/>
                  <a:t>)</a:t>
                </a:r>
              </a:p>
              <a:p>
                <a:r>
                  <a:rPr lang="en-US" altLang="zh-CN" b="1" i="1" dirty="0"/>
                  <a:t>for</a:t>
                </a:r>
                <a:r>
                  <a:rPr lang="en-US" altLang="zh-CN" dirty="0"/>
                  <a:t> k=1,2,…,</a:t>
                </a:r>
                <a:r>
                  <a:rPr lang="en-US" altLang="zh-CN" dirty="0" err="1"/>
                  <a:t>Kmax</a:t>
                </a:r>
                <a:r>
                  <a:rPr lang="en-US" altLang="zh-CN" dirty="0"/>
                  <a:t> </a:t>
                </a:r>
                <a:r>
                  <a:rPr lang="en-US" altLang="zh-CN" b="1" i="1" dirty="0"/>
                  <a:t>do</a:t>
                </a:r>
              </a:p>
              <a:p>
                <a:r>
                  <a:rPr lang="en-US" altLang="zh-CN" dirty="0"/>
                  <a:t>    </a:t>
                </a:r>
                <a:r>
                  <a:rPr lang="en-US" altLang="zh-CN" b="1" i="1" dirty="0"/>
                  <a:t>for</a:t>
                </a:r>
                <a:r>
                  <a:rPr lang="en-US" altLang="zh-CN" dirty="0"/>
                  <a:t> m=1,2,…,k </a:t>
                </a:r>
                <a:r>
                  <a:rPr lang="en-US" altLang="zh-CN" b="1" i="1" dirty="0"/>
                  <a:t>do</a:t>
                </a:r>
              </a:p>
              <a:p>
                <a:r>
                  <a:rPr lang="en-US" altLang="zh-CN" dirty="0"/>
                  <a:t>        </a:t>
                </a:r>
                <a:r>
                  <a:rPr lang="zh-CN" altLang="en-US" dirty="0"/>
                  <a:t>计算每个新序列的长度</a:t>
                </a:r>
                <a:r>
                  <a:rPr lang="en-US" altLang="zh-CN" dirty="0"/>
                  <a:t>L(</a:t>
                </a:r>
                <a:r>
                  <a:rPr lang="en-US" altLang="zh-CN" dirty="0" err="1"/>
                  <a:t>m,k</a:t>
                </a:r>
                <a:r>
                  <a:rPr lang="en-US" altLang="zh-CN" dirty="0"/>
                  <a:t>)</a:t>
                </a:r>
                <a:r>
                  <a:rPr lang="zh-CN" altLang="en-US" dirty="0"/>
                  <a:t>添加到列表</a:t>
                </a:r>
                <a:r>
                  <a:rPr lang="en-US" altLang="zh-CN" dirty="0"/>
                  <a:t>LK</a:t>
                </a:r>
                <a:r>
                  <a:rPr lang="zh-CN" altLang="en-US" dirty="0"/>
                  <a:t>中</a:t>
                </a:r>
                <a:endParaRPr lang="en-US" altLang="zh-CN" dirty="0"/>
              </a:p>
              <a:p>
                <a:r>
                  <a:rPr lang="en-US" altLang="zh-CN" dirty="0"/>
                  <a:t>    </a:t>
                </a:r>
                <a:r>
                  <a:rPr lang="en-US" altLang="zh-CN" b="1" i="1" dirty="0"/>
                  <a:t>end for</a:t>
                </a:r>
              </a:p>
              <a:p>
                <a:r>
                  <a:rPr lang="en-US" altLang="zh-CN" dirty="0"/>
                  <a:t>    LK</a:t>
                </a:r>
                <a:r>
                  <a:rPr lang="zh-CN" altLang="en-US" dirty="0"/>
                  <a:t>的均值取</a:t>
                </a:r>
                <a:r>
                  <a:rPr lang="en-US" altLang="zh-CN" dirty="0"/>
                  <a:t>log</a:t>
                </a:r>
                <a:r>
                  <a:rPr lang="zh-CN" altLang="en-US" dirty="0"/>
                  <a:t>后添加到</a:t>
                </a:r>
                <a:r>
                  <a:rPr lang="en-US" altLang="zh-CN" dirty="0"/>
                  <a:t>L</a:t>
                </a:r>
                <a:r>
                  <a:rPr lang="zh-CN" altLang="en-US" dirty="0"/>
                  <a:t>列表</a:t>
                </a:r>
                <a:endParaRPr lang="en-US" altLang="zh-CN" dirty="0"/>
              </a:p>
              <a:p>
                <a:r>
                  <a:rPr lang="en-US" altLang="zh-CN" dirty="0"/>
                  <a:t>    1.0/k</a:t>
                </a:r>
                <a:r>
                  <a:rPr lang="zh-CN" altLang="en-US" dirty="0"/>
                  <a:t>取</a:t>
                </a:r>
                <a:r>
                  <a:rPr lang="en-US" altLang="zh-CN" dirty="0"/>
                  <a:t>log</a:t>
                </a:r>
                <a:r>
                  <a:rPr lang="zh-CN" altLang="en-US" dirty="0"/>
                  <a:t>后添加到</a:t>
                </a:r>
                <a:r>
                  <a:rPr lang="en-US" altLang="zh-CN" dirty="0"/>
                  <a:t>X</a:t>
                </a:r>
                <a:r>
                  <a:rPr lang="zh-CN" altLang="en-US" dirty="0"/>
                  <a:t>列表</a:t>
                </a:r>
                <a:endParaRPr lang="en-US" altLang="zh-CN" dirty="0"/>
              </a:p>
              <a:p>
                <a:r>
                  <a:rPr lang="en-US" altLang="zh-CN" b="1" i="1" dirty="0"/>
                  <a:t>end for</a:t>
                </a:r>
              </a:p>
              <a:p>
                <a:r>
                  <a:rPr lang="zh-CN" altLang="en-US" dirty="0"/>
                  <a:t>用最小二乘法拟合数据</a:t>
                </a:r>
                <a:r>
                  <a:rPr lang="en-US" altLang="zh-CN" dirty="0"/>
                  <a:t>(X,L)</a:t>
                </a:r>
                <a:r>
                  <a:rPr lang="zh-CN" altLang="en-US" dirty="0"/>
                  <a:t>得到拟合直线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altLang="zh-CN" dirty="0"/>
                  <a:t>:l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altLang="zh-CN" b="0" dirty="0"/>
              </a:p>
              <a:p>
                <a:r>
                  <a:rPr lang="zh-CN" altLang="en-US" b="1" dirty="0"/>
                  <a:t>输出</a:t>
                </a:r>
                <a:r>
                  <a:rPr lang="zh-CN" altLang="en-US" dirty="0"/>
                  <a:t>：直线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dirty="0"/>
                  <a:t>斜率</a:t>
                </a:r>
                <a:r>
                  <a:rPr lang="en-US" altLang="zh-CN" dirty="0"/>
                  <a:t>a</a:t>
                </a:r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0443" y="1704513"/>
                <a:ext cx="5457007" cy="3693319"/>
              </a:xfrm>
              <a:prstGeom prst="rect">
                <a:avLst/>
              </a:prstGeom>
              <a:blipFill>
                <a:blip r:embed="rId2"/>
                <a:stretch>
                  <a:fillRect l="-894" t="-992" b="-18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25230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2370338" y="1704513"/>
            <a:ext cx="5717219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2370338" y="5460793"/>
            <a:ext cx="5717219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/>
              <p:cNvSpPr txBox="1"/>
              <p:nvPr/>
            </p:nvSpPr>
            <p:spPr>
              <a:xfrm>
                <a:off x="2500443" y="1704513"/>
                <a:ext cx="5457007" cy="42473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b="1" dirty="0"/>
                  <a:t>输入</a:t>
                </a:r>
                <a:r>
                  <a:rPr lang="zh-CN" altLang="en-US" dirty="0"/>
                  <a:t>：时间序列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zh-CN" altLang="zh-CN" b="1" i="1"/>
                        </m:ctrlPr>
                      </m:accPr>
                      <m:e>
                        <m:r>
                          <a:rPr lang="en-US" altLang="zh-CN" b="1" i="1"/>
                          <m:t>𝒙</m:t>
                        </m:r>
                      </m:e>
                    </m:acc>
                    <m:r>
                      <a:rPr lang="en-US" altLang="zh-CN" b="1"/>
                      <m:t>=[</m:t>
                    </m:r>
                    <m:sSub>
                      <m:sSubPr>
                        <m:ctrlPr>
                          <a:rPr lang="zh-CN" altLang="zh-CN" i="1"/>
                        </m:ctrlPr>
                      </m:sSubPr>
                      <m:e>
                        <m:r>
                          <a:rPr lang="en-US" altLang="zh-CN" i="1"/>
                          <m:t>𝑥</m:t>
                        </m:r>
                      </m:e>
                      <m:sub>
                        <m:r>
                          <a:rPr lang="en-US" altLang="zh-CN" i="1"/>
                          <m:t>1</m:t>
                        </m:r>
                      </m:sub>
                    </m:sSub>
                    <m:r>
                      <a:rPr lang="en-US" altLang="zh-CN" i="1"/>
                      <m:t>,</m:t>
                    </m:r>
                    <m:sSub>
                      <m:sSubPr>
                        <m:ctrlPr>
                          <a:rPr lang="zh-CN" altLang="zh-CN" i="1"/>
                        </m:ctrlPr>
                      </m:sSubPr>
                      <m:e>
                        <m:r>
                          <a:rPr lang="en-US" altLang="zh-CN" i="1"/>
                          <m:t>𝑥</m:t>
                        </m:r>
                      </m:e>
                      <m:sub>
                        <m:r>
                          <a:rPr lang="en-US" altLang="zh-CN" i="1"/>
                          <m:t>2</m:t>
                        </m:r>
                      </m:sub>
                    </m:sSub>
                    <m:r>
                      <a:rPr lang="en-US" altLang="zh-CN" i="1"/>
                      <m:t>,…,</m:t>
                    </m:r>
                    <m:sSub>
                      <m:sSubPr>
                        <m:ctrlPr>
                          <a:rPr lang="zh-CN" altLang="zh-CN" i="1"/>
                        </m:ctrlPr>
                      </m:sSubPr>
                      <m:e>
                        <m:r>
                          <a:rPr lang="en-US" altLang="zh-CN" i="1"/>
                          <m:t>𝑥</m:t>
                        </m:r>
                      </m:e>
                      <m:sub>
                        <m:r>
                          <a:rPr lang="en-US" altLang="zh-CN" i="1"/>
                          <m:t>𝑁</m:t>
                        </m:r>
                      </m:sub>
                    </m:sSub>
                    <m:r>
                      <a:rPr lang="en-US" altLang="zh-CN" b="1"/>
                      <m:t>]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altLang="zh-CN" b="0" dirty="0"/>
              </a:p>
              <a:p>
                <a:r>
                  <a:rPr lang="en-US" altLang="zh-CN" dirty="0"/>
                  <a:t>           </a:t>
                </a:r>
                <a:r>
                  <a:rPr lang="zh-CN" altLang="en-US" dirty="0"/>
                  <a:t>参数子序列长度</a:t>
                </a:r>
                <a:r>
                  <a:rPr lang="en-US" altLang="zh-CN" dirty="0"/>
                  <a:t>m;</a:t>
                </a:r>
              </a:p>
              <a:p>
                <a:r>
                  <a:rPr lang="en-US" altLang="zh-CN" dirty="0"/>
                  <a:t>           </a:t>
                </a:r>
                <a:r>
                  <a:rPr lang="zh-CN" altLang="zh-CN" dirty="0"/>
                  <a:t>信号噪声等级</a:t>
                </a:r>
                <a:r>
                  <a:rPr lang="en-US" altLang="zh-CN" dirty="0"/>
                  <a:t>r</a:t>
                </a:r>
                <a:endParaRPr lang="en-US" altLang="zh-CN" dirty="0"/>
              </a:p>
              <a:p>
                <a:r>
                  <a:rPr lang="zh-CN" altLang="en-US" b="1" dirty="0"/>
                  <a:t>过程</a:t>
                </a:r>
                <a:r>
                  <a:rPr lang="zh-CN" altLang="en-US" dirty="0"/>
                  <a:t>：</a:t>
                </a:r>
                <a:endParaRPr lang="en-US" altLang="zh-CN" dirty="0"/>
              </a:p>
              <a:p>
                <a:r>
                  <a:rPr lang="zh-CN" altLang="en-US" dirty="0"/>
                  <a:t>根据步骤</a:t>
                </a:r>
                <a:r>
                  <a:rPr lang="en-US" altLang="zh-CN" dirty="0"/>
                  <a:t>Step1</a:t>
                </a:r>
                <a:r>
                  <a:rPr lang="zh-CN" altLang="en-US" dirty="0"/>
                  <a:t>构造子空间矩阵</a:t>
                </a:r>
                <a:r>
                  <a:rPr lang="en-US" altLang="zh-CN" dirty="0" err="1"/>
                  <a:t>Em</a:t>
                </a:r>
                <a:endParaRPr lang="en-US" altLang="zh-CN" dirty="0"/>
              </a:p>
              <a:p>
                <a:r>
                  <a:rPr lang="zh-CN" altLang="en-US" dirty="0"/>
                  <a:t>初始化列表</a:t>
                </a:r>
                <a:r>
                  <a:rPr lang="en-US" altLang="zh-CN" dirty="0" err="1"/>
                  <a:t>Cm,Cmp</a:t>
                </a:r>
                <a:endParaRPr lang="en-US" altLang="zh-CN" dirty="0"/>
              </a:p>
              <a:p>
                <a:r>
                  <a:rPr lang="en-US" altLang="zh-CN" b="1" i="1" dirty="0"/>
                  <a:t>for</a:t>
                </a:r>
                <a:r>
                  <a:rPr lang="en-US" altLang="zh-CN" dirty="0"/>
                  <a:t> k=1,2,…,N </a:t>
                </a:r>
                <a:r>
                  <a:rPr lang="en-US" altLang="zh-CN" b="1" i="1" dirty="0"/>
                  <a:t>do</a:t>
                </a:r>
              </a:p>
              <a:p>
                <a:r>
                  <a:rPr lang="en-US" altLang="zh-CN" dirty="0"/>
                  <a:t>    </a:t>
                </a:r>
                <a:r>
                  <a:rPr lang="en-US" altLang="zh-CN" b="1" i="1" dirty="0"/>
                  <a:t>for</a:t>
                </a:r>
                <a:r>
                  <a:rPr lang="en-US" altLang="zh-CN" dirty="0"/>
                  <a:t> m=1,2,…,k </a:t>
                </a:r>
                <a:r>
                  <a:rPr lang="en-US" altLang="zh-CN" b="1" i="1" dirty="0"/>
                  <a:t>do</a:t>
                </a:r>
              </a:p>
              <a:p>
                <a:r>
                  <a:rPr lang="en-US" altLang="zh-CN" dirty="0"/>
                  <a:t>        </a:t>
                </a:r>
                <a:r>
                  <a:rPr lang="zh-CN" altLang="en-US" dirty="0"/>
                  <a:t>计算每个新序列的长度</a:t>
                </a:r>
                <a:r>
                  <a:rPr lang="en-US" altLang="zh-CN" dirty="0"/>
                  <a:t>L(</a:t>
                </a:r>
                <a:r>
                  <a:rPr lang="en-US" altLang="zh-CN" dirty="0" err="1"/>
                  <a:t>m,k</a:t>
                </a:r>
                <a:r>
                  <a:rPr lang="en-US" altLang="zh-CN" dirty="0"/>
                  <a:t>)</a:t>
                </a:r>
                <a:r>
                  <a:rPr lang="zh-CN" altLang="en-US" dirty="0"/>
                  <a:t>添加到列表</a:t>
                </a:r>
                <a:r>
                  <a:rPr lang="en-US" altLang="zh-CN" dirty="0"/>
                  <a:t>LK</a:t>
                </a:r>
                <a:r>
                  <a:rPr lang="zh-CN" altLang="en-US" dirty="0"/>
                  <a:t>中</a:t>
                </a:r>
                <a:endParaRPr lang="en-US" altLang="zh-CN" dirty="0"/>
              </a:p>
              <a:p>
                <a:r>
                  <a:rPr lang="en-US" altLang="zh-CN" dirty="0"/>
                  <a:t>    </a:t>
                </a:r>
                <a:r>
                  <a:rPr lang="en-US" altLang="zh-CN" b="1" i="1" dirty="0"/>
                  <a:t>end for</a:t>
                </a:r>
              </a:p>
              <a:p>
                <a:r>
                  <a:rPr lang="en-US" altLang="zh-CN" dirty="0"/>
                  <a:t>    LK</a:t>
                </a:r>
                <a:r>
                  <a:rPr lang="zh-CN" altLang="en-US" dirty="0"/>
                  <a:t>的均值取</a:t>
                </a:r>
                <a:r>
                  <a:rPr lang="en-US" altLang="zh-CN" dirty="0"/>
                  <a:t>log</a:t>
                </a:r>
                <a:r>
                  <a:rPr lang="zh-CN" altLang="en-US" dirty="0"/>
                  <a:t>后添加到</a:t>
                </a:r>
                <a:r>
                  <a:rPr lang="en-US" altLang="zh-CN" dirty="0"/>
                  <a:t>L</a:t>
                </a:r>
                <a:r>
                  <a:rPr lang="zh-CN" altLang="en-US" dirty="0"/>
                  <a:t>列表</a:t>
                </a:r>
                <a:endParaRPr lang="en-US" altLang="zh-CN" dirty="0"/>
              </a:p>
              <a:p>
                <a:r>
                  <a:rPr lang="en-US" altLang="zh-CN" dirty="0"/>
                  <a:t>    1.0/k</a:t>
                </a:r>
                <a:r>
                  <a:rPr lang="zh-CN" altLang="en-US" dirty="0"/>
                  <a:t>取</a:t>
                </a:r>
                <a:r>
                  <a:rPr lang="en-US" altLang="zh-CN" dirty="0"/>
                  <a:t>log</a:t>
                </a:r>
                <a:r>
                  <a:rPr lang="zh-CN" altLang="en-US" dirty="0"/>
                  <a:t>后添加到</a:t>
                </a:r>
                <a:r>
                  <a:rPr lang="en-US" altLang="zh-CN" dirty="0"/>
                  <a:t>X</a:t>
                </a:r>
                <a:r>
                  <a:rPr lang="zh-CN" altLang="en-US" dirty="0"/>
                  <a:t>列表</a:t>
                </a:r>
                <a:endParaRPr lang="en-US" altLang="zh-CN" dirty="0"/>
              </a:p>
              <a:p>
                <a:r>
                  <a:rPr lang="en-US" altLang="zh-CN" b="1" i="1" dirty="0"/>
                  <a:t>end for</a:t>
                </a:r>
              </a:p>
              <a:p>
                <a:r>
                  <a:rPr lang="zh-CN" altLang="en-US" dirty="0"/>
                  <a:t>用最小二乘法拟合数据</a:t>
                </a:r>
                <a:r>
                  <a:rPr lang="en-US" altLang="zh-CN" dirty="0"/>
                  <a:t>(X,L)</a:t>
                </a:r>
                <a:r>
                  <a:rPr lang="zh-CN" altLang="en-US" dirty="0"/>
                  <a:t>得到拟合直线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altLang="zh-CN" dirty="0"/>
                  <a:t>:l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altLang="zh-CN" b="0" dirty="0"/>
              </a:p>
              <a:p>
                <a:r>
                  <a:rPr lang="zh-CN" altLang="en-US" b="1" dirty="0"/>
                  <a:t>输出</a:t>
                </a:r>
                <a:r>
                  <a:rPr lang="zh-CN" altLang="en-US" dirty="0"/>
                  <a:t>：直线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dirty="0"/>
                  <a:t>斜率</a:t>
                </a:r>
                <a:r>
                  <a:rPr lang="en-US" altLang="zh-CN" dirty="0"/>
                  <a:t>a</a:t>
                </a:r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0443" y="1704513"/>
                <a:ext cx="5457007" cy="4247317"/>
              </a:xfrm>
              <a:prstGeom prst="rect">
                <a:avLst/>
              </a:prstGeom>
              <a:blipFill>
                <a:blip r:embed="rId2"/>
                <a:stretch>
                  <a:fillRect l="-894" t="-862" b="-14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64342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5774</TotalTime>
  <Words>825</Words>
  <Application>Microsoft Office PowerPoint</Application>
  <PresentationFormat>宽屏</PresentationFormat>
  <Paragraphs>234</Paragraphs>
  <Slides>19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7" baseType="lpstr">
      <vt:lpstr>等线</vt:lpstr>
      <vt:lpstr>等线 Light</vt:lpstr>
      <vt:lpstr>宋体</vt:lpstr>
      <vt:lpstr>微软雅黑</vt:lpstr>
      <vt:lpstr>Arial</vt:lpstr>
      <vt:lpstr>Cambria Math</vt:lpstr>
      <vt:lpstr>Cooper Std Black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VR_team</dc:creator>
  <cp:lastModifiedBy>VR_team</cp:lastModifiedBy>
  <cp:revision>186</cp:revision>
  <dcterms:created xsi:type="dcterms:W3CDTF">2016-11-14T03:03:33Z</dcterms:created>
  <dcterms:modified xsi:type="dcterms:W3CDTF">2016-12-06T13:32:48Z</dcterms:modified>
</cp:coreProperties>
</file>