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C0070-62FF-4409-B5E8-A38E1A25C249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9C267-2C8D-44EE-A34C-CB9E8D3B9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8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9C267-2C8D-44EE-A34C-CB9E8D3B98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7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9C267-2C8D-44EE-A34C-CB9E8D3B98C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37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3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2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9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4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2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4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8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8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0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6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46D4B-9541-4BC3-A144-744E4042BCF0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7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42810" y="5161197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24914" y="5161198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587911" y="5161197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70015" y="5161197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58828" y="1844842"/>
            <a:ext cx="6079958" cy="23902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26311" y="2188265"/>
            <a:ext cx="245175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39127" y="2165990"/>
            <a:ext cx="1327016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95098" y="2188266"/>
            <a:ext cx="993910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 flipH="1">
            <a:off x="2272137" y="5390145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13" name="文本框 11"/>
          <p:cNvSpPr txBox="1"/>
          <p:nvPr/>
        </p:nvSpPr>
        <p:spPr>
          <a:xfrm flipH="1">
            <a:off x="4582164" y="5358270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14" name="文本框 11"/>
          <p:cNvSpPr txBox="1"/>
          <p:nvPr/>
        </p:nvSpPr>
        <p:spPr>
          <a:xfrm flipH="1">
            <a:off x="2884360" y="2385338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  </a:t>
            </a:r>
          </a:p>
        </p:txBody>
      </p:sp>
      <p:sp>
        <p:nvSpPr>
          <p:cNvPr id="15" name="文本框 11"/>
          <p:cNvSpPr txBox="1"/>
          <p:nvPr/>
        </p:nvSpPr>
        <p:spPr>
          <a:xfrm flipH="1">
            <a:off x="4795849" y="2385338"/>
            <a:ext cx="166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视频片段  </a:t>
            </a:r>
          </a:p>
        </p:txBody>
      </p:sp>
      <p:sp>
        <p:nvSpPr>
          <p:cNvPr id="16" name="文本框 11"/>
          <p:cNvSpPr txBox="1"/>
          <p:nvPr/>
        </p:nvSpPr>
        <p:spPr>
          <a:xfrm flipH="1">
            <a:off x="7150103" y="2385338"/>
            <a:ext cx="148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自我评估  </a:t>
            </a:r>
          </a:p>
        </p:txBody>
      </p:sp>
      <p:sp>
        <p:nvSpPr>
          <p:cNvPr id="17" name="文本框 11"/>
          <p:cNvSpPr txBox="1"/>
          <p:nvPr/>
        </p:nvSpPr>
        <p:spPr>
          <a:xfrm flipH="1">
            <a:off x="2998583" y="3396200"/>
            <a:ext cx="79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  </a:t>
            </a:r>
          </a:p>
        </p:txBody>
      </p:sp>
      <p:sp>
        <p:nvSpPr>
          <p:cNvPr id="18" name="文本框 11"/>
          <p:cNvSpPr txBox="1"/>
          <p:nvPr/>
        </p:nvSpPr>
        <p:spPr>
          <a:xfrm flipH="1">
            <a:off x="4946921" y="3380987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  </a:t>
            </a:r>
          </a:p>
        </p:txBody>
      </p:sp>
      <p:sp>
        <p:nvSpPr>
          <p:cNvPr id="19" name="文本框 11"/>
          <p:cNvSpPr txBox="1"/>
          <p:nvPr/>
        </p:nvSpPr>
        <p:spPr>
          <a:xfrm flipH="1">
            <a:off x="7236393" y="3365775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  </a:t>
            </a:r>
          </a:p>
        </p:txBody>
      </p:sp>
      <p:sp>
        <p:nvSpPr>
          <p:cNvPr id="20" name="文本框 11"/>
          <p:cNvSpPr txBox="1"/>
          <p:nvPr/>
        </p:nvSpPr>
        <p:spPr>
          <a:xfrm flipH="1">
            <a:off x="6815714" y="5313201"/>
            <a:ext cx="1402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Cooper Std Black" panose="0208090304030B020404" pitchFamily="18" charset="0"/>
              </a:rPr>
              <a:t>· · · </a:t>
            </a:r>
            <a:r>
              <a:rPr lang="zh-CN" altLang="en-US" dirty="0">
                <a:latin typeface="Cooper Std Black" panose="0208090304030B020404" pitchFamily="18" charset="0"/>
              </a:rPr>
              <a:t> </a:t>
            </a:r>
          </a:p>
        </p:txBody>
      </p:sp>
      <p:sp>
        <p:nvSpPr>
          <p:cNvPr id="22" name="文本框 11"/>
          <p:cNvSpPr txBox="1"/>
          <p:nvPr/>
        </p:nvSpPr>
        <p:spPr>
          <a:xfrm flipH="1">
            <a:off x="9301245" y="5431851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2558828" y="4235116"/>
            <a:ext cx="1666086" cy="926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5963564" y="4259566"/>
            <a:ext cx="2675221" cy="90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箭头: 右 39"/>
          <p:cNvSpPr/>
          <p:nvPr/>
        </p:nvSpPr>
        <p:spPr>
          <a:xfrm>
            <a:off x="3593062" y="5404396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>
            <a:off x="5993468" y="5433644"/>
            <a:ext cx="613550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/>
          <p:cNvSpPr/>
          <p:nvPr/>
        </p:nvSpPr>
        <p:spPr>
          <a:xfrm>
            <a:off x="8338163" y="5448478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箭头: 右 45"/>
          <p:cNvSpPr/>
          <p:nvPr/>
        </p:nvSpPr>
        <p:spPr>
          <a:xfrm>
            <a:off x="10720267" y="5472417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箭头: 右 46"/>
          <p:cNvSpPr/>
          <p:nvPr/>
        </p:nvSpPr>
        <p:spPr>
          <a:xfrm>
            <a:off x="1191851" y="5424175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箭头: 右 26"/>
          <p:cNvSpPr/>
          <p:nvPr/>
        </p:nvSpPr>
        <p:spPr>
          <a:xfrm>
            <a:off x="3781429" y="2465437"/>
            <a:ext cx="452462" cy="209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/>
          <p:cNvSpPr/>
          <p:nvPr/>
        </p:nvSpPr>
        <p:spPr>
          <a:xfrm>
            <a:off x="6686665" y="2465437"/>
            <a:ext cx="452462" cy="209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18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VR_team\AppData\Local\Temp\WeChat Files\1313070500@chatroom_1475639991044_4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211" y="925043"/>
            <a:ext cx="4625350" cy="532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28"/>
          <a:stretch/>
        </p:blipFill>
        <p:spPr>
          <a:xfrm>
            <a:off x="2421423" y="1166845"/>
            <a:ext cx="4102100" cy="30692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49227" y="2701471"/>
            <a:ext cx="3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15018" y="2701471"/>
            <a:ext cx="3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文本框 5"/>
          <p:cNvSpPr txBox="1"/>
          <p:nvPr/>
        </p:nvSpPr>
        <p:spPr>
          <a:xfrm>
            <a:off x="3272161" y="4236097"/>
            <a:ext cx="28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文本框 5"/>
          <p:cNvSpPr txBox="1"/>
          <p:nvPr/>
        </p:nvSpPr>
        <p:spPr>
          <a:xfrm>
            <a:off x="5115018" y="4264747"/>
            <a:ext cx="3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72961" y="4662728"/>
            <a:ext cx="3950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A:</a:t>
            </a:r>
            <a:r>
              <a:rPr lang="zh-CN" altLang="en-US" sz="1400" dirty="0"/>
              <a:t>眶额回皮层（绿色）和腹中前额叶皮层（红色）</a:t>
            </a:r>
            <a:endParaRPr lang="en-US" altLang="zh-CN" sz="1400" dirty="0"/>
          </a:p>
          <a:p>
            <a:r>
              <a:rPr lang="en-US" altLang="zh-CN" sz="1400" dirty="0"/>
              <a:t>B:</a:t>
            </a:r>
            <a:r>
              <a:rPr lang="zh-CN" altLang="en-US" sz="1400" dirty="0"/>
              <a:t>背外侧前额也皮层（蓝色）</a:t>
            </a:r>
            <a:endParaRPr lang="en-US" altLang="zh-CN" sz="1400" dirty="0"/>
          </a:p>
          <a:p>
            <a:r>
              <a:rPr lang="en-US" altLang="zh-CN" sz="1400" dirty="0"/>
              <a:t>C:</a:t>
            </a:r>
            <a:r>
              <a:rPr lang="zh-CN" altLang="en-US" sz="1400" dirty="0"/>
              <a:t>海马（紫色）和杏仁核（橘色）</a:t>
            </a:r>
            <a:endParaRPr lang="en-US" altLang="zh-CN" sz="1400" dirty="0"/>
          </a:p>
          <a:p>
            <a:r>
              <a:rPr lang="en-US" altLang="zh-CN" sz="1400" dirty="0"/>
              <a:t>D:</a:t>
            </a:r>
            <a:r>
              <a:rPr lang="zh-CN" altLang="en-US" sz="1400" dirty="0"/>
              <a:t>前扣带回皮层（黄色）</a:t>
            </a:r>
          </a:p>
        </p:txBody>
      </p:sp>
    </p:spTree>
    <p:extLst>
      <p:ext uri="{BB962C8B-B14F-4D97-AF65-F5344CB8AC3E}">
        <p14:creationId xmlns:p14="http://schemas.microsoft.com/office/powerpoint/2010/main" val="127902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787907" y="1841072"/>
            <a:ext cx="2771140" cy="248539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1296955" y="3480318"/>
            <a:ext cx="28831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658635" y="2135350"/>
            <a:ext cx="0" cy="2689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149475" y="2160269"/>
            <a:ext cx="53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愉快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689274" y="2613455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高兴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04384" y="4030910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愤怒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31427" y="4492591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厌恶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2109" y="4463465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悲伤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15539" y="3986453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沮丧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16153" y="3296207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平静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35969" y="2695831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放松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52109" y="2234166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轻松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388735" y="1827572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喜欢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388735" y="4869754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憎恨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131153" y="3296207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兴奋</a:t>
            </a:r>
          </a:p>
        </p:txBody>
      </p:sp>
    </p:spTree>
    <p:extLst>
      <p:ext uri="{BB962C8B-B14F-4D97-AF65-F5344CB8AC3E}">
        <p14:creationId xmlns:p14="http://schemas.microsoft.com/office/powerpoint/2010/main" val="232427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32" y="0"/>
            <a:ext cx="8066936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05344" y="929936"/>
            <a:ext cx="958788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VR</a:t>
            </a:r>
            <a:r>
              <a:rPr lang="zh-CN" altLang="en-US" dirty="0"/>
              <a:t>头显</a:t>
            </a:r>
          </a:p>
        </p:txBody>
      </p:sp>
      <p:sp>
        <p:nvSpPr>
          <p:cNvPr id="7" name="矩形 6"/>
          <p:cNvSpPr/>
          <p:nvPr/>
        </p:nvSpPr>
        <p:spPr>
          <a:xfrm>
            <a:off x="3827756" y="90997"/>
            <a:ext cx="958788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脑电帽</a:t>
            </a:r>
          </a:p>
        </p:txBody>
      </p:sp>
      <p:sp>
        <p:nvSpPr>
          <p:cNvPr id="10" name="矩形 9"/>
          <p:cNvSpPr/>
          <p:nvPr/>
        </p:nvSpPr>
        <p:spPr>
          <a:xfrm>
            <a:off x="5993906" y="2215719"/>
            <a:ext cx="1214762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VR</a:t>
            </a:r>
            <a:r>
              <a:rPr lang="zh-CN" altLang="en-US" dirty="0"/>
              <a:t>显示器</a:t>
            </a:r>
          </a:p>
        </p:txBody>
      </p:sp>
      <p:sp>
        <p:nvSpPr>
          <p:cNvPr id="11" name="矩形 10"/>
          <p:cNvSpPr/>
          <p:nvPr/>
        </p:nvSpPr>
        <p:spPr>
          <a:xfrm>
            <a:off x="8469297" y="2256407"/>
            <a:ext cx="1455937" cy="5578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脑电采集设备显示器</a:t>
            </a:r>
          </a:p>
        </p:txBody>
      </p:sp>
      <p:sp>
        <p:nvSpPr>
          <p:cNvPr id="12" name="矩形 11"/>
          <p:cNvSpPr/>
          <p:nvPr/>
        </p:nvSpPr>
        <p:spPr>
          <a:xfrm>
            <a:off x="4733277" y="2620393"/>
            <a:ext cx="958788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被试</a:t>
            </a:r>
          </a:p>
        </p:txBody>
      </p:sp>
      <p:sp>
        <p:nvSpPr>
          <p:cNvPr id="13" name="矩形 12"/>
          <p:cNvSpPr/>
          <p:nvPr/>
        </p:nvSpPr>
        <p:spPr>
          <a:xfrm>
            <a:off x="8094956" y="4944862"/>
            <a:ext cx="1315374" cy="5718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脑电采集设备主机</a:t>
            </a:r>
          </a:p>
        </p:txBody>
      </p:sp>
      <p:sp>
        <p:nvSpPr>
          <p:cNvPr id="14" name="矩形 13"/>
          <p:cNvSpPr/>
          <p:nvPr/>
        </p:nvSpPr>
        <p:spPr>
          <a:xfrm>
            <a:off x="7615561" y="6347164"/>
            <a:ext cx="1386395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VR</a:t>
            </a:r>
            <a:r>
              <a:rPr lang="zh-CN" altLang="en-US" dirty="0"/>
              <a:t>设备主机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7615561" y="5193437"/>
            <a:ext cx="479395" cy="88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7136166" y="6533225"/>
            <a:ext cx="479395" cy="88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9001956" y="1871709"/>
            <a:ext cx="195310" cy="38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0"/>
          </p:cNvCxnSpPr>
          <p:nvPr/>
        </p:nvCxnSpPr>
        <p:spPr>
          <a:xfrm flipV="1">
            <a:off x="6601287" y="1802167"/>
            <a:ext cx="0" cy="413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</p:cNvCxnSpPr>
          <p:nvPr/>
        </p:nvCxnSpPr>
        <p:spPr>
          <a:xfrm>
            <a:off x="4786544" y="304061"/>
            <a:ext cx="504547" cy="4061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764132" y="1143000"/>
            <a:ext cx="23081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31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31" y="0"/>
            <a:ext cx="8416337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62430" y="957883"/>
            <a:ext cx="737118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68976" y="954533"/>
            <a:ext cx="1810517" cy="1047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兴奋</a:t>
            </a:r>
          </a:p>
        </p:txBody>
      </p:sp>
      <p:sp>
        <p:nvSpPr>
          <p:cNvPr id="7" name="矩形 6"/>
          <p:cNvSpPr/>
          <p:nvPr/>
        </p:nvSpPr>
        <p:spPr>
          <a:xfrm>
            <a:off x="7700941" y="1940374"/>
            <a:ext cx="1305892" cy="665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愉快</a:t>
            </a:r>
          </a:p>
        </p:txBody>
      </p:sp>
      <p:sp>
        <p:nvSpPr>
          <p:cNvPr id="8" name="矩形 7"/>
          <p:cNvSpPr/>
          <p:nvPr/>
        </p:nvSpPr>
        <p:spPr>
          <a:xfrm>
            <a:off x="8171758" y="2739636"/>
            <a:ext cx="737118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16768" y="5194011"/>
            <a:ext cx="923549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放松</a:t>
            </a:r>
          </a:p>
        </p:txBody>
      </p:sp>
      <p:sp>
        <p:nvSpPr>
          <p:cNvPr id="10" name="矩形 9"/>
          <p:cNvSpPr/>
          <p:nvPr/>
        </p:nvSpPr>
        <p:spPr>
          <a:xfrm>
            <a:off x="6777392" y="5700641"/>
            <a:ext cx="923549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平静</a:t>
            </a:r>
          </a:p>
        </p:txBody>
      </p:sp>
      <p:sp>
        <p:nvSpPr>
          <p:cNvPr id="11" name="矩形 10"/>
          <p:cNvSpPr/>
          <p:nvPr/>
        </p:nvSpPr>
        <p:spPr>
          <a:xfrm>
            <a:off x="6830658" y="957882"/>
            <a:ext cx="737118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85328" y="4573192"/>
            <a:ext cx="737118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900990" y="3945542"/>
            <a:ext cx="1438319" cy="324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满意</a:t>
            </a:r>
          </a:p>
        </p:txBody>
      </p:sp>
      <p:sp>
        <p:nvSpPr>
          <p:cNvPr id="14" name="矩形 13"/>
          <p:cNvSpPr/>
          <p:nvPr/>
        </p:nvSpPr>
        <p:spPr>
          <a:xfrm>
            <a:off x="4242284" y="870878"/>
            <a:ext cx="849948" cy="491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紧张</a:t>
            </a:r>
          </a:p>
        </p:txBody>
      </p:sp>
      <p:sp>
        <p:nvSpPr>
          <p:cNvPr id="15" name="矩形 14"/>
          <p:cNvSpPr/>
          <p:nvPr/>
        </p:nvSpPr>
        <p:spPr>
          <a:xfrm>
            <a:off x="3589338" y="1398011"/>
            <a:ext cx="1305892" cy="665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焦虑</a:t>
            </a:r>
          </a:p>
        </p:txBody>
      </p:sp>
      <p:sp>
        <p:nvSpPr>
          <p:cNvPr id="16" name="矩形 15"/>
          <p:cNvSpPr/>
          <p:nvPr/>
        </p:nvSpPr>
        <p:spPr>
          <a:xfrm>
            <a:off x="3180606" y="2063262"/>
            <a:ext cx="90312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压力</a:t>
            </a:r>
          </a:p>
        </p:txBody>
      </p:sp>
      <p:sp>
        <p:nvSpPr>
          <p:cNvPr id="17" name="矩形 16"/>
          <p:cNvSpPr/>
          <p:nvPr/>
        </p:nvSpPr>
        <p:spPr>
          <a:xfrm>
            <a:off x="3004612" y="2695368"/>
            <a:ext cx="90312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烦心</a:t>
            </a:r>
          </a:p>
        </p:txBody>
      </p:sp>
      <p:sp>
        <p:nvSpPr>
          <p:cNvPr id="19" name="矩形 18"/>
          <p:cNvSpPr/>
          <p:nvPr/>
        </p:nvSpPr>
        <p:spPr>
          <a:xfrm>
            <a:off x="2810783" y="3764787"/>
            <a:ext cx="90312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生气</a:t>
            </a:r>
          </a:p>
        </p:txBody>
      </p:sp>
      <p:sp>
        <p:nvSpPr>
          <p:cNvPr id="20" name="矩形 19"/>
          <p:cNvSpPr/>
          <p:nvPr/>
        </p:nvSpPr>
        <p:spPr>
          <a:xfrm>
            <a:off x="2985253" y="4551057"/>
            <a:ext cx="125703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沮丧</a:t>
            </a:r>
          </a:p>
        </p:txBody>
      </p:sp>
      <p:sp>
        <p:nvSpPr>
          <p:cNvPr id="21" name="矩形 20"/>
          <p:cNvSpPr/>
          <p:nvPr/>
        </p:nvSpPr>
        <p:spPr>
          <a:xfrm>
            <a:off x="3589338" y="5183163"/>
            <a:ext cx="125703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94711" y="5700641"/>
            <a:ext cx="125703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昏睡</a:t>
            </a:r>
          </a:p>
        </p:txBody>
      </p:sp>
    </p:spTree>
    <p:extLst>
      <p:ext uri="{BB962C8B-B14F-4D97-AF65-F5344CB8AC3E}">
        <p14:creationId xmlns:p14="http://schemas.microsoft.com/office/powerpoint/2010/main" val="2229913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80551" y="1627972"/>
            <a:ext cx="1411550" cy="76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SVM</a:t>
            </a:r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75.34%</a:t>
            </a:r>
            <a:r>
              <a:rPr lang="zh-CN" altLang="en-US" dirty="0"/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2787588" y="2895601"/>
            <a:ext cx="1411550" cy="717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LR</a:t>
            </a:r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74.09%</a:t>
            </a:r>
            <a:r>
              <a:rPr lang="zh-CN" altLang="en-US" dirty="0"/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3080551" y="4245007"/>
            <a:ext cx="1411550" cy="717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DT</a:t>
            </a:r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78.88%</a:t>
            </a:r>
            <a:r>
              <a:rPr lang="zh-CN" altLang="en-US" dirty="0"/>
              <a:t>）</a:t>
            </a:r>
          </a:p>
        </p:txBody>
      </p:sp>
      <p:sp>
        <p:nvSpPr>
          <p:cNvPr id="7" name="椭圆 6"/>
          <p:cNvSpPr/>
          <p:nvPr/>
        </p:nvSpPr>
        <p:spPr>
          <a:xfrm>
            <a:off x="5974672" y="2920753"/>
            <a:ext cx="701336" cy="692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7" idx="0"/>
            <a:endCxn id="7" idx="4"/>
          </p:cNvCxnSpPr>
          <p:nvPr/>
        </p:nvCxnSpPr>
        <p:spPr>
          <a:xfrm>
            <a:off x="6325340" y="2920753"/>
            <a:ext cx="0" cy="692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974672" y="3266982"/>
            <a:ext cx="7013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3"/>
            <a:endCxn id="7" idx="1"/>
          </p:cNvCxnSpPr>
          <p:nvPr/>
        </p:nvCxnSpPr>
        <p:spPr>
          <a:xfrm>
            <a:off x="4492101" y="2009712"/>
            <a:ext cx="1585279" cy="101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7" idx="2"/>
          </p:cNvCxnSpPr>
          <p:nvPr/>
        </p:nvCxnSpPr>
        <p:spPr>
          <a:xfrm>
            <a:off x="4199138" y="3254407"/>
            <a:ext cx="1775534" cy="1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7" idx="3"/>
          </p:cNvCxnSpPr>
          <p:nvPr/>
        </p:nvCxnSpPr>
        <p:spPr>
          <a:xfrm flipV="1">
            <a:off x="4492101" y="3511804"/>
            <a:ext cx="1585279" cy="109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头: 右 28"/>
          <p:cNvSpPr/>
          <p:nvPr/>
        </p:nvSpPr>
        <p:spPr>
          <a:xfrm>
            <a:off x="6676008" y="3187083"/>
            <a:ext cx="328474" cy="159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7026675" y="2621430"/>
            <a:ext cx="1202925" cy="1265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融合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80.24%</a:t>
            </a:r>
            <a:r>
              <a:rPr lang="zh-CN" altLang="en-US" dirty="0"/>
              <a:t>）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720966" y="373007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Soft Voting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622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488659"/>
              </p:ext>
            </p:extLst>
          </p:nvPr>
        </p:nvGraphicFramePr>
        <p:xfrm>
          <a:off x="3115076" y="1589677"/>
          <a:ext cx="6463929" cy="955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617">
                  <a:extLst>
                    <a:ext uri="{9D8B030D-6E8A-4147-A177-3AD203B41FA5}">
                      <a16:colId xmlns:a16="http://schemas.microsoft.com/office/drawing/2014/main" val="2942270591"/>
                    </a:ext>
                  </a:extLst>
                </a:gridCol>
                <a:gridCol w="877617">
                  <a:extLst>
                    <a:ext uri="{9D8B030D-6E8A-4147-A177-3AD203B41FA5}">
                      <a16:colId xmlns:a16="http://schemas.microsoft.com/office/drawing/2014/main" val="1776819714"/>
                    </a:ext>
                  </a:extLst>
                </a:gridCol>
                <a:gridCol w="877617">
                  <a:extLst>
                    <a:ext uri="{9D8B030D-6E8A-4147-A177-3AD203B41FA5}">
                      <a16:colId xmlns:a16="http://schemas.microsoft.com/office/drawing/2014/main" val="3774828406"/>
                    </a:ext>
                  </a:extLst>
                </a:gridCol>
                <a:gridCol w="877617">
                  <a:extLst>
                    <a:ext uri="{9D8B030D-6E8A-4147-A177-3AD203B41FA5}">
                      <a16:colId xmlns:a16="http://schemas.microsoft.com/office/drawing/2014/main" val="3119370870"/>
                    </a:ext>
                  </a:extLst>
                </a:gridCol>
                <a:gridCol w="909868">
                  <a:extLst>
                    <a:ext uri="{9D8B030D-6E8A-4147-A177-3AD203B41FA5}">
                      <a16:colId xmlns:a16="http://schemas.microsoft.com/office/drawing/2014/main" val="172632905"/>
                    </a:ext>
                  </a:extLst>
                </a:gridCol>
                <a:gridCol w="909868">
                  <a:extLst>
                    <a:ext uri="{9D8B030D-6E8A-4147-A177-3AD203B41FA5}">
                      <a16:colId xmlns:a16="http://schemas.microsoft.com/office/drawing/2014/main" val="186719225"/>
                    </a:ext>
                  </a:extLst>
                </a:gridCol>
                <a:gridCol w="1133725">
                  <a:extLst>
                    <a:ext uri="{9D8B030D-6E8A-4147-A177-3AD203B41FA5}">
                      <a16:colId xmlns:a16="http://schemas.microsoft.com/office/drawing/2014/main" val="217266709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08797"/>
                  </a:ext>
                </a:extLst>
              </a:tr>
              <a:tr h="589321">
                <a:tc>
                  <a:txBody>
                    <a:bodyPr/>
                    <a:lstStyle/>
                    <a:p>
                      <a:r>
                        <a:rPr lang="en-US" altLang="zh-CN" dirty="0"/>
                        <a:t>0.6040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0.7422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0.6642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0.6857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0.6823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0.6070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0.7755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105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278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915053" y="1429305"/>
            <a:ext cx="3524434" cy="3373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>
            <a:stCxn id="5" idx="0"/>
            <a:endCxn id="5" idx="4"/>
          </p:cNvCxnSpPr>
          <p:nvPr/>
        </p:nvCxnSpPr>
        <p:spPr>
          <a:xfrm>
            <a:off x="5677270" y="1429305"/>
            <a:ext cx="0" cy="33735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2"/>
            <a:endCxn id="5" idx="6"/>
          </p:cNvCxnSpPr>
          <p:nvPr/>
        </p:nvCxnSpPr>
        <p:spPr>
          <a:xfrm>
            <a:off x="3915053" y="3116062"/>
            <a:ext cx="35244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814093" y="15269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兴奋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26361" y="44015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平静</a:t>
            </a:r>
          </a:p>
        </p:txBody>
      </p:sp>
      <p:sp>
        <p:nvSpPr>
          <p:cNvPr id="13" name="文本框 10"/>
          <p:cNvSpPr txBox="1"/>
          <p:nvPr/>
        </p:nvSpPr>
        <p:spPr>
          <a:xfrm>
            <a:off x="6669478" y="2409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高兴</a:t>
            </a:r>
          </a:p>
        </p:txBody>
      </p:sp>
      <p:sp>
        <p:nvSpPr>
          <p:cNvPr id="14" name="文本框 10"/>
          <p:cNvSpPr txBox="1"/>
          <p:nvPr/>
        </p:nvSpPr>
        <p:spPr>
          <a:xfrm>
            <a:off x="6669477" y="32682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满意</a:t>
            </a:r>
          </a:p>
        </p:txBody>
      </p:sp>
      <p:sp>
        <p:nvSpPr>
          <p:cNvPr id="15" name="文本框 10"/>
          <p:cNvSpPr txBox="1"/>
          <p:nvPr/>
        </p:nvSpPr>
        <p:spPr>
          <a:xfrm>
            <a:off x="4149830" y="32682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悲伤</a:t>
            </a:r>
          </a:p>
        </p:txBody>
      </p:sp>
      <p:sp>
        <p:nvSpPr>
          <p:cNvPr id="17" name="文本框 10"/>
          <p:cNvSpPr txBox="1"/>
          <p:nvPr/>
        </p:nvSpPr>
        <p:spPr>
          <a:xfrm>
            <a:off x="4897775" y="44103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疲劳</a:t>
            </a:r>
          </a:p>
        </p:txBody>
      </p:sp>
      <p:sp>
        <p:nvSpPr>
          <p:cNvPr id="18" name="文本框 10"/>
          <p:cNvSpPr txBox="1"/>
          <p:nvPr/>
        </p:nvSpPr>
        <p:spPr>
          <a:xfrm>
            <a:off x="4827712" y="16228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紧张</a:t>
            </a:r>
          </a:p>
        </p:txBody>
      </p:sp>
      <p:sp>
        <p:nvSpPr>
          <p:cNvPr id="19" name="文本框 10"/>
          <p:cNvSpPr txBox="1"/>
          <p:nvPr/>
        </p:nvSpPr>
        <p:spPr>
          <a:xfrm>
            <a:off x="4251444" y="24079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生气</a:t>
            </a:r>
          </a:p>
        </p:txBody>
      </p:sp>
      <p:sp>
        <p:nvSpPr>
          <p:cNvPr id="22" name="文本框 10"/>
          <p:cNvSpPr txBox="1"/>
          <p:nvPr/>
        </p:nvSpPr>
        <p:spPr>
          <a:xfrm>
            <a:off x="5354104" y="48604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无聊</a:t>
            </a:r>
          </a:p>
        </p:txBody>
      </p:sp>
      <p:sp>
        <p:nvSpPr>
          <p:cNvPr id="23" name="文本框 10"/>
          <p:cNvSpPr txBox="1"/>
          <p:nvPr/>
        </p:nvSpPr>
        <p:spPr>
          <a:xfrm>
            <a:off x="5354103" y="9882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兴奋</a:t>
            </a:r>
          </a:p>
        </p:txBody>
      </p:sp>
      <p:sp>
        <p:nvSpPr>
          <p:cNvPr id="24" name="文本框 10"/>
          <p:cNvSpPr txBox="1"/>
          <p:nvPr/>
        </p:nvSpPr>
        <p:spPr>
          <a:xfrm>
            <a:off x="7503057" y="2931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愉快</a:t>
            </a:r>
          </a:p>
        </p:txBody>
      </p:sp>
      <p:sp>
        <p:nvSpPr>
          <p:cNvPr id="25" name="文本框 10"/>
          <p:cNvSpPr txBox="1"/>
          <p:nvPr/>
        </p:nvSpPr>
        <p:spPr>
          <a:xfrm>
            <a:off x="3236937" y="2931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悲伤</a:t>
            </a:r>
          </a:p>
        </p:txBody>
      </p:sp>
      <p:cxnSp>
        <p:nvCxnSpPr>
          <p:cNvPr id="27" name="直接箭头连接符 26"/>
          <p:cNvCxnSpPr>
            <a:stCxn id="5" idx="4"/>
            <a:endCxn id="5" idx="0"/>
          </p:cNvCxnSpPr>
          <p:nvPr/>
        </p:nvCxnSpPr>
        <p:spPr>
          <a:xfrm flipV="1">
            <a:off x="5677270" y="1429305"/>
            <a:ext cx="0" cy="3373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2"/>
            <a:endCxn id="5" idx="6"/>
          </p:cNvCxnSpPr>
          <p:nvPr/>
        </p:nvCxnSpPr>
        <p:spPr>
          <a:xfrm>
            <a:off x="3915053" y="3116062"/>
            <a:ext cx="35244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29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8023" y="2707688"/>
            <a:ext cx="1204560" cy="506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原始信号</a:t>
            </a:r>
          </a:p>
        </p:txBody>
      </p:sp>
      <p:sp>
        <p:nvSpPr>
          <p:cNvPr id="5" name="矩形 4"/>
          <p:cNvSpPr/>
          <p:nvPr/>
        </p:nvSpPr>
        <p:spPr>
          <a:xfrm>
            <a:off x="2765238" y="2707688"/>
            <a:ext cx="1204560" cy="506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预处理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4446217" y="1501139"/>
            <a:ext cx="4301543" cy="3692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/>
          <p:cNvCxnSpPr>
            <a:stCxn id="5" idx="3"/>
          </p:cNvCxnSpPr>
          <p:nvPr/>
        </p:nvCxnSpPr>
        <p:spPr>
          <a:xfrm>
            <a:off x="3969798" y="2960703"/>
            <a:ext cx="834346" cy="13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352583" y="2960703"/>
            <a:ext cx="412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49018" y="2684892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EEG</a:t>
            </a:r>
            <a:endParaRPr lang="zh-CN" altLang="en-US" sz="1600" b="1" dirty="0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5812071" y="2214977"/>
            <a:ext cx="17833" cy="1970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: 圆角 15"/>
          <p:cNvSpPr/>
          <p:nvPr/>
        </p:nvSpPr>
        <p:spPr>
          <a:xfrm>
            <a:off x="6085642" y="157578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ALL</a:t>
            </a:r>
            <a:endParaRPr lang="zh-CN" altLang="en-US" dirty="0"/>
          </a:p>
        </p:txBody>
      </p:sp>
      <p:sp>
        <p:nvSpPr>
          <p:cNvPr id="17" name="矩形: 圆角 16"/>
          <p:cNvSpPr/>
          <p:nvPr/>
        </p:nvSpPr>
        <p:spPr>
          <a:xfrm>
            <a:off x="6084477" y="206849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γ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6084477" y="256120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altLang="zh-CN" dirty="0"/>
              <a:t>β</a:t>
            </a:r>
            <a:endParaRPr lang="zh-CN" altLang="en-US" dirty="0"/>
          </a:p>
        </p:txBody>
      </p:sp>
      <p:sp>
        <p:nvSpPr>
          <p:cNvPr id="19" name="矩形: 圆角 18"/>
          <p:cNvSpPr/>
          <p:nvPr/>
        </p:nvSpPr>
        <p:spPr>
          <a:xfrm>
            <a:off x="6084477" y="305391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α</a:t>
            </a:r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6082840" y="354662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1" name="矩形: 圆角 20"/>
          <p:cNvSpPr/>
          <p:nvPr/>
        </p:nvSpPr>
        <p:spPr>
          <a:xfrm>
            <a:off x="6081203" y="403933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δ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4821976" y="2614473"/>
            <a:ext cx="745724" cy="69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小波变换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5567700" y="2960701"/>
            <a:ext cx="2443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624646" y="1722267"/>
            <a:ext cx="14565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829904" y="221497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812071" y="270768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829904" y="3211493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829904" y="369310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812071" y="418581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658252" y="2214977"/>
            <a:ext cx="381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7017329" y="1722267"/>
            <a:ext cx="1664449" cy="211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energy,</a:t>
            </a:r>
          </a:p>
          <a:p>
            <a:pPr algn="ctr"/>
            <a:r>
              <a:rPr lang="en-US" altLang="zh-CN" dirty="0"/>
              <a:t>dfa,pfd,</a:t>
            </a:r>
          </a:p>
          <a:p>
            <a:pPr algn="ctr"/>
            <a:r>
              <a:rPr lang="en-US" altLang="zh-CN" dirty="0"/>
              <a:t>fisher_info,</a:t>
            </a:r>
          </a:p>
          <a:p>
            <a:pPr algn="ctr"/>
            <a:r>
              <a:rPr lang="en-US" altLang="zh-CN" dirty="0"/>
              <a:t>hjorth,</a:t>
            </a:r>
          </a:p>
          <a:p>
            <a:pPr algn="ctr"/>
            <a:r>
              <a:rPr lang="en-US" altLang="zh-CN" dirty="0"/>
              <a:t>spec_entropy,</a:t>
            </a:r>
          </a:p>
          <a:p>
            <a:pPr algn="ctr"/>
            <a:r>
              <a:rPr lang="en-US" altLang="zh-CN" dirty="0"/>
              <a:t>svd_entropy,</a:t>
            </a:r>
          </a:p>
          <a:p>
            <a:pPr algn="ctr"/>
            <a:r>
              <a:rPr lang="en-US" altLang="zh-CN" dirty="0"/>
              <a:t>ap_entropy</a:t>
            </a:r>
          </a:p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616351" y="4812553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特征提取</a:t>
            </a: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4616351" y="1722267"/>
            <a:ext cx="8295" cy="1238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964470" y="1998139"/>
            <a:ext cx="757856" cy="269748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964470" y="4436609"/>
            <a:ext cx="79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节律信号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7636308" y="4000699"/>
            <a:ext cx="44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747760" y="2979945"/>
            <a:ext cx="412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158197" y="2614474"/>
            <a:ext cx="776988" cy="839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特征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选择</a:t>
            </a:r>
          </a:p>
        </p:txBody>
      </p:sp>
      <p:sp>
        <p:nvSpPr>
          <p:cNvPr id="52" name="矩形 51"/>
          <p:cNvSpPr/>
          <p:nvPr/>
        </p:nvSpPr>
        <p:spPr>
          <a:xfrm>
            <a:off x="10438360" y="2614474"/>
            <a:ext cx="839240" cy="839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情绪识别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438360" y="4185816"/>
            <a:ext cx="839240" cy="729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效果评估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1" idx="3"/>
            <a:endCxn id="52" idx="1"/>
          </p:cNvCxnSpPr>
          <p:nvPr/>
        </p:nvCxnSpPr>
        <p:spPr>
          <a:xfrm>
            <a:off x="9935185" y="3034437"/>
            <a:ext cx="5031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2" idx="2"/>
            <a:endCxn id="53" idx="0"/>
          </p:cNvCxnSpPr>
          <p:nvPr/>
        </p:nvCxnSpPr>
        <p:spPr>
          <a:xfrm>
            <a:off x="10857980" y="3454400"/>
            <a:ext cx="0" cy="731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94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325950" y="1571348"/>
            <a:ext cx="8877" cy="1387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336800" y="1574800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334827" y="2959100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138363" y="2266950"/>
            <a:ext cx="1964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647295" y="208055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x[n]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696777" y="1365250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h[n]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96777" y="2714625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g[n]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334827" y="99591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 pass filter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34477" y="2288699"/>
            <a:ext cx="17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pass filter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492500" y="157134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492500" y="295910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756026" y="1358623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756026" y="2737207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537076" y="157134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537076" y="2944674"/>
            <a:ext cx="473946" cy="5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707093" y="138057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476298" y="26099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A1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5011022" y="2258398"/>
            <a:ext cx="8877" cy="1387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5011022" y="2261850"/>
            <a:ext cx="372800" cy="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019899" y="3646150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381849" y="2052300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h[n]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381849" y="3401675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g[n]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177572" y="225839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177572" y="364615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6441098" y="2045673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441098" y="3424257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7222148" y="225839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222148" y="3636982"/>
            <a:ext cx="640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265725" y="32676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397775" y="2073732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D2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7862363" y="2944674"/>
            <a:ext cx="8877" cy="1387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7862363" y="2938910"/>
            <a:ext cx="372800" cy="9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7871240" y="4332426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233190" y="2738576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h[n]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8233190" y="4087951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g[n]</a:t>
            </a:r>
            <a:endParaRPr lang="zh-CN" altLang="en-US" dirty="0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9028913" y="2944674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9028913" y="4332426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9292439" y="2731949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9292439" y="4110533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10073489" y="2944674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0073489" y="4323258"/>
            <a:ext cx="640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0117066" y="395392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A3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10249116" y="276000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D3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0854539" y="3969315"/>
            <a:ext cx="791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1971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5925" y="52705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128Hz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159000" y="137160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A1(0-64Hz)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65550" y="1371600"/>
            <a:ext cx="15621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D1(64-128Hz)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657350" y="220980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A2(0-32Hz)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06750" y="2209800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D2(32-64Hz)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68400" y="300990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A3(0-16Hz)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59075" y="3035300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D3(16-32Hz)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00100" y="385445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A4(0-8Hz)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397125" y="3873500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D4(8-16Hz)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74650" y="469900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A5(0-4Hz)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000250" y="4686300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D5(4-8Hz)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4" idx="2"/>
            <a:endCxn id="15" idx="0"/>
          </p:cNvCxnSpPr>
          <p:nvPr/>
        </p:nvCxnSpPr>
        <p:spPr>
          <a:xfrm flipH="1">
            <a:off x="2800350" y="1047750"/>
            <a:ext cx="796925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" idx="2"/>
            <a:endCxn id="16" idx="0"/>
          </p:cNvCxnSpPr>
          <p:nvPr/>
        </p:nvCxnSpPr>
        <p:spPr>
          <a:xfrm>
            <a:off x="3597275" y="1047750"/>
            <a:ext cx="949325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2"/>
            <a:endCxn id="17" idx="0"/>
          </p:cNvCxnSpPr>
          <p:nvPr/>
        </p:nvCxnSpPr>
        <p:spPr>
          <a:xfrm flipH="1">
            <a:off x="2298700" y="1892300"/>
            <a:ext cx="501650" cy="317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2"/>
            <a:endCxn id="18" idx="0"/>
          </p:cNvCxnSpPr>
          <p:nvPr/>
        </p:nvCxnSpPr>
        <p:spPr>
          <a:xfrm>
            <a:off x="2800350" y="1892300"/>
            <a:ext cx="1127125" cy="317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2"/>
            <a:endCxn id="19" idx="0"/>
          </p:cNvCxnSpPr>
          <p:nvPr/>
        </p:nvCxnSpPr>
        <p:spPr>
          <a:xfrm flipH="1">
            <a:off x="1809750" y="2730500"/>
            <a:ext cx="488950" cy="279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2"/>
            <a:endCxn id="20" idx="0"/>
          </p:cNvCxnSpPr>
          <p:nvPr/>
        </p:nvCxnSpPr>
        <p:spPr>
          <a:xfrm>
            <a:off x="2298700" y="2730500"/>
            <a:ext cx="11811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9" idx="2"/>
            <a:endCxn id="21" idx="0"/>
          </p:cNvCxnSpPr>
          <p:nvPr/>
        </p:nvCxnSpPr>
        <p:spPr>
          <a:xfrm flipH="1">
            <a:off x="1441450" y="3530600"/>
            <a:ext cx="368300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9" idx="2"/>
            <a:endCxn id="22" idx="0"/>
          </p:cNvCxnSpPr>
          <p:nvPr/>
        </p:nvCxnSpPr>
        <p:spPr>
          <a:xfrm>
            <a:off x="1809750" y="3530600"/>
            <a:ext cx="1308100" cy="3429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1" idx="2"/>
            <a:endCxn id="23" idx="0"/>
          </p:cNvCxnSpPr>
          <p:nvPr/>
        </p:nvCxnSpPr>
        <p:spPr>
          <a:xfrm flipH="1">
            <a:off x="1016000" y="4375150"/>
            <a:ext cx="425450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1" idx="2"/>
            <a:endCxn id="24" idx="0"/>
          </p:cNvCxnSpPr>
          <p:nvPr/>
        </p:nvCxnSpPr>
        <p:spPr>
          <a:xfrm>
            <a:off x="1441450" y="4375150"/>
            <a:ext cx="1279525" cy="3111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495926" y="1447284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Noises</a:t>
            </a:r>
            <a:endParaRPr lang="zh-CN" altLang="en-US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4675808" y="2285484"/>
            <a:ext cx="100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Gamma</a:t>
            </a:r>
            <a:endParaRPr lang="zh-CN" altLang="en-US" b="1" dirty="0"/>
          </a:p>
        </p:txBody>
      </p:sp>
      <p:sp>
        <p:nvSpPr>
          <p:cNvPr id="59" name="文本框 56"/>
          <p:cNvSpPr txBox="1"/>
          <p:nvPr/>
        </p:nvSpPr>
        <p:spPr>
          <a:xfrm>
            <a:off x="4251325" y="3123684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Beta</a:t>
            </a:r>
            <a:endParaRPr lang="zh-CN" altLang="en-US" b="1" dirty="0"/>
          </a:p>
        </p:txBody>
      </p:sp>
      <p:sp>
        <p:nvSpPr>
          <p:cNvPr id="60" name="文本框 56"/>
          <p:cNvSpPr txBox="1"/>
          <p:nvPr/>
        </p:nvSpPr>
        <p:spPr>
          <a:xfrm>
            <a:off x="3854451" y="3943350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Alpha</a:t>
            </a:r>
            <a:endParaRPr lang="zh-CN" altLang="en-US" b="1" dirty="0"/>
          </a:p>
        </p:txBody>
      </p:sp>
      <p:sp>
        <p:nvSpPr>
          <p:cNvPr id="61" name="文本框 56"/>
          <p:cNvSpPr txBox="1"/>
          <p:nvPr/>
        </p:nvSpPr>
        <p:spPr>
          <a:xfrm>
            <a:off x="3479800" y="4756666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Theta</a:t>
            </a:r>
            <a:endParaRPr lang="zh-CN" altLang="en-US" b="1" dirty="0"/>
          </a:p>
        </p:txBody>
      </p:sp>
      <p:sp>
        <p:nvSpPr>
          <p:cNvPr id="62" name="文本框 56"/>
          <p:cNvSpPr txBox="1"/>
          <p:nvPr/>
        </p:nvSpPr>
        <p:spPr>
          <a:xfrm>
            <a:off x="680418" y="5264150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Delta</a:t>
            </a:r>
            <a:endParaRPr lang="zh-CN" altLang="en-US" b="1" dirty="0"/>
          </a:p>
        </p:txBody>
      </p:sp>
      <p:sp>
        <p:nvSpPr>
          <p:cNvPr id="63" name="矩形 62"/>
          <p:cNvSpPr/>
          <p:nvPr/>
        </p:nvSpPr>
        <p:spPr>
          <a:xfrm>
            <a:off x="3676650" y="1309688"/>
            <a:ext cx="2673350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117850" y="2128282"/>
            <a:ext cx="2673350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667000" y="2958287"/>
            <a:ext cx="2328863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322513" y="3792002"/>
            <a:ext cx="2353295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892300" y="4617502"/>
            <a:ext cx="2359025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23230" y="4617502"/>
            <a:ext cx="1411288" cy="92392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8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1933575" y="4038600"/>
            <a:ext cx="3133725" cy="3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676525" y="1809750"/>
            <a:ext cx="38100" cy="2876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流程图: 接点 9"/>
          <p:cNvSpPr/>
          <p:nvPr/>
        </p:nvSpPr>
        <p:spPr>
          <a:xfrm>
            <a:off x="3057525" y="314325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 flipV="1">
            <a:off x="3900487" y="2649856"/>
            <a:ext cx="57150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3276600" y="299085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/>
          <p:cNvSpPr/>
          <p:nvPr/>
        </p:nvSpPr>
        <p:spPr>
          <a:xfrm>
            <a:off x="3590925" y="2847975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流程图: 接点 13"/>
          <p:cNvSpPr/>
          <p:nvPr/>
        </p:nvSpPr>
        <p:spPr>
          <a:xfrm>
            <a:off x="4262437" y="230505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43660" y="173462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Ln(L(k))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319587" y="409098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Ln(1/k)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8131" y="4038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933575" y="1809750"/>
            <a:ext cx="2895600" cy="2413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7332678" y="3981450"/>
            <a:ext cx="3133725" cy="3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075628" y="1752600"/>
            <a:ext cx="38100" cy="2876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流程图: 接点 19"/>
          <p:cNvSpPr/>
          <p:nvPr/>
        </p:nvSpPr>
        <p:spPr>
          <a:xfrm>
            <a:off x="8456628" y="308610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/>
          <p:cNvSpPr/>
          <p:nvPr/>
        </p:nvSpPr>
        <p:spPr>
          <a:xfrm flipV="1">
            <a:off x="9299590" y="2592706"/>
            <a:ext cx="57150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/>
          <p:cNvSpPr/>
          <p:nvPr/>
        </p:nvSpPr>
        <p:spPr>
          <a:xfrm>
            <a:off x="8675703" y="293370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/>
          <p:cNvSpPr/>
          <p:nvPr/>
        </p:nvSpPr>
        <p:spPr>
          <a:xfrm>
            <a:off x="8990028" y="2790825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流程图: 接点 24"/>
          <p:cNvSpPr/>
          <p:nvPr/>
        </p:nvSpPr>
        <p:spPr>
          <a:xfrm>
            <a:off x="9661540" y="224790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142763" y="1677472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Ln(R(n)/S(n))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718690" y="403383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Ln(n)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807234" y="3981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7954392" y="2103954"/>
            <a:ext cx="1828800" cy="1599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291744" y="3371850"/>
            <a:ext cx="1064996" cy="371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弧形 31"/>
          <p:cNvSpPr/>
          <p:nvPr/>
        </p:nvSpPr>
        <p:spPr>
          <a:xfrm rot="1172917">
            <a:off x="8388976" y="2968794"/>
            <a:ext cx="514335" cy="72078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824243" y="3505660"/>
            <a:ext cx="136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tan</a:t>
            </a:r>
            <a:r>
              <a:rPr lang="el-GR" altLang="zh-CN" dirty="0"/>
              <a:t>α</a:t>
            </a:r>
            <a:r>
              <a:rPr lang="en-US" altLang="zh-CN" dirty="0"/>
              <a:t>=Hurst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871725" y="29559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α</a:t>
            </a:r>
            <a:endParaRPr lang="en-US" altLang="zh-CN" dirty="0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2795518" y="3458499"/>
            <a:ext cx="1064996" cy="371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328017" y="3592309"/>
            <a:ext cx="136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tan</a:t>
            </a:r>
            <a:r>
              <a:rPr lang="el-GR" altLang="zh-CN" dirty="0"/>
              <a:t>α</a:t>
            </a:r>
            <a:r>
              <a:rPr lang="en-US" altLang="zh-CN" dirty="0"/>
              <a:t>=</a:t>
            </a:r>
            <a:r>
              <a:rPr lang="en-US" altLang="zh-CN" dirty="0" err="1"/>
              <a:t>hfd</a:t>
            </a:r>
            <a:endParaRPr lang="en-US" altLang="zh-CN" dirty="0"/>
          </a:p>
        </p:txBody>
      </p:sp>
      <p:sp>
        <p:nvSpPr>
          <p:cNvPr id="37" name="文本框 36"/>
          <p:cNvSpPr txBox="1"/>
          <p:nvPr/>
        </p:nvSpPr>
        <p:spPr>
          <a:xfrm>
            <a:off x="3375499" y="30426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α</a:t>
            </a:r>
            <a:endParaRPr lang="en-US" altLang="zh-CN" dirty="0"/>
          </a:p>
        </p:txBody>
      </p:sp>
      <p:sp>
        <p:nvSpPr>
          <p:cNvPr id="38" name="弧形 37"/>
          <p:cNvSpPr/>
          <p:nvPr/>
        </p:nvSpPr>
        <p:spPr>
          <a:xfrm rot="1172917">
            <a:off x="2920296" y="3057530"/>
            <a:ext cx="514335" cy="72078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006353" y="1722268"/>
            <a:ext cx="235258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个体学习器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2006352" y="2718047"/>
            <a:ext cx="235258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个体学习器</a:t>
            </a:r>
            <a:r>
              <a:rPr lang="en-US" altLang="zh-CN" dirty="0"/>
              <a:t>2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2006352" y="4415162"/>
            <a:ext cx="235258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个体学习器</a:t>
            </a:r>
            <a:r>
              <a:rPr lang="en-US" altLang="zh-CN" dirty="0"/>
              <a:t>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65276" y="372638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6507333" y="2945154"/>
            <a:ext cx="124435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融合模块</a:t>
            </a:r>
          </a:p>
        </p:txBody>
      </p:sp>
      <p:cxnSp>
        <p:nvCxnSpPr>
          <p:cNvPr id="11" name="直接箭头连接符 10"/>
          <p:cNvCxnSpPr>
            <a:stCxn id="4" idx="3"/>
          </p:cNvCxnSpPr>
          <p:nvPr/>
        </p:nvCxnSpPr>
        <p:spPr>
          <a:xfrm>
            <a:off x="4358936" y="2112886"/>
            <a:ext cx="2148397" cy="99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9" idx="1"/>
          </p:cNvCxnSpPr>
          <p:nvPr/>
        </p:nvCxnSpPr>
        <p:spPr>
          <a:xfrm>
            <a:off x="4358935" y="3108665"/>
            <a:ext cx="2148398" cy="227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</p:cNvCxnSpPr>
          <p:nvPr/>
        </p:nvCxnSpPr>
        <p:spPr>
          <a:xfrm flipV="1">
            <a:off x="4358935" y="3599531"/>
            <a:ext cx="2148398" cy="1206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3"/>
          </p:cNvCxnSpPr>
          <p:nvPr/>
        </p:nvCxnSpPr>
        <p:spPr>
          <a:xfrm>
            <a:off x="7751686" y="3335772"/>
            <a:ext cx="7087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460419" y="31299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10728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370338" y="1704513"/>
                <a:ext cx="5634043" cy="2514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/>
                  <a:t>输入</a:t>
                </a:r>
                <a:r>
                  <a:rPr lang="zh-CN" altLang="en-US" dirty="0"/>
                  <a:t>：样本集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           </a:t>
                </a:r>
                <a:r>
                  <a:rPr lang="zh-CN" altLang="en-US" dirty="0"/>
                  <a:t>低维空间维数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b="1" dirty="0"/>
                  <a:t>过程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en-US" altLang="zh-CN" dirty="0"/>
                  <a:t>1.</a:t>
                </a:r>
                <a:r>
                  <a:rPr lang="zh-CN" altLang="en-US" dirty="0"/>
                  <a:t>对所有样本进行中心化：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zh-CN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计算样本的协方差矩阵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对协方差矩阵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做特征值分解</a:t>
                </a:r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4.</a:t>
                </a:r>
                <a:r>
                  <a:rPr lang="zh-CN" altLang="en-US" dirty="0"/>
                  <a:t>取最大的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特征值所对应的特征向量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1" dirty="0"/>
                  <a:t>输出</a:t>
                </a:r>
                <a:r>
                  <a:rPr lang="zh-CN" altLang="en-US" dirty="0"/>
                  <a:t>：投影矩阵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38" y="1704513"/>
                <a:ext cx="5634043" cy="2514022"/>
              </a:xfrm>
              <a:prstGeom prst="rect">
                <a:avLst/>
              </a:prstGeom>
              <a:blipFill>
                <a:blip r:embed="rId2"/>
                <a:stretch>
                  <a:fillRect l="-974" t="-1456" b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2370338" y="1704513"/>
            <a:ext cx="571721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370338" y="4228893"/>
            <a:ext cx="571721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5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916557" y="238538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天气？</a:t>
            </a: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flipH="1">
            <a:off x="4333461" y="1075585"/>
            <a:ext cx="804340" cy="859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5"/>
          </p:cNvCxnSpPr>
          <p:nvPr/>
        </p:nvCxnSpPr>
        <p:spPr>
          <a:xfrm>
            <a:off x="6206061" y="1075585"/>
            <a:ext cx="618809" cy="859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405809" y="1934817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风？</a:t>
            </a:r>
          </a:p>
        </p:txBody>
      </p:sp>
      <p:sp>
        <p:nvSpPr>
          <p:cNvPr id="11" name="椭圆 10"/>
          <p:cNvSpPr/>
          <p:nvPr/>
        </p:nvSpPr>
        <p:spPr>
          <a:xfrm>
            <a:off x="6065453" y="1934817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/>
              <a:t>否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87791" y="1320535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下雨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61183" y="1200400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晴天</a:t>
            </a:r>
          </a:p>
        </p:txBody>
      </p:sp>
      <p:sp>
        <p:nvSpPr>
          <p:cNvPr id="14" name="椭圆 13"/>
          <p:cNvSpPr/>
          <p:nvPr/>
        </p:nvSpPr>
        <p:spPr>
          <a:xfrm>
            <a:off x="2378765" y="3465443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温度？</a:t>
            </a:r>
          </a:p>
        </p:txBody>
      </p:sp>
      <p:sp>
        <p:nvSpPr>
          <p:cNvPr id="15" name="椭圆 14"/>
          <p:cNvSpPr/>
          <p:nvPr/>
        </p:nvSpPr>
        <p:spPr>
          <a:xfrm>
            <a:off x="4554705" y="3631096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/>
              <a:t>否</a:t>
            </a:r>
          </a:p>
        </p:txBody>
      </p:sp>
      <p:cxnSp>
        <p:nvCxnSpPr>
          <p:cNvPr id="16" name="直接箭头连接符 15"/>
          <p:cNvCxnSpPr>
            <a:stCxn id="10" idx="3"/>
            <a:endCxn id="14" idx="0"/>
          </p:cNvCxnSpPr>
          <p:nvPr/>
        </p:nvCxnSpPr>
        <p:spPr>
          <a:xfrm flipH="1">
            <a:off x="3134139" y="2771864"/>
            <a:ext cx="492914" cy="693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5"/>
            <a:endCxn id="15" idx="0"/>
          </p:cNvCxnSpPr>
          <p:nvPr/>
        </p:nvCxnSpPr>
        <p:spPr>
          <a:xfrm>
            <a:off x="4695313" y="2771864"/>
            <a:ext cx="614766" cy="859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974171" y="2873177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大风</a:t>
            </a:r>
          </a:p>
        </p:txBody>
      </p:sp>
      <p:sp>
        <p:nvSpPr>
          <p:cNvPr id="23" name="文本框 12"/>
          <p:cNvSpPr txBox="1"/>
          <p:nvPr/>
        </p:nvSpPr>
        <p:spPr>
          <a:xfrm>
            <a:off x="2748983" y="2790350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无风</a:t>
            </a:r>
          </a:p>
        </p:txBody>
      </p:sp>
      <p:sp>
        <p:nvSpPr>
          <p:cNvPr id="24" name="椭圆 23"/>
          <p:cNvSpPr/>
          <p:nvPr/>
        </p:nvSpPr>
        <p:spPr>
          <a:xfrm>
            <a:off x="1585375" y="5128591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是</a:t>
            </a:r>
          </a:p>
        </p:txBody>
      </p:sp>
      <p:sp>
        <p:nvSpPr>
          <p:cNvPr id="25" name="椭圆 24"/>
          <p:cNvSpPr/>
          <p:nvPr/>
        </p:nvSpPr>
        <p:spPr>
          <a:xfrm>
            <a:off x="3578087" y="5285074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/>
              <a:t>否</a:t>
            </a:r>
          </a:p>
        </p:txBody>
      </p:sp>
      <p:sp>
        <p:nvSpPr>
          <p:cNvPr id="26" name="文本框 12"/>
          <p:cNvSpPr txBox="1"/>
          <p:nvPr/>
        </p:nvSpPr>
        <p:spPr>
          <a:xfrm>
            <a:off x="1959299" y="4465479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适宜</a:t>
            </a:r>
          </a:p>
        </p:txBody>
      </p:sp>
      <p:cxnSp>
        <p:nvCxnSpPr>
          <p:cNvPr id="27" name="直接箭头连接符 26"/>
          <p:cNvCxnSpPr>
            <a:endCxn id="24" idx="0"/>
          </p:cNvCxnSpPr>
          <p:nvPr/>
        </p:nvCxnSpPr>
        <p:spPr>
          <a:xfrm flipH="1">
            <a:off x="2340749" y="4440559"/>
            <a:ext cx="654242" cy="68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5" idx="0"/>
          </p:cNvCxnSpPr>
          <p:nvPr/>
        </p:nvCxnSpPr>
        <p:spPr>
          <a:xfrm>
            <a:off x="3319248" y="4440559"/>
            <a:ext cx="1014213" cy="8445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750365" y="4521032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极冷</a:t>
            </a:r>
          </a:p>
        </p:txBody>
      </p:sp>
    </p:spTree>
    <p:extLst>
      <p:ext uri="{BB962C8B-B14F-4D97-AF65-F5344CB8AC3E}">
        <p14:creationId xmlns:p14="http://schemas.microsoft.com/office/powerpoint/2010/main" val="321996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050742" y="2654423"/>
            <a:ext cx="1003176" cy="6391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被试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2886723" y="4350057"/>
            <a:ext cx="1081596" cy="596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VR</a:t>
            </a:r>
            <a:r>
              <a:rPr lang="zh-CN" altLang="en-US" sz="2000" dirty="0"/>
              <a:t>头显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4776186" y="4270158"/>
            <a:ext cx="1452978" cy="75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/>
              <a:t>VR</a:t>
            </a:r>
            <a:r>
              <a:rPr lang="zh-CN" altLang="en-US" sz="2400" dirty="0"/>
              <a:t>主机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3200398" y="719091"/>
            <a:ext cx="4208015" cy="1158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93684" y="1154096"/>
            <a:ext cx="896645" cy="52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接线盒</a:t>
            </a:r>
          </a:p>
        </p:txBody>
      </p:sp>
      <p:sp>
        <p:nvSpPr>
          <p:cNvPr id="9" name="矩形 8"/>
          <p:cNvSpPr/>
          <p:nvPr/>
        </p:nvSpPr>
        <p:spPr>
          <a:xfrm>
            <a:off x="3648716" y="1154096"/>
            <a:ext cx="896645" cy="52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脑电帽</a:t>
            </a:r>
          </a:p>
        </p:txBody>
      </p:sp>
      <p:sp>
        <p:nvSpPr>
          <p:cNvPr id="10" name="矩形 9"/>
          <p:cNvSpPr/>
          <p:nvPr/>
        </p:nvSpPr>
        <p:spPr>
          <a:xfrm>
            <a:off x="6223245" y="1154096"/>
            <a:ext cx="896645" cy="52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放大器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7001520" y="2467992"/>
            <a:ext cx="1377518" cy="7301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NSD</a:t>
            </a:r>
            <a:r>
              <a:rPr lang="zh-CN" altLang="en-US" sz="2000" dirty="0"/>
              <a:t>主机</a:t>
            </a:r>
          </a:p>
        </p:txBody>
      </p:sp>
      <p:cxnSp>
        <p:nvCxnSpPr>
          <p:cNvPr id="15" name="直接连接符 14"/>
          <p:cNvCxnSpPr>
            <a:stCxn id="4" idx="0"/>
          </p:cNvCxnSpPr>
          <p:nvPr/>
        </p:nvCxnSpPr>
        <p:spPr>
          <a:xfrm flipH="1" flipV="1">
            <a:off x="2539016" y="1415987"/>
            <a:ext cx="13314" cy="12384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539013" y="1415987"/>
            <a:ext cx="6613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9" idx="1"/>
          </p:cNvCxnSpPr>
          <p:nvPr/>
        </p:nvCxnSpPr>
        <p:spPr>
          <a:xfrm>
            <a:off x="3200398" y="1415987"/>
            <a:ext cx="448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3"/>
            <a:endCxn id="10" idx="1"/>
          </p:cNvCxnSpPr>
          <p:nvPr/>
        </p:nvCxnSpPr>
        <p:spPr>
          <a:xfrm>
            <a:off x="5890329" y="1415988"/>
            <a:ext cx="3329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3"/>
          </p:cNvCxnSpPr>
          <p:nvPr/>
        </p:nvCxnSpPr>
        <p:spPr>
          <a:xfrm flipV="1">
            <a:off x="4545361" y="1415987"/>
            <a:ext cx="47051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119890" y="1415987"/>
            <a:ext cx="2885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1" idx="0"/>
          </p:cNvCxnSpPr>
          <p:nvPr/>
        </p:nvCxnSpPr>
        <p:spPr>
          <a:xfrm>
            <a:off x="7690279" y="1415987"/>
            <a:ext cx="0" cy="1052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7408413" y="1415987"/>
            <a:ext cx="28186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 flipV="1">
            <a:off x="2539013" y="4648198"/>
            <a:ext cx="347710" cy="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4" idx="2"/>
          </p:cNvCxnSpPr>
          <p:nvPr/>
        </p:nvCxnSpPr>
        <p:spPr>
          <a:xfrm flipV="1">
            <a:off x="2539013" y="3293615"/>
            <a:ext cx="13317" cy="1354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6" idx="1"/>
            <a:endCxn id="5" idx="3"/>
          </p:cNvCxnSpPr>
          <p:nvPr/>
        </p:nvCxnSpPr>
        <p:spPr>
          <a:xfrm flipH="1" flipV="1">
            <a:off x="3968319" y="4648199"/>
            <a:ext cx="807867" cy="18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854415" y="3880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信号同步</a:t>
            </a:r>
          </a:p>
        </p:txBody>
      </p:sp>
      <p:cxnSp>
        <p:nvCxnSpPr>
          <p:cNvPr id="70" name="直接箭头连接符 69"/>
          <p:cNvCxnSpPr>
            <a:stCxn id="6" idx="3"/>
            <a:endCxn id="11" idx="2"/>
          </p:cNvCxnSpPr>
          <p:nvPr/>
        </p:nvCxnSpPr>
        <p:spPr>
          <a:xfrm flipV="1">
            <a:off x="6229164" y="3198178"/>
            <a:ext cx="1461115" cy="1451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1" idx="2"/>
            <a:endCxn id="6" idx="3"/>
          </p:cNvCxnSpPr>
          <p:nvPr/>
        </p:nvCxnSpPr>
        <p:spPr>
          <a:xfrm flipH="1">
            <a:off x="6229164" y="3198178"/>
            <a:ext cx="1461115" cy="1451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1572846" y="3880850"/>
            <a:ext cx="1001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VR</a:t>
            </a:r>
          </a:p>
          <a:p>
            <a:pPr algn="ctr"/>
            <a:r>
              <a:rPr lang="zh-CN" altLang="en-US" sz="1600" dirty="0"/>
              <a:t>视频刺激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4528935" y="7190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脑电采集外围设备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1572846" y="1772712"/>
            <a:ext cx="100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脑电信号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7668512" y="1805168"/>
            <a:ext cx="100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脑电信号</a:t>
            </a:r>
          </a:p>
        </p:txBody>
      </p:sp>
      <p:sp>
        <p:nvSpPr>
          <p:cNvPr id="101" name="矩形 100"/>
          <p:cNvSpPr/>
          <p:nvPr/>
        </p:nvSpPr>
        <p:spPr>
          <a:xfrm>
            <a:off x="9051503" y="2535683"/>
            <a:ext cx="1162974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情绪识别算法</a:t>
            </a:r>
          </a:p>
        </p:txBody>
      </p:sp>
      <p:sp>
        <p:nvSpPr>
          <p:cNvPr id="102" name="箭头: 右 101"/>
          <p:cNvSpPr/>
          <p:nvPr/>
        </p:nvSpPr>
        <p:spPr>
          <a:xfrm flipH="1">
            <a:off x="8384195" y="2706934"/>
            <a:ext cx="667308" cy="252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2787588" y="4154749"/>
            <a:ext cx="3567488" cy="133090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3968319" y="511632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VR</a:t>
            </a:r>
            <a:r>
              <a:rPr lang="zh-CN" altLang="en-US" b="1" dirty="0"/>
              <a:t>设备</a:t>
            </a:r>
          </a:p>
        </p:txBody>
      </p:sp>
      <p:sp>
        <p:nvSpPr>
          <p:cNvPr id="105" name="矩形 104"/>
          <p:cNvSpPr/>
          <p:nvPr/>
        </p:nvSpPr>
        <p:spPr>
          <a:xfrm>
            <a:off x="3124940" y="611084"/>
            <a:ext cx="5544822" cy="273045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5111522" y="30204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脑电采集设备</a:t>
            </a:r>
          </a:p>
        </p:txBody>
      </p:sp>
    </p:spTree>
    <p:extLst>
      <p:ext uri="{BB962C8B-B14F-4D97-AF65-F5344CB8AC3E}">
        <p14:creationId xmlns:p14="http://schemas.microsoft.com/office/powerpoint/2010/main" val="230193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544</Words>
  <Application>Microsoft Office PowerPoint</Application>
  <PresentationFormat>宽屏</PresentationFormat>
  <Paragraphs>197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宋体</vt:lpstr>
      <vt:lpstr>微软雅黑</vt:lpstr>
      <vt:lpstr>Arial</vt:lpstr>
      <vt:lpstr>Cambria Math</vt:lpstr>
      <vt:lpstr>Cooper Std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VR_team</dc:creator>
  <cp:lastModifiedBy>VR_team</cp:lastModifiedBy>
  <cp:revision>146</cp:revision>
  <dcterms:created xsi:type="dcterms:W3CDTF">2016-11-14T03:03:33Z</dcterms:created>
  <dcterms:modified xsi:type="dcterms:W3CDTF">2016-11-25T14:41:43Z</dcterms:modified>
</cp:coreProperties>
</file>