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5" r:id="rId19"/>
    <p:sldId id="270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50742" y="2654423"/>
            <a:ext cx="1003176" cy="639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886723" y="4350057"/>
            <a:ext cx="1081596" cy="596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</a:t>
            </a:r>
            <a:r>
              <a:rPr lang="zh-CN" altLang="en-US" sz="2000" dirty="0"/>
              <a:t>头显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776186" y="4270158"/>
            <a:ext cx="1452978" cy="75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VR</a:t>
            </a:r>
            <a:r>
              <a:rPr lang="zh-CN" altLang="en-US" sz="2400" dirty="0"/>
              <a:t>主机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200398" y="719091"/>
            <a:ext cx="4208015" cy="115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93684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接线盒</a:t>
            </a:r>
          </a:p>
        </p:txBody>
      </p:sp>
      <p:sp>
        <p:nvSpPr>
          <p:cNvPr id="9" name="矩形 8"/>
          <p:cNvSpPr/>
          <p:nvPr/>
        </p:nvSpPr>
        <p:spPr>
          <a:xfrm>
            <a:off x="3648716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6223245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放大器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001520" y="2467992"/>
            <a:ext cx="1377518" cy="730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NSD</a:t>
            </a:r>
            <a:r>
              <a:rPr lang="zh-CN" altLang="en-US" sz="2000" dirty="0"/>
              <a:t>主机</a:t>
            </a:r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539016" y="1415987"/>
            <a:ext cx="13314" cy="1238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39013" y="1415987"/>
            <a:ext cx="661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1"/>
          </p:cNvCxnSpPr>
          <p:nvPr/>
        </p:nvCxnSpPr>
        <p:spPr>
          <a:xfrm>
            <a:off x="3200398" y="1415987"/>
            <a:ext cx="448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0" idx="1"/>
          </p:cNvCxnSpPr>
          <p:nvPr/>
        </p:nvCxnSpPr>
        <p:spPr>
          <a:xfrm>
            <a:off x="5890329" y="1415988"/>
            <a:ext cx="332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 flipV="1">
            <a:off x="4545361" y="1415987"/>
            <a:ext cx="4705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19890" y="1415987"/>
            <a:ext cx="288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1" idx="0"/>
          </p:cNvCxnSpPr>
          <p:nvPr/>
        </p:nvCxnSpPr>
        <p:spPr>
          <a:xfrm>
            <a:off x="7690279" y="1415987"/>
            <a:ext cx="0" cy="1052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408413" y="1415987"/>
            <a:ext cx="28186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39013" y="4648198"/>
            <a:ext cx="347710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" idx="2"/>
          </p:cNvCxnSpPr>
          <p:nvPr/>
        </p:nvCxnSpPr>
        <p:spPr>
          <a:xfrm flipV="1">
            <a:off x="2539013" y="3293615"/>
            <a:ext cx="13317" cy="135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1"/>
            <a:endCxn id="5" idx="3"/>
          </p:cNvCxnSpPr>
          <p:nvPr/>
        </p:nvCxnSpPr>
        <p:spPr>
          <a:xfrm flipH="1" flipV="1">
            <a:off x="3968319" y="4648199"/>
            <a:ext cx="807867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4415" y="388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信号同步</a:t>
            </a:r>
          </a:p>
        </p:txBody>
      </p:sp>
      <p:cxnSp>
        <p:nvCxnSpPr>
          <p:cNvPr id="70" name="直接箭头连接符 69"/>
          <p:cNvCxnSpPr>
            <a:stCxn id="6" idx="3"/>
            <a:endCxn id="11" idx="2"/>
          </p:cNvCxnSpPr>
          <p:nvPr/>
        </p:nvCxnSpPr>
        <p:spPr>
          <a:xfrm flipV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2"/>
            <a:endCxn id="6" idx="3"/>
          </p:cNvCxnSpPr>
          <p:nvPr/>
        </p:nvCxnSpPr>
        <p:spPr>
          <a:xfrm flipH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72846" y="3880850"/>
            <a:ext cx="100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VR</a:t>
            </a:r>
          </a:p>
          <a:p>
            <a:pPr algn="ctr"/>
            <a:r>
              <a:rPr lang="zh-CN" altLang="en-US" sz="1600" dirty="0"/>
              <a:t>视频刺激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528935" y="7190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脑电采集外围设备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68512" y="1805168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51503" y="2535683"/>
            <a:ext cx="116297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</a:t>
            </a:r>
          </a:p>
        </p:txBody>
      </p:sp>
      <p:sp>
        <p:nvSpPr>
          <p:cNvPr id="102" name="箭头: 右 101"/>
          <p:cNvSpPr/>
          <p:nvPr/>
        </p:nvSpPr>
        <p:spPr>
          <a:xfrm flipH="1">
            <a:off x="8384195" y="2706934"/>
            <a:ext cx="667308" cy="25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87588" y="4154749"/>
            <a:ext cx="3567488" cy="1330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968319" y="51163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设备</a:t>
            </a:r>
          </a:p>
        </p:txBody>
      </p:sp>
      <p:sp>
        <p:nvSpPr>
          <p:cNvPr id="105" name="矩形 104"/>
          <p:cNvSpPr/>
          <p:nvPr/>
        </p:nvSpPr>
        <p:spPr>
          <a:xfrm>
            <a:off x="3124940" y="611084"/>
            <a:ext cx="5544822" cy="27304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111522" y="3020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脑电采集设备</a:t>
            </a:r>
          </a:p>
        </p:txBody>
      </p:sp>
    </p:spTree>
    <p:extLst>
      <p:ext uri="{BB962C8B-B14F-4D97-AF65-F5344CB8AC3E}">
        <p14:creationId xmlns:p14="http://schemas.microsoft.com/office/powerpoint/2010/main" val="230193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R_team\AppData\Local\Temp\WeChat Files\1313070500@chatroom_1475639991044_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11" y="925043"/>
            <a:ext cx="4625350" cy="53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8"/>
          <a:stretch/>
        </p:blipFill>
        <p:spPr>
          <a:xfrm>
            <a:off x="2421423" y="1166845"/>
            <a:ext cx="4102100" cy="3069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9227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15018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3272161" y="4236097"/>
            <a:ext cx="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文本框 5"/>
          <p:cNvSpPr txBox="1"/>
          <p:nvPr/>
        </p:nvSpPr>
        <p:spPr>
          <a:xfrm>
            <a:off x="5115018" y="4264747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2961" y="4662728"/>
            <a:ext cx="395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A:</a:t>
            </a:r>
            <a:r>
              <a:rPr lang="zh-CN" altLang="en-US" sz="1400" dirty="0"/>
              <a:t>眶额回皮层（绿色）和腹中前额叶皮层（红色）</a:t>
            </a:r>
            <a:endParaRPr lang="en-US" altLang="zh-CN" sz="1400" dirty="0"/>
          </a:p>
          <a:p>
            <a:r>
              <a:rPr lang="en-US" altLang="zh-CN" sz="1400" dirty="0"/>
              <a:t>B:</a:t>
            </a:r>
            <a:r>
              <a:rPr lang="zh-CN" altLang="en-US" sz="1400" dirty="0"/>
              <a:t>背外侧前额也皮层（蓝色）</a:t>
            </a:r>
            <a:endParaRPr lang="en-US" altLang="zh-CN" sz="1400" dirty="0"/>
          </a:p>
          <a:p>
            <a:r>
              <a:rPr lang="en-US" altLang="zh-CN" sz="1400" dirty="0"/>
              <a:t>C:</a:t>
            </a:r>
            <a:r>
              <a:rPr lang="zh-CN" altLang="en-US" sz="1400" dirty="0"/>
              <a:t>海马（紫色）和杏仁核（橘色）</a:t>
            </a:r>
            <a:endParaRPr lang="en-US" altLang="zh-CN" sz="1400" dirty="0"/>
          </a:p>
          <a:p>
            <a:r>
              <a:rPr lang="en-US" altLang="zh-CN" sz="1400" dirty="0"/>
              <a:t>D:</a:t>
            </a:r>
            <a:r>
              <a:rPr lang="zh-CN" altLang="en-US" sz="1400" dirty="0"/>
              <a:t>前扣带回皮层（黄色）</a:t>
            </a:r>
          </a:p>
        </p:txBody>
      </p:sp>
    </p:spTree>
    <p:extLst>
      <p:ext uri="{BB962C8B-B14F-4D97-AF65-F5344CB8AC3E}">
        <p14:creationId xmlns:p14="http://schemas.microsoft.com/office/powerpoint/2010/main" val="127902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7907" y="1841072"/>
            <a:ext cx="2771140" cy="2485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296955" y="3480318"/>
            <a:ext cx="288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658635" y="2135350"/>
            <a:ext cx="0" cy="268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49475" y="2160269"/>
            <a:ext cx="5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愉快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89274" y="261345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高兴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04384" y="4030910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愤怒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1427" y="449259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厌恶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2109" y="446346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悲伤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5539" y="3986453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沮丧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6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平静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35969" y="269583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放松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52109" y="2234166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轻松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88735" y="1827572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喜欢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88735" y="4869754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憎恨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31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兴奋</a:t>
            </a:r>
          </a:p>
        </p:txBody>
      </p:sp>
    </p:spTree>
    <p:extLst>
      <p:ext uri="{BB962C8B-B14F-4D97-AF65-F5344CB8AC3E}">
        <p14:creationId xmlns:p14="http://schemas.microsoft.com/office/powerpoint/2010/main" val="23242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32" y="0"/>
            <a:ext cx="806693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5344" y="929936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头显</a:t>
            </a:r>
          </a:p>
        </p:txBody>
      </p:sp>
      <p:sp>
        <p:nvSpPr>
          <p:cNvPr id="7" name="矩形 6"/>
          <p:cNvSpPr/>
          <p:nvPr/>
        </p:nvSpPr>
        <p:spPr>
          <a:xfrm>
            <a:off x="3827756" y="90997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5993906" y="2215719"/>
            <a:ext cx="1214762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显示器</a:t>
            </a:r>
          </a:p>
        </p:txBody>
      </p:sp>
      <p:sp>
        <p:nvSpPr>
          <p:cNvPr id="11" name="矩形 10"/>
          <p:cNvSpPr/>
          <p:nvPr/>
        </p:nvSpPr>
        <p:spPr>
          <a:xfrm>
            <a:off x="8469297" y="2256407"/>
            <a:ext cx="1455937" cy="55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脑电采集设备显示器</a:t>
            </a:r>
          </a:p>
        </p:txBody>
      </p:sp>
      <p:sp>
        <p:nvSpPr>
          <p:cNvPr id="12" name="矩形 11"/>
          <p:cNvSpPr/>
          <p:nvPr/>
        </p:nvSpPr>
        <p:spPr>
          <a:xfrm>
            <a:off x="4733277" y="2620393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被试</a:t>
            </a:r>
          </a:p>
        </p:txBody>
      </p:sp>
      <p:sp>
        <p:nvSpPr>
          <p:cNvPr id="13" name="矩形 12"/>
          <p:cNvSpPr/>
          <p:nvPr/>
        </p:nvSpPr>
        <p:spPr>
          <a:xfrm>
            <a:off x="8094956" y="4944862"/>
            <a:ext cx="1315374" cy="571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脑电采集设备主机</a:t>
            </a:r>
          </a:p>
        </p:txBody>
      </p:sp>
      <p:sp>
        <p:nvSpPr>
          <p:cNvPr id="14" name="矩形 13"/>
          <p:cNvSpPr/>
          <p:nvPr/>
        </p:nvSpPr>
        <p:spPr>
          <a:xfrm>
            <a:off x="7615561" y="6347164"/>
            <a:ext cx="1386395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VR</a:t>
            </a:r>
            <a:r>
              <a:rPr lang="zh-CN" altLang="en-US" dirty="0"/>
              <a:t>设备主机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15561" y="5193437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136166" y="6533225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001956" y="1871709"/>
            <a:ext cx="195310" cy="38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</p:cNvCxnSpPr>
          <p:nvPr/>
        </p:nvCxnSpPr>
        <p:spPr>
          <a:xfrm flipV="1">
            <a:off x="6601287" y="1802167"/>
            <a:ext cx="0" cy="413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4786544" y="304061"/>
            <a:ext cx="504547" cy="406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64132" y="1143000"/>
            <a:ext cx="2308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1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31" y="0"/>
            <a:ext cx="841633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62430" y="957883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68976" y="954533"/>
            <a:ext cx="1810517" cy="104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</a:t>
            </a:r>
          </a:p>
        </p:txBody>
      </p:sp>
      <p:sp>
        <p:nvSpPr>
          <p:cNvPr id="7" name="矩形 6"/>
          <p:cNvSpPr/>
          <p:nvPr/>
        </p:nvSpPr>
        <p:spPr>
          <a:xfrm>
            <a:off x="7700941" y="1940374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愉快</a:t>
            </a:r>
          </a:p>
        </p:txBody>
      </p:sp>
      <p:sp>
        <p:nvSpPr>
          <p:cNvPr id="8" name="矩形 7"/>
          <p:cNvSpPr/>
          <p:nvPr/>
        </p:nvSpPr>
        <p:spPr>
          <a:xfrm>
            <a:off x="8171758" y="2739636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16768" y="519401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放松</a:t>
            </a:r>
          </a:p>
        </p:txBody>
      </p:sp>
      <p:sp>
        <p:nvSpPr>
          <p:cNvPr id="10" name="矩形 9"/>
          <p:cNvSpPr/>
          <p:nvPr/>
        </p:nvSpPr>
        <p:spPr>
          <a:xfrm>
            <a:off x="6777392" y="570064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平静</a:t>
            </a:r>
          </a:p>
        </p:txBody>
      </p:sp>
      <p:sp>
        <p:nvSpPr>
          <p:cNvPr id="11" name="矩形 10"/>
          <p:cNvSpPr/>
          <p:nvPr/>
        </p:nvSpPr>
        <p:spPr>
          <a:xfrm>
            <a:off x="6830658" y="95788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85328" y="457319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00990" y="3945542"/>
            <a:ext cx="1438319" cy="324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满意</a:t>
            </a:r>
          </a:p>
        </p:txBody>
      </p:sp>
      <p:sp>
        <p:nvSpPr>
          <p:cNvPr id="14" name="矩形 13"/>
          <p:cNvSpPr/>
          <p:nvPr/>
        </p:nvSpPr>
        <p:spPr>
          <a:xfrm>
            <a:off x="4242284" y="870878"/>
            <a:ext cx="849948" cy="49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紧张</a:t>
            </a:r>
          </a:p>
        </p:txBody>
      </p:sp>
      <p:sp>
        <p:nvSpPr>
          <p:cNvPr id="15" name="矩形 14"/>
          <p:cNvSpPr/>
          <p:nvPr/>
        </p:nvSpPr>
        <p:spPr>
          <a:xfrm>
            <a:off x="3589338" y="1398011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焦虑</a:t>
            </a:r>
          </a:p>
        </p:txBody>
      </p:sp>
      <p:sp>
        <p:nvSpPr>
          <p:cNvPr id="16" name="矩形 15"/>
          <p:cNvSpPr/>
          <p:nvPr/>
        </p:nvSpPr>
        <p:spPr>
          <a:xfrm>
            <a:off x="3180606" y="2063262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压力</a:t>
            </a:r>
          </a:p>
        </p:txBody>
      </p:sp>
      <p:sp>
        <p:nvSpPr>
          <p:cNvPr id="17" name="矩形 16"/>
          <p:cNvSpPr/>
          <p:nvPr/>
        </p:nvSpPr>
        <p:spPr>
          <a:xfrm>
            <a:off x="3004612" y="2695368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烦心</a:t>
            </a:r>
          </a:p>
        </p:txBody>
      </p:sp>
      <p:sp>
        <p:nvSpPr>
          <p:cNvPr id="19" name="矩形 18"/>
          <p:cNvSpPr/>
          <p:nvPr/>
        </p:nvSpPr>
        <p:spPr>
          <a:xfrm>
            <a:off x="2810783" y="3764787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生气</a:t>
            </a:r>
          </a:p>
        </p:txBody>
      </p:sp>
      <p:sp>
        <p:nvSpPr>
          <p:cNvPr id="20" name="矩形 19"/>
          <p:cNvSpPr/>
          <p:nvPr/>
        </p:nvSpPr>
        <p:spPr>
          <a:xfrm>
            <a:off x="2985253" y="4551057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沮丧</a:t>
            </a:r>
          </a:p>
        </p:txBody>
      </p:sp>
      <p:sp>
        <p:nvSpPr>
          <p:cNvPr id="21" name="矩形 20"/>
          <p:cNvSpPr/>
          <p:nvPr/>
        </p:nvSpPr>
        <p:spPr>
          <a:xfrm>
            <a:off x="3589338" y="5183163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94711" y="5700641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昏睡</a:t>
            </a:r>
          </a:p>
        </p:txBody>
      </p:sp>
    </p:spTree>
    <p:extLst>
      <p:ext uri="{BB962C8B-B14F-4D97-AF65-F5344CB8AC3E}">
        <p14:creationId xmlns:p14="http://schemas.microsoft.com/office/powerpoint/2010/main" val="222991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0551" y="1627972"/>
            <a:ext cx="1411550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SVM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75.34%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2787588" y="2895601"/>
            <a:ext cx="1411550" cy="71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74.09%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3080551" y="4245007"/>
            <a:ext cx="1411550" cy="71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78.88%</a:t>
            </a:r>
            <a:r>
              <a:rPr lang="zh-CN" altLang="en-US" dirty="0"/>
              <a:t>）</a:t>
            </a:r>
          </a:p>
        </p:txBody>
      </p:sp>
      <p:sp>
        <p:nvSpPr>
          <p:cNvPr id="7" name="椭圆 6"/>
          <p:cNvSpPr/>
          <p:nvPr/>
        </p:nvSpPr>
        <p:spPr>
          <a:xfrm>
            <a:off x="5974672" y="2920753"/>
            <a:ext cx="701336" cy="692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6325340" y="2920753"/>
            <a:ext cx="0" cy="692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74672" y="3266982"/>
            <a:ext cx="7013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7" idx="1"/>
          </p:cNvCxnSpPr>
          <p:nvPr/>
        </p:nvCxnSpPr>
        <p:spPr>
          <a:xfrm>
            <a:off x="4492101" y="2009712"/>
            <a:ext cx="1585279" cy="1012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2"/>
          </p:cNvCxnSpPr>
          <p:nvPr/>
        </p:nvCxnSpPr>
        <p:spPr>
          <a:xfrm>
            <a:off x="4199138" y="3254407"/>
            <a:ext cx="1775534" cy="1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7" idx="3"/>
          </p:cNvCxnSpPr>
          <p:nvPr/>
        </p:nvCxnSpPr>
        <p:spPr>
          <a:xfrm flipV="1">
            <a:off x="4492101" y="3511804"/>
            <a:ext cx="1585279" cy="1092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右 28"/>
          <p:cNvSpPr/>
          <p:nvPr/>
        </p:nvSpPr>
        <p:spPr>
          <a:xfrm>
            <a:off x="6676008" y="3187083"/>
            <a:ext cx="328474" cy="15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026675" y="2621430"/>
            <a:ext cx="1202925" cy="1265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80.24%</a:t>
            </a:r>
            <a:r>
              <a:rPr lang="zh-CN" altLang="en-US" dirty="0"/>
              <a:t>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720966" y="373007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Soft Voting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2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://pic.baike.soso.com/p/20140122/20140122140951-11440411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825624"/>
            <a:ext cx="2582616" cy="432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10137" y="157134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树突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94720" y="1869660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细胞体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6970" y="216979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轴突</a:t>
            </a:r>
          </a:p>
        </p:txBody>
      </p:sp>
      <p:sp>
        <p:nvSpPr>
          <p:cNvPr id="7" name="文本框 4"/>
          <p:cNvSpPr txBox="1"/>
          <p:nvPr/>
        </p:nvSpPr>
        <p:spPr>
          <a:xfrm>
            <a:off x="5025552" y="253730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髓鞘</a:t>
            </a:r>
          </a:p>
        </p:txBody>
      </p:sp>
      <p:sp>
        <p:nvSpPr>
          <p:cNvPr id="8" name="文本框 4"/>
          <p:cNvSpPr txBox="1"/>
          <p:nvPr/>
        </p:nvSpPr>
        <p:spPr>
          <a:xfrm>
            <a:off x="6847026" y="459373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突触</a:t>
            </a:r>
          </a:p>
        </p:txBody>
      </p:sp>
    </p:spTree>
    <p:extLst>
      <p:ext uri="{BB962C8B-B14F-4D97-AF65-F5344CB8AC3E}">
        <p14:creationId xmlns:p14="http://schemas.microsoft.com/office/powerpoint/2010/main" val="124027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R_team\AppData\Local\Microsoft\Windows\INetCacheContent.Word\ori_4d9c1aa0865c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40" y="1139190"/>
            <a:ext cx="4622800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79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15053" y="1429305"/>
            <a:ext cx="3524434" cy="337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  <a:endCxn id="5" idx="4"/>
          </p:cNvCxnSpPr>
          <p:nvPr/>
        </p:nvCxnSpPr>
        <p:spPr>
          <a:xfrm>
            <a:off x="5677270" y="1429305"/>
            <a:ext cx="0" cy="3373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14093" y="1526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兴奋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6361" y="4401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平静</a:t>
            </a:r>
          </a:p>
        </p:txBody>
      </p:sp>
      <p:sp>
        <p:nvSpPr>
          <p:cNvPr id="13" name="文本框 10"/>
          <p:cNvSpPr txBox="1"/>
          <p:nvPr/>
        </p:nvSpPr>
        <p:spPr>
          <a:xfrm>
            <a:off x="6669478" y="2409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高兴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6669477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满意</a:t>
            </a:r>
          </a:p>
        </p:txBody>
      </p:sp>
      <p:sp>
        <p:nvSpPr>
          <p:cNvPr id="15" name="文本框 10"/>
          <p:cNvSpPr txBox="1"/>
          <p:nvPr/>
        </p:nvSpPr>
        <p:spPr>
          <a:xfrm>
            <a:off x="4149830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悲伤</a:t>
            </a:r>
          </a:p>
        </p:txBody>
      </p:sp>
      <p:sp>
        <p:nvSpPr>
          <p:cNvPr id="17" name="文本框 10"/>
          <p:cNvSpPr txBox="1"/>
          <p:nvPr/>
        </p:nvSpPr>
        <p:spPr>
          <a:xfrm>
            <a:off x="4897775" y="4410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疲劳</a:t>
            </a:r>
          </a:p>
        </p:txBody>
      </p:sp>
      <p:sp>
        <p:nvSpPr>
          <p:cNvPr id="18" name="文本框 10"/>
          <p:cNvSpPr txBox="1"/>
          <p:nvPr/>
        </p:nvSpPr>
        <p:spPr>
          <a:xfrm>
            <a:off x="4827712" y="1622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紧张</a:t>
            </a:r>
          </a:p>
        </p:txBody>
      </p:sp>
      <p:sp>
        <p:nvSpPr>
          <p:cNvPr id="19" name="文本框 10"/>
          <p:cNvSpPr txBox="1"/>
          <p:nvPr/>
        </p:nvSpPr>
        <p:spPr>
          <a:xfrm>
            <a:off x="4251444" y="2407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生气</a:t>
            </a:r>
          </a:p>
        </p:txBody>
      </p:sp>
      <p:sp>
        <p:nvSpPr>
          <p:cNvPr id="22" name="文本框 10"/>
          <p:cNvSpPr txBox="1"/>
          <p:nvPr/>
        </p:nvSpPr>
        <p:spPr>
          <a:xfrm>
            <a:off x="5354104" y="4860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无聊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5354103" y="988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兴奋</a:t>
            </a:r>
          </a:p>
        </p:txBody>
      </p:sp>
      <p:sp>
        <p:nvSpPr>
          <p:cNvPr id="24" name="文本框 10"/>
          <p:cNvSpPr txBox="1"/>
          <p:nvPr/>
        </p:nvSpPr>
        <p:spPr>
          <a:xfrm>
            <a:off x="750305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愉快</a:t>
            </a:r>
          </a:p>
        </p:txBody>
      </p:sp>
      <p:sp>
        <p:nvSpPr>
          <p:cNvPr id="25" name="文本框 10"/>
          <p:cNvSpPr txBox="1"/>
          <p:nvPr/>
        </p:nvSpPr>
        <p:spPr>
          <a:xfrm>
            <a:off x="323693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悲伤</a:t>
            </a:r>
          </a:p>
        </p:txBody>
      </p:sp>
      <p:cxnSp>
        <p:nvCxnSpPr>
          <p:cNvPr id="27" name="直接箭头连接符 26"/>
          <p:cNvCxnSpPr>
            <a:stCxn id="5" idx="4"/>
            <a:endCxn id="5" idx="0"/>
          </p:cNvCxnSpPr>
          <p:nvPr/>
        </p:nvCxnSpPr>
        <p:spPr>
          <a:xfrm flipV="1">
            <a:off x="5677270" y="1429305"/>
            <a:ext cx="0" cy="3373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172226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6289" y="1555812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energy,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融合</a:t>
            </a:r>
          </a:p>
        </p:txBody>
      </p:sp>
      <p:sp>
        <p:nvSpPr>
          <p:cNvPr id="52" name="矩形 51"/>
          <p:cNvSpPr/>
          <p:nvPr/>
        </p:nvSpPr>
        <p:spPr>
          <a:xfrm>
            <a:off x="10450190" y="2734321"/>
            <a:ext cx="1601240" cy="6002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情绪识别算法融合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45792" y="3913331"/>
            <a:ext cx="1210036" cy="572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效果分析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15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1250810" y="3334552"/>
            <a:ext cx="0" cy="578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: 圆角 38"/>
          <p:cNvSpPr/>
          <p:nvPr/>
        </p:nvSpPr>
        <p:spPr>
          <a:xfrm>
            <a:off x="7000612" y="4034217"/>
            <a:ext cx="1664449" cy="302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PSI,RIR</a:t>
            </a:r>
          </a:p>
        </p:txBody>
      </p:sp>
      <p:cxnSp>
        <p:nvCxnSpPr>
          <p:cNvPr id="40" name="直接箭头连接符 39"/>
          <p:cNvCxnSpPr>
            <a:endCxn id="39" idx="1"/>
          </p:cNvCxnSpPr>
          <p:nvPr/>
        </p:nvCxnSpPr>
        <p:spPr>
          <a:xfrm>
            <a:off x="6722326" y="4185365"/>
            <a:ext cx="2782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8069" y="1404800"/>
            <a:ext cx="791562" cy="45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EEG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1817" y="1331650"/>
            <a:ext cx="791562" cy="60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去除伪迹</a:t>
            </a:r>
          </a:p>
        </p:txBody>
      </p:sp>
      <p:sp>
        <p:nvSpPr>
          <p:cNvPr id="7" name="矩形 6"/>
          <p:cNvSpPr/>
          <p:nvPr/>
        </p:nvSpPr>
        <p:spPr>
          <a:xfrm>
            <a:off x="5585565" y="1331650"/>
            <a:ext cx="791562" cy="60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特征提取</a:t>
            </a:r>
          </a:p>
        </p:txBody>
      </p:sp>
      <p:sp>
        <p:nvSpPr>
          <p:cNvPr id="8" name="矩形 7"/>
          <p:cNvSpPr/>
          <p:nvPr/>
        </p:nvSpPr>
        <p:spPr>
          <a:xfrm>
            <a:off x="7309313" y="1331651"/>
            <a:ext cx="1390804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特征选择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与降维</a:t>
            </a:r>
          </a:p>
        </p:txBody>
      </p:sp>
      <p:sp>
        <p:nvSpPr>
          <p:cNvPr id="9" name="矩形 8"/>
          <p:cNvSpPr/>
          <p:nvPr/>
        </p:nvSpPr>
        <p:spPr>
          <a:xfrm>
            <a:off x="9632303" y="1220633"/>
            <a:ext cx="1145219" cy="82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情绪识别算法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73" y="2827369"/>
            <a:ext cx="5121244" cy="23977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78081" y="4355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头动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8131945" y="4092225"/>
            <a:ext cx="62144" cy="32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6594" y="1663392"/>
            <a:ext cx="1438275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A2(0-125Hz)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5244" y="25079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A3(0-62Hz)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81794" y="2507942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D3(62-125Hz)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3594" y="33461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A4(0-31Hz)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22994" y="33461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D4(31-62Hz)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84644" y="41462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A5(0-15Hz)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5319" y="41716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D5(15-31Hz)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16344" y="499079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A6(0-7Hz)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13369" y="50098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D6(7-15Hz)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90894" y="58353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A7(0-3Hz)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16494" y="58226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D7(3-7Hz)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3916594" y="2184092"/>
            <a:ext cx="719138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4635732" y="2184092"/>
            <a:ext cx="1027112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3414944" y="3028642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3916594" y="3028642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2925994" y="3866842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3414944" y="3866842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2557694" y="4666942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2925994" y="4666942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</p:cNvCxnSpPr>
          <p:nvPr/>
        </p:nvCxnSpPr>
        <p:spPr>
          <a:xfrm flipH="1">
            <a:off x="2132244" y="5511492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2557694" y="5511492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32794" y="258362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5792052" y="3421826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5367569" y="426002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4970695" y="5079692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4596044" y="5893008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1796662" y="6400492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4792894" y="2446030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234094" y="3264624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783244" y="4094629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38757" y="4928344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008544" y="5753844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439474" y="5753844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18703" y="53388"/>
            <a:ext cx="1282700" cy="467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500Hz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5606003" y="520699"/>
            <a:ext cx="654050" cy="323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792894" y="841325"/>
            <a:ext cx="165099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A1(0-250Hz)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2"/>
            <a:endCxn id="4" idx="0"/>
          </p:cNvCxnSpPr>
          <p:nvPr/>
        </p:nvCxnSpPr>
        <p:spPr>
          <a:xfrm flipH="1">
            <a:off x="4635732" y="1362025"/>
            <a:ext cx="982662" cy="301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612169" y="841325"/>
            <a:ext cx="168845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D1(250-500Hz)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15876" y="1658094"/>
            <a:ext cx="1860963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D2(125-250Hz)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5" idx="2"/>
            <a:endCxn id="43" idx="0"/>
          </p:cNvCxnSpPr>
          <p:nvPr/>
        </p:nvCxnSpPr>
        <p:spPr>
          <a:xfrm>
            <a:off x="6260053" y="520699"/>
            <a:ext cx="1196342" cy="320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  <a:endCxn id="44" idx="0"/>
          </p:cNvCxnSpPr>
          <p:nvPr/>
        </p:nvCxnSpPr>
        <p:spPr>
          <a:xfrm>
            <a:off x="5618394" y="1362025"/>
            <a:ext cx="1227964" cy="296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840160" y="1612747"/>
            <a:ext cx="2835966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566301" y="752283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745644" y="1768388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72" name="文本框 56"/>
          <p:cNvSpPr txBox="1"/>
          <p:nvPr/>
        </p:nvSpPr>
        <p:spPr>
          <a:xfrm>
            <a:off x="8346488" y="892545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370338" y="54607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00443" y="1704513"/>
                <a:ext cx="5457007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：时间序列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b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参数</a:t>
                </a:r>
                <a:r>
                  <a:rPr lang="en-US" altLang="zh-CN" dirty="0" err="1"/>
                  <a:t>Kmax</a:t>
                </a:r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初始化列表</a:t>
                </a:r>
                <a:r>
                  <a:rPr lang="en-US" altLang="zh-CN" dirty="0"/>
                  <a:t>L=[],X=[],</a:t>
                </a:r>
                <a:r>
                  <a:rPr lang="zh-CN" altLang="en-US" dirty="0"/>
                  <a:t>整型变量</a:t>
                </a:r>
                <a:r>
                  <a:rPr lang="en-US" altLang="zh-CN" dirty="0"/>
                  <a:t>N=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b="1" i="1" dirty="0"/>
                  <a:t>for</a:t>
                </a:r>
                <a:r>
                  <a:rPr lang="en-US" altLang="zh-CN" dirty="0"/>
                  <a:t> k=1,2,…,</a:t>
                </a:r>
                <a:r>
                  <a:rPr lang="en-US" altLang="zh-CN" dirty="0" err="1"/>
                  <a:t>Kmax</a:t>
                </a:r>
                <a:r>
                  <a:rPr lang="en-US" altLang="zh-CN" dirty="0"/>
                  <a:t> </a:t>
                </a:r>
                <a:r>
                  <a:rPr lang="en-US" altLang="zh-CN" b="1" i="1" dirty="0"/>
                  <a:t>do</a:t>
                </a:r>
              </a:p>
              <a:p>
                <a:r>
                  <a:rPr lang="en-US" altLang="zh-CN" dirty="0"/>
                  <a:t>    </a:t>
                </a:r>
                <a:r>
                  <a:rPr lang="en-US" altLang="zh-CN" b="1" i="1" dirty="0"/>
                  <a:t>for</a:t>
                </a:r>
                <a:r>
                  <a:rPr lang="en-US" altLang="zh-CN" dirty="0"/>
                  <a:t> m=1,2,…,k </a:t>
                </a:r>
                <a:r>
                  <a:rPr lang="en-US" altLang="zh-CN" b="1" i="1" dirty="0"/>
                  <a:t>do</a:t>
                </a:r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计算每个新序列的长度</a:t>
                </a:r>
                <a:r>
                  <a:rPr lang="en-US" altLang="zh-CN" dirty="0"/>
                  <a:t>L(</a:t>
                </a:r>
                <a:r>
                  <a:rPr lang="en-US" altLang="zh-CN" dirty="0" err="1"/>
                  <a:t>m,k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添加到列表</a:t>
                </a:r>
                <a:r>
                  <a:rPr lang="en-US" altLang="zh-CN" dirty="0"/>
                  <a:t>LK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en-US" altLang="zh-CN" b="1" i="1" dirty="0"/>
                  <a:t>end for</a:t>
                </a:r>
              </a:p>
              <a:p>
                <a:r>
                  <a:rPr lang="en-US" altLang="zh-CN" dirty="0"/>
                  <a:t>    LK</a:t>
                </a:r>
                <a:r>
                  <a:rPr lang="zh-CN" altLang="en-US" dirty="0"/>
                  <a:t>的均值取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后添加到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列表</a:t>
                </a:r>
                <a:endParaRPr lang="en-US" altLang="zh-CN" dirty="0"/>
              </a:p>
              <a:p>
                <a:r>
                  <a:rPr lang="en-US" altLang="zh-CN" dirty="0"/>
                  <a:t>    1.0/k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后添加到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列表</a:t>
                </a:r>
                <a:endParaRPr lang="en-US" altLang="zh-CN" dirty="0"/>
              </a:p>
              <a:p>
                <a:r>
                  <a:rPr lang="en-US" altLang="zh-CN" b="1" i="1" dirty="0"/>
                  <a:t>end for</a:t>
                </a:r>
              </a:p>
              <a:p>
                <a:r>
                  <a:rPr lang="zh-CN" altLang="en-US" dirty="0"/>
                  <a:t>用最小二乘法拟合数据</a:t>
                </a:r>
                <a:r>
                  <a:rPr lang="en-US" altLang="zh-CN" dirty="0"/>
                  <a:t>(X,L)</a:t>
                </a:r>
                <a:r>
                  <a:rPr lang="zh-CN" altLang="en-US" dirty="0"/>
                  <a:t>得到拟合直线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:l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：直线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斜率</a:t>
                </a:r>
                <a:r>
                  <a:rPr lang="en-US" altLang="zh-CN" dirty="0"/>
                  <a:t>a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43" y="1704513"/>
                <a:ext cx="5457007" cy="3693319"/>
              </a:xfrm>
              <a:prstGeom prst="rect">
                <a:avLst/>
              </a:prstGeom>
              <a:blipFill>
                <a:blip r:embed="rId2"/>
                <a:stretch>
                  <a:fillRect l="-894" t="-992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70338" y="1704513"/>
            <a:ext cx="736317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370338" y="4012837"/>
            <a:ext cx="7363175" cy="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00443" y="1704513"/>
                <a:ext cx="72330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：降维后的样本集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算法模型</a:t>
                </a:r>
                <a:r>
                  <a:rPr lang="en-US" altLang="zh-CN" dirty="0"/>
                  <a:t>classifier={'dt','lr','svm'} ;</a:t>
                </a:r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训练决策树模型得到</a:t>
                </a:r>
                <a:r>
                  <a:rPr lang="en-US" altLang="zh-CN" dirty="0"/>
                  <a:t>model_dt;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训练逻辑回归模型得到</a:t>
                </a:r>
                <a:r>
                  <a:rPr lang="en-US" altLang="zh-CN" dirty="0"/>
                  <a:t>model_lr;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训练支持向量机模型得到</a:t>
                </a:r>
                <a:r>
                  <a:rPr lang="en-US" altLang="zh-CN" dirty="0"/>
                  <a:t>model_svm;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利用软投票法对</a:t>
                </a:r>
                <a:r>
                  <a:rPr lang="en-US" altLang="zh-CN" dirty="0"/>
                  <a:t>model_dt,model_lr,model_svm</a:t>
                </a:r>
                <a:r>
                  <a:rPr lang="zh-CN" altLang="en-US" dirty="0"/>
                  <a:t>进行融合，得到</a:t>
                </a:r>
                <a:r>
                  <a:rPr lang="en-US" altLang="zh-CN" dirty="0"/>
                  <a:t>model</a:t>
                </a:r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：融合模型</a:t>
                </a:r>
                <a:r>
                  <a:rPr lang="en-US" altLang="zh-CN" dirty="0"/>
                  <a:t>model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43" y="1704513"/>
                <a:ext cx="7233070" cy="2308324"/>
              </a:xfrm>
              <a:prstGeom prst="rect">
                <a:avLst/>
              </a:prstGeom>
              <a:blipFill>
                <a:blip r:embed="rId2"/>
                <a:stretch>
                  <a:fillRect l="-674" t="-1587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3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811</Words>
  <Application>Microsoft Office PowerPoint</Application>
  <PresentationFormat>宽屏</PresentationFormat>
  <Paragraphs>228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宋体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209</cp:revision>
  <dcterms:created xsi:type="dcterms:W3CDTF">2016-11-14T03:03:33Z</dcterms:created>
  <dcterms:modified xsi:type="dcterms:W3CDTF">2016-12-09T03:40:17Z</dcterms:modified>
</cp:coreProperties>
</file>