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8" r:id="rId4"/>
    <p:sldId id="260" r:id="rId5"/>
    <p:sldId id="261" r:id="rId6"/>
    <p:sldId id="262" r:id="rId7"/>
    <p:sldId id="263" r:id="rId8"/>
    <p:sldId id="265" r:id="rId9"/>
    <p:sldId id="264" r:id="rId10"/>
    <p:sldId id="257" r:id="rId11"/>
    <p:sldId id="258" r:id="rId12"/>
    <p:sldId id="259" r:id="rId13"/>
    <p:sldId id="267" r:id="rId14"/>
    <p:sldId id="269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2395E-FF67-41C4-9F01-8028BC18C1DB}">
          <p14:sldIdLst>
            <p14:sldId id="256"/>
            <p14:sldId id="272"/>
            <p14:sldId id="268"/>
            <p14:sldId id="260"/>
            <p14:sldId id="261"/>
            <p14:sldId id="262"/>
            <p14:sldId id="263"/>
            <p14:sldId id="265"/>
            <p14:sldId id="264"/>
            <p14:sldId id="257"/>
            <p14:sldId id="258"/>
            <p14:sldId id="259"/>
            <p14:sldId id="267"/>
          </p14:sldIdLst>
        </p14:section>
        <p14:section name="Untitled Section" id="{46D24A5A-C77D-4F61-BC76-7D419CAD4AE5}">
          <p14:sldIdLst>
            <p14:sldId id="269"/>
            <p14:sldId id="26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2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660"/>
  </p:normalViewPr>
  <p:slideViewPr>
    <p:cSldViewPr snapToGrid="0">
      <p:cViewPr>
        <p:scale>
          <a:sx n="74" d="100"/>
          <a:sy n="74" d="100"/>
        </p:scale>
        <p:origin x="1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4AC0-7F8D-4147-9DA7-1B3E27452E3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3595-A7F3-43A0-A27F-43F8582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3.46 million </a:t>
            </a:r>
            <a:r>
              <a:rPr lang="en-US" dirty="0" err="1" smtClean="0"/>
              <a:t>rbc</a:t>
            </a:r>
            <a:r>
              <a:rPr lang="en-US" dirty="0" smtClean="0"/>
              <a:t>/</a:t>
            </a:r>
            <a:r>
              <a:rPr lang="en-US" dirty="0" err="1" smtClean="0"/>
              <a:t>ul</a:t>
            </a:r>
            <a:r>
              <a:rPr lang="en-US" dirty="0" smtClean="0"/>
              <a:t> prior to replacing removed PRP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3595-A7F3-43A0-A27F-43F8582B10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0%</a:t>
            </a:r>
            <a:r>
              <a:rPr lang="en-US" baseline="0" dirty="0" smtClean="0"/>
              <a:t> vs 25% significant with p value 0.002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3595-A7F3-43A0-A27F-43F8582B10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8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A415-2D7F-4DE6-82AD-BCCCC6A8884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E510-45F9-4CF0-A63C-8FACAEC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40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000" dirty="0" smtClean="0"/>
              <a:t>Research Update</a:t>
            </a:r>
            <a:br>
              <a:rPr lang="en-US" sz="5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Platelet Rolling and the Addition of RBCs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84376"/>
            <a:ext cx="9144000" cy="90991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Elizabeth Pumford 23/5/18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910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3"/>
          <a:stretch/>
        </p:blipFill>
        <p:spPr>
          <a:xfrm>
            <a:off x="2955826" y="1371600"/>
            <a:ext cx="6280348" cy="480536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7507"/>
          <a:stretch/>
        </p:blipFill>
        <p:spPr>
          <a:xfrm>
            <a:off x="4636153" y="1461246"/>
            <a:ext cx="1628775" cy="330013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12"/>
          <a:stretch/>
        </p:blipFill>
        <p:spPr>
          <a:xfrm>
            <a:off x="239520" y="575904"/>
            <a:ext cx="6280348" cy="6410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58" y="996919"/>
            <a:ext cx="2947989" cy="486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258" y="662269"/>
            <a:ext cx="3952875" cy="428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9520" y="5816599"/>
            <a:ext cx="2241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	p &lt; 0.05</a:t>
            </a:r>
          </a:p>
          <a:p>
            <a:r>
              <a:rPr lang="en-US" dirty="0" smtClean="0"/>
              <a:t>** 	p &lt; 0.005</a:t>
            </a:r>
          </a:p>
          <a:p>
            <a:r>
              <a:rPr lang="en-US" dirty="0" smtClean="0"/>
              <a:t>***	p &lt; 0.0001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08" y="5818571"/>
            <a:ext cx="362306" cy="2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0"/>
          <a:stretch/>
        </p:blipFill>
        <p:spPr>
          <a:xfrm>
            <a:off x="2838894" y="3014728"/>
            <a:ext cx="5937642" cy="32260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b="61050"/>
          <a:stretch/>
        </p:blipFill>
        <p:spPr>
          <a:xfrm>
            <a:off x="3381156" y="1032840"/>
            <a:ext cx="5448545" cy="190174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41913" y="2974972"/>
            <a:ext cx="172279" cy="92907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55167" y="2902088"/>
            <a:ext cx="172279" cy="92907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9148" y="162360"/>
            <a:ext cx="984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HEMODILUTION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63" y="5937446"/>
            <a:ext cx="362306" cy="2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39"/>
          <a:stretch/>
        </p:blipFill>
        <p:spPr>
          <a:xfrm>
            <a:off x="6131858" y="1615208"/>
            <a:ext cx="5296119" cy="43463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29"/>
          <a:stretch/>
        </p:blipFill>
        <p:spPr>
          <a:xfrm>
            <a:off x="313765" y="1617942"/>
            <a:ext cx="5199529" cy="43435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9148" y="162360"/>
            <a:ext cx="984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HEMODILUTION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25" y="5459808"/>
            <a:ext cx="245127" cy="1818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260" y="5459808"/>
            <a:ext cx="245126" cy="1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Analysis: Pause Events vs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142" y="5549152"/>
            <a:ext cx="10515600" cy="11805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= 0.8593</a:t>
            </a:r>
            <a:r>
              <a:rPr lang="en-US" dirty="0" smtClean="0"/>
              <a:t>						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= 0.2186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2051183"/>
            <a:ext cx="5422789" cy="3259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45" y="2051183"/>
            <a:ext cx="5422789" cy="325944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69142" y="5549151"/>
            <a:ext cx="10515600" cy="11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= 0.8593</a:t>
            </a:r>
            <a:r>
              <a:rPr lang="en-US" dirty="0" smtClean="0"/>
              <a:t>				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9148" y="162360"/>
            <a:ext cx="984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HEMODILUTION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8909" b="7959"/>
          <a:stretch/>
        </p:blipFill>
        <p:spPr>
          <a:xfrm>
            <a:off x="2639617" y="1802826"/>
            <a:ext cx="6394317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146" y="618231"/>
            <a:ext cx="1030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Number of adhered platelets per 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following 5 minute perfusion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59148" y="24344"/>
            <a:ext cx="984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HEMODILUTION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507"/>
          <a:stretch/>
        </p:blipFill>
        <p:spPr>
          <a:xfrm>
            <a:off x="4453982" y="2182383"/>
            <a:ext cx="1560779" cy="316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89" y="1748107"/>
            <a:ext cx="2814400" cy="464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608" y="1422356"/>
            <a:ext cx="3952875" cy="428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9520" y="5816599"/>
            <a:ext cx="2241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	p &lt; 0.05</a:t>
            </a:r>
          </a:p>
          <a:p>
            <a:r>
              <a:rPr lang="en-US" dirty="0" smtClean="0"/>
              <a:t>** 	p &lt; 0.005</a:t>
            </a:r>
          </a:p>
          <a:p>
            <a:r>
              <a:rPr lang="en-US" dirty="0" smtClean="0"/>
              <a:t>***	p &lt; 0.0001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7441" y="2182383"/>
            <a:ext cx="189781" cy="138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47551" y="1748107"/>
            <a:ext cx="1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88" y="0"/>
            <a:ext cx="5012520" cy="3371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06025"/>
            <a:ext cx="5620871" cy="325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588" y="3634563"/>
            <a:ext cx="4975412" cy="32234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528" y="3298248"/>
            <a:ext cx="436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4x Dilution Trial 2 Trajectories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7567" b="12000"/>
          <a:stretch/>
        </p:blipFill>
        <p:spPr>
          <a:xfrm>
            <a:off x="0" y="0"/>
            <a:ext cx="5457455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Repeat hematocrit experiments with upstream HSA opposed to collagen</a:t>
            </a:r>
          </a:p>
          <a:p>
            <a:r>
              <a:rPr lang="en-US" sz="3000" dirty="0" smtClean="0"/>
              <a:t>Assess capture region for both hematocrit and dilution experiments</a:t>
            </a:r>
          </a:p>
          <a:p>
            <a:r>
              <a:rPr lang="en-US" sz="3000" smtClean="0"/>
              <a:t>Attempt stop-go </a:t>
            </a:r>
            <a:r>
              <a:rPr lang="en-US" sz="3000" dirty="0" smtClean="0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63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17" y="453410"/>
            <a:ext cx="6792455" cy="57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080933"/>
            <a:ext cx="12192000" cy="2777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452681"/>
            <a:ext cx="5240866" cy="2887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Hematocrit Experiments</a:t>
            </a:r>
            <a:r>
              <a:rPr lang="en-US" dirty="0" smtClean="0"/>
              <a:t>:</a:t>
            </a: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r>
              <a:rPr lang="en-US" dirty="0" smtClean="0"/>
              <a:t>Same platelet concentration</a:t>
            </a:r>
          </a:p>
          <a:p>
            <a:r>
              <a:rPr lang="en-US" dirty="0" smtClean="0">
                <a:solidFill>
                  <a:srgbClr val="680023"/>
                </a:solidFill>
              </a:rPr>
              <a:t>Varied % hematocrit</a:t>
            </a:r>
          </a:p>
          <a:p>
            <a:pPr lvl="1"/>
            <a:r>
              <a:rPr lang="en-US" dirty="0" smtClean="0">
                <a:solidFill>
                  <a:srgbClr val="680023"/>
                </a:solidFill>
              </a:rPr>
              <a:t>0%, 15%, 25%, 50%</a:t>
            </a:r>
            <a:endParaRPr lang="en-US" dirty="0" smtClean="0">
              <a:solidFill>
                <a:srgbClr val="680023"/>
              </a:solidFill>
            </a:endParaRPr>
          </a:p>
          <a:p>
            <a:pPr marL="0" indent="0">
              <a:buNone/>
            </a:pPr>
            <a:r>
              <a:rPr lang="en-US" dirty="0" smtClean="0"/>
              <a:t>Changes ratio of platelets to RBCs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943601" y="4354303"/>
            <a:ext cx="6091767" cy="2804264"/>
            <a:chOff x="0" y="0"/>
            <a:chExt cx="53440" cy="21250"/>
          </a:xfrm>
        </p:grpSpPr>
        <p:pic>
          <p:nvPicPr>
            <p:cNvPr id="2051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90"/>
            <a:stretch>
              <a:fillRect/>
            </a:stretch>
          </p:blipFill>
          <p:spPr bwMode="auto">
            <a:xfrm>
              <a:off x="1806" y="0"/>
              <a:ext cx="51634" cy="2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D6E6FC"/>
                </a:clrFrom>
                <a:clrTo>
                  <a:srgbClr val="D6E6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33" b="53090"/>
            <a:stretch>
              <a:fillRect/>
            </a:stretch>
          </p:blipFill>
          <p:spPr bwMode="auto">
            <a:xfrm>
              <a:off x="0" y="936"/>
              <a:ext cx="52224" cy="13292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6917268" y="452681"/>
            <a:ext cx="5190066" cy="318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err="1" smtClean="0"/>
              <a:t>Hemodilution</a:t>
            </a:r>
            <a:r>
              <a:rPr lang="en-US" u="sng" dirty="0" smtClean="0"/>
              <a:t> Experiments:</a:t>
            </a:r>
            <a:endParaRPr lang="en-US" sz="1500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500" u="sng" dirty="0" smtClean="0"/>
          </a:p>
          <a:p>
            <a:r>
              <a:rPr lang="en-US" dirty="0" smtClean="0">
                <a:solidFill>
                  <a:srgbClr val="680023"/>
                </a:solidFill>
              </a:rPr>
              <a:t>Whole blood diluted to different factor</a:t>
            </a:r>
          </a:p>
          <a:p>
            <a:pPr lvl="1"/>
            <a:r>
              <a:rPr lang="en-US" dirty="0" smtClean="0">
                <a:solidFill>
                  <a:srgbClr val="680023"/>
                </a:solidFill>
              </a:rPr>
              <a:t>0x, 2x, 4x, 5x</a:t>
            </a:r>
          </a:p>
          <a:p>
            <a:pPr marL="0" indent="0">
              <a:buNone/>
            </a:pPr>
            <a:r>
              <a:rPr lang="en-US" dirty="0" smtClean="0"/>
              <a:t>Ratio of platelets to RBCs remains constant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0162" r="68747"/>
          <a:stretch/>
        </p:blipFill>
        <p:spPr>
          <a:xfrm>
            <a:off x="287867" y="4622447"/>
            <a:ext cx="2266396" cy="1483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104" t="20162"/>
          <a:stretch/>
        </p:blipFill>
        <p:spPr>
          <a:xfrm>
            <a:off x="3196947" y="4622447"/>
            <a:ext cx="2385484" cy="148346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768600" y="5554133"/>
            <a:ext cx="287867" cy="55177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768600" y="4622447"/>
            <a:ext cx="287867" cy="584553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05136" y="6138770"/>
            <a:ext cx="3285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C	   C 	     C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352" y="6453040"/>
            <a:ext cx="294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Biophys J. 2016 Aug 9; 111(3): 577–588.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328"/>
            <a:ext cx="10515600" cy="1325563"/>
          </a:xfrm>
        </p:spPr>
        <p:txBody>
          <a:bodyPr/>
          <a:lstStyle/>
          <a:p>
            <a:r>
              <a:rPr lang="en-US" dirty="0" smtClean="0"/>
              <a:t>Hematocrit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938" y="1392836"/>
            <a:ext cx="7908398" cy="2847414"/>
          </a:xfrm>
          <a:solidFill>
            <a:srgbClr val="C00000">
              <a:alpha val="24000"/>
            </a:srgbClr>
          </a:solidFill>
          <a:ln w="25400"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100" dirty="0" smtClean="0"/>
          </a:p>
          <a:p>
            <a:pPr marL="0" indent="0" algn="ctr">
              <a:buNone/>
            </a:pPr>
            <a:r>
              <a:rPr lang="en-US" sz="3300" dirty="0" smtClean="0"/>
              <a:t>2.5x10</a:t>
            </a:r>
            <a:r>
              <a:rPr lang="en-US" sz="3300" baseline="30000" dirty="0" smtClean="0"/>
              <a:t>7</a:t>
            </a:r>
            <a:r>
              <a:rPr lang="en-US" sz="3300" dirty="0" smtClean="0"/>
              <a:t> </a:t>
            </a:r>
            <a:r>
              <a:rPr lang="en-US" sz="3300" dirty="0"/>
              <a:t>platelets/mL </a:t>
            </a: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r>
              <a:rPr lang="en-US" dirty="0" smtClean="0"/>
              <a:t>0% original hematocrit		[0 RBC/mL]</a:t>
            </a:r>
          </a:p>
          <a:p>
            <a:r>
              <a:rPr lang="en-US" dirty="0" smtClean="0"/>
              <a:t>15% original hematocrit		[</a:t>
            </a:r>
            <a:r>
              <a:rPr lang="en-US" dirty="0" smtClean="0"/>
              <a:t>31,500,000 RBC/mL</a:t>
            </a:r>
            <a:r>
              <a:rPr lang="en-US" dirty="0" smtClean="0"/>
              <a:t>]</a:t>
            </a:r>
          </a:p>
          <a:p>
            <a:r>
              <a:rPr lang="en-US" dirty="0" smtClean="0"/>
              <a:t>25% original hematocrit		[52,500,000 RBC/mL]</a:t>
            </a:r>
          </a:p>
          <a:p>
            <a:r>
              <a:rPr lang="en-US" dirty="0" smtClean="0"/>
              <a:t>50% original hematocrit		[105,000,000 RBC/mL]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28781" y="448787"/>
            <a:ext cx="414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Blood concentration: ~2.1 million RBC/µL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08125"/>
              </p:ext>
            </p:extLst>
          </p:nvPr>
        </p:nvGraphicFramePr>
        <p:xfrm>
          <a:off x="4653046" y="4795524"/>
          <a:ext cx="36441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2091"/>
                <a:gridCol w="182209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Platelet</a:t>
                      </a:r>
                      <a:r>
                        <a:rPr lang="en-US" baseline="0" dirty="0" smtClean="0"/>
                        <a:t>-to-RBC ratio varies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: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: 1.26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: 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: 4.2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8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41" y="358302"/>
            <a:ext cx="6212541" cy="49355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52" y="358301"/>
            <a:ext cx="6662951" cy="493551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0530"/>
              </p:ext>
            </p:extLst>
          </p:nvPr>
        </p:nvGraphicFramePr>
        <p:xfrm>
          <a:off x="125291" y="5125019"/>
          <a:ext cx="1591364" cy="163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5682"/>
                <a:gridCol w="795682"/>
              </a:tblGrid>
              <a:tr h="4168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dirty="0" smtClean="0"/>
                        <a:t>Platelet</a:t>
                      </a:r>
                      <a:r>
                        <a:rPr lang="en-US" sz="1300" b="0" baseline="0" dirty="0" smtClean="0"/>
                        <a:t>-to-RBC ratio</a:t>
                      </a:r>
                      <a:endParaRPr lang="en-US" sz="13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0</a:t>
                      </a:r>
                      <a:endParaRPr lang="en-US" sz="1400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1.26</a:t>
                      </a:r>
                      <a:endParaRPr lang="en-US" sz="1400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2.1</a:t>
                      </a:r>
                      <a:endParaRPr lang="en-US" sz="1400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4.2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6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9" y="962378"/>
            <a:ext cx="7037359" cy="5212859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05719"/>
              </p:ext>
            </p:extLst>
          </p:nvPr>
        </p:nvGraphicFramePr>
        <p:xfrm>
          <a:off x="125291" y="5125019"/>
          <a:ext cx="1591364" cy="163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5682"/>
                <a:gridCol w="795682"/>
              </a:tblGrid>
              <a:tr h="4168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dirty="0" smtClean="0"/>
                        <a:t>Platelet</a:t>
                      </a:r>
                      <a:r>
                        <a:rPr lang="en-US" sz="1300" b="0" baseline="0" dirty="0" smtClean="0"/>
                        <a:t>-to-RBC ratio</a:t>
                      </a:r>
                      <a:endParaRPr lang="en-US" sz="13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0</a:t>
                      </a:r>
                      <a:endParaRPr lang="en-US" sz="1400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1.26</a:t>
                      </a:r>
                      <a:endParaRPr lang="en-US" sz="1400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2.1</a:t>
                      </a:r>
                      <a:endParaRPr lang="en-US" sz="1400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4.2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9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64" y="1237129"/>
            <a:ext cx="6550819" cy="5021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749" y="170827"/>
            <a:ext cx="984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Number of adhered platelets per mm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following 5 minute perfusion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05719"/>
              </p:ext>
            </p:extLst>
          </p:nvPr>
        </p:nvGraphicFramePr>
        <p:xfrm>
          <a:off x="125291" y="5125019"/>
          <a:ext cx="1591364" cy="163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5682"/>
                <a:gridCol w="795682"/>
              </a:tblGrid>
              <a:tr h="4168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dirty="0" smtClean="0"/>
                        <a:t>Platelet</a:t>
                      </a:r>
                      <a:r>
                        <a:rPr lang="en-US" sz="1300" b="0" baseline="0" dirty="0" smtClean="0"/>
                        <a:t>-to-RBC ratio</a:t>
                      </a:r>
                      <a:endParaRPr lang="en-US" sz="13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0</a:t>
                      </a:r>
                      <a:endParaRPr lang="en-US" sz="1400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1.26</a:t>
                      </a:r>
                      <a:endParaRPr lang="en-US" sz="1400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2.1</a:t>
                      </a:r>
                      <a:endParaRPr lang="en-US" sz="1400" dirty="0"/>
                    </a:p>
                  </a:txBody>
                  <a:tcPr/>
                </a:tc>
              </a:tr>
              <a:tr h="277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: 4.2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656"/>
          <a:stretch/>
        </p:blipFill>
        <p:spPr>
          <a:xfrm>
            <a:off x="6603363" y="3812874"/>
            <a:ext cx="5254245" cy="2852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644"/>
          <a:stretch/>
        </p:blipFill>
        <p:spPr>
          <a:xfrm>
            <a:off x="6603363" y="500332"/>
            <a:ext cx="5226424" cy="2712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10233"/>
          <a:stretch/>
        </p:blipFill>
        <p:spPr>
          <a:xfrm>
            <a:off x="475131" y="3683479"/>
            <a:ext cx="5226424" cy="30803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2820"/>
          <a:stretch/>
        </p:blipFill>
        <p:spPr>
          <a:xfrm>
            <a:off x="475131" y="474453"/>
            <a:ext cx="5226424" cy="27386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275" y="103517"/>
            <a:ext cx="508959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03363" y="113736"/>
            <a:ext cx="6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714" y="3314147"/>
            <a:ext cx="6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03363" y="3443542"/>
            <a:ext cx="6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blood dilution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100% of platelets fluorescently labeled for 2x, 4x, 5x dilutions</a:t>
            </a:r>
          </a:p>
          <a:p>
            <a:r>
              <a:rPr lang="en-US" dirty="0" smtClean="0"/>
              <a:t>50% of platelets labeled for 1x dilution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1</a:t>
            </a:r>
            <a:r>
              <a:rPr lang="en-US" dirty="0" smtClean="0"/>
              <a:t>x dilution</a:t>
            </a:r>
          </a:p>
          <a:p>
            <a:pPr marL="0" indent="0" algn="ctr">
              <a:buNone/>
            </a:pPr>
            <a:r>
              <a:rPr lang="en-US" dirty="0" smtClean="0"/>
              <a:t>2x dilution</a:t>
            </a:r>
          </a:p>
          <a:p>
            <a:pPr marL="0" indent="0" algn="ctr">
              <a:buNone/>
            </a:pPr>
            <a:r>
              <a:rPr lang="en-US" dirty="0" smtClean="0"/>
              <a:t>4x dilution</a:t>
            </a:r>
          </a:p>
          <a:p>
            <a:pPr marL="0" indent="0" algn="ctr">
              <a:buNone/>
            </a:pPr>
            <a:r>
              <a:rPr lang="en-US" dirty="0" smtClean="0"/>
              <a:t>5x dilution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Platelet-to-RBC ratio remains constant 1:1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301</Words>
  <Application>Microsoft Office PowerPoint</Application>
  <PresentationFormat>Widescreen</PresentationFormat>
  <Paragraphs>100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Office Theme</vt:lpstr>
      <vt:lpstr>Research Update  Platelet Rolling and the Addition of RBCs</vt:lpstr>
      <vt:lpstr>PowerPoint Presentation</vt:lpstr>
      <vt:lpstr>PowerPoint Presentation</vt:lpstr>
      <vt:lpstr>Hematocrit Experiments</vt:lpstr>
      <vt:lpstr>PowerPoint Presentation</vt:lpstr>
      <vt:lpstr>PowerPoint Presentation</vt:lpstr>
      <vt:lpstr>PowerPoint Presentation</vt:lpstr>
      <vt:lpstr>PowerPoint Presentation</vt:lpstr>
      <vt:lpstr>Whole blood dilution</vt:lpstr>
      <vt:lpstr>PowerPoint Presentation</vt:lpstr>
      <vt:lpstr>PowerPoint Presentation</vt:lpstr>
      <vt:lpstr>PowerPoint Presentation</vt:lpstr>
      <vt:lpstr>Correlation Analysis: Pause Events vs Avg Vel</vt:lpstr>
      <vt:lpstr>PowerPoint Presentation</vt:lpstr>
      <vt:lpstr>PowerPoint Presentation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Pumford</dc:creator>
  <cp:lastModifiedBy>Elizabeth Pumford</cp:lastModifiedBy>
  <cp:revision>39</cp:revision>
  <dcterms:created xsi:type="dcterms:W3CDTF">2018-05-19T23:44:39Z</dcterms:created>
  <dcterms:modified xsi:type="dcterms:W3CDTF">2018-05-23T21:27:11Z</dcterms:modified>
</cp:coreProperties>
</file>