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5" name="Shape 12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target velocities are the linear and angular velocities of a platelet flowing freely in the fluid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force causes the true linear and angular velocities to deviate from the target velocities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0" name="Shape 14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assume that everything is continuous</a:t>
            </a:r>
          </a:p>
          <a:p>
            <a:pPr/>
            <a:r>
              <a:t>n(x,θ,t) gives the bond density between the point x on the wall, and theta on the circle at a given time</a:t>
            </a:r>
          </a:p>
          <a:p>
            <a:pPr/>
            <a:r>
              <a:t>Omega and V are the unknown platelet rotation and rolling rates</a:t>
            </a:r>
          </a:p>
          <a:p>
            <a:pPr/>
            <a:r>
              <a:t>The first two terms incorporate the movement of the platelet</a:t>
            </a:r>
          </a:p>
          <a:p>
            <a:pPr/>
            <a:r>
              <a:t>The third term represents bond formation, and alpha gives the formation rate. Note that the rate of bond formation decreases with increasing distance</a:t>
            </a:r>
          </a:p>
          <a:p>
            <a:pPr/>
            <a:r>
              <a:t>The fourth term represents bond breaking, and beta gives the breaking rate. This increases as length increases</a:t>
            </a:r>
          </a:p>
          <a:p>
            <a:pPr/>
            <a:r>
              <a:t>The last two equations represent the effect of force and torque generated by the bonds on platelet motion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2" name="Shape 15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There is some small rotation rate that generates the largest torque. When the platelet is rotating faster, fewer bonds form and less torque is generated by the bonds</a:t>
            </a:r>
          </a:p>
          <a:p>
            <a:pPr/>
            <a:r>
              <a:t>Bistable-there are two steady state rolling behaviors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Mathematical Rolling Model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Mathematical Rolling Model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Descrip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Description</a:t>
            </a:r>
          </a:p>
        </p:txBody>
      </p:sp>
      <p:sp>
        <p:nvSpPr>
          <p:cNvPr id="122" name="Assume we have a circular platelet of radius R in a 2D shear flow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325754" indent="-325754" defTabSz="554990">
              <a:spcBef>
                <a:spcPts val="3000"/>
              </a:spcBef>
              <a:defRPr sz="2660"/>
            </a:pPr>
            <a:r>
              <a:t>Assume we have a circular platelet of radius </a:t>
            </a:r>
            <a:r>
              <a:rPr i="1"/>
              <a:t>R</a:t>
            </a:r>
            <a:r>
              <a:t> in a 2D shear flow</a:t>
            </a:r>
          </a:p>
          <a:p>
            <a:pPr marL="325754" indent="-325754" defTabSz="554990">
              <a:spcBef>
                <a:spcPts val="3000"/>
              </a:spcBef>
              <a:defRPr sz="2660"/>
            </a:pPr>
            <a:r>
              <a:t>The platelet is separated from the wall by distance </a:t>
            </a:r>
            <a:r>
              <a:rPr i="1"/>
              <a:t>d</a:t>
            </a:r>
            <a:endParaRPr i="1"/>
          </a:p>
          <a:p>
            <a:pPr marL="325754" indent="-325754" defTabSz="554990">
              <a:spcBef>
                <a:spcPts val="3000"/>
              </a:spcBef>
              <a:defRPr sz="2660"/>
            </a:pPr>
            <a:r>
              <a:t>The shear flow applies “target” angular and linear velocities Ω</a:t>
            </a:r>
            <a:r>
              <a:rPr baseline="-5999"/>
              <a:t>f</a:t>
            </a:r>
            <a:r>
              <a:t> and V</a:t>
            </a:r>
            <a:r>
              <a:rPr baseline="-5999"/>
              <a:t>f</a:t>
            </a:r>
            <a:r>
              <a:t>.</a:t>
            </a:r>
          </a:p>
          <a:p>
            <a:pPr marL="325754" indent="-325754" defTabSz="554990">
              <a:spcBef>
                <a:spcPts val="3000"/>
              </a:spcBef>
              <a:defRPr sz="2660"/>
            </a:pPr>
            <a:r>
              <a:t>Receptors cover the surface of the circle, and bonds can form between points on the circle and points on the wall.</a:t>
            </a:r>
          </a:p>
        </p:txBody>
      </p:sp>
      <p:pic>
        <p:nvPicPr>
          <p:cNvPr id="12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04050" y="4102100"/>
            <a:ext cx="4762500" cy="3263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Descrip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Description</a:t>
            </a:r>
          </a:p>
        </p:txBody>
      </p:sp>
      <p:sp>
        <p:nvSpPr>
          <p:cNvPr id="128" name="These bonds can stretch and compress, and they exert a force on the platelet proportional to their length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These bonds can stretch and compress, and they exert a force on the platelet proportional to their length</a:t>
            </a:r>
          </a:p>
          <a:p>
            <a:pPr/>
            <a:r>
              <a:t>These forces influence the rolling speed and rotation rate of the platelet</a:t>
            </a:r>
          </a:p>
          <a:p>
            <a:pPr/>
            <a:r>
              <a:t>The formation and breaking rates of a bond depend on the distance between its two attachment points</a:t>
            </a:r>
          </a:p>
        </p:txBody>
      </p:sp>
      <p:pic>
        <p:nvPicPr>
          <p:cNvPr id="12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04050" y="4102100"/>
            <a:ext cx="4762500" cy="3263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ontinuous Equ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Continuous Equations</a:t>
            </a:r>
          </a:p>
        </p:txBody>
      </p:sp>
      <p:sp>
        <p:nvSpPr>
          <p:cNvPr id="134" name="Equation"/>
          <p:cNvSpPr txBox="1"/>
          <p:nvPr/>
        </p:nvSpPr>
        <p:spPr>
          <a:xfrm>
            <a:off x="2225447" y="2896117"/>
            <a:ext cx="8046248" cy="93756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f>
                    <m:f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den>
                  </m:f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m:rPr>
                      <m:sty m:val="p"/>
                    </m:rP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Ω</m:t>
                  </m:r>
                  <m:f>
                    <m:f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den>
                  </m:f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V</m:t>
                  </m:r>
                  <m:f>
                    <m:f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den>
                  </m:f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α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d>
                    <m:d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Sup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∫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m:rPr>
                              <m:sty m:val="p"/>
                            </m:rP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</m:d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β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θ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400"/>
          </a:p>
        </p:txBody>
      </p:sp>
      <p:sp>
        <p:nvSpPr>
          <p:cNvPr id="135" name="Equation"/>
          <p:cNvSpPr txBox="1"/>
          <p:nvPr/>
        </p:nvSpPr>
        <p:spPr>
          <a:xfrm>
            <a:off x="4811185" y="4149888"/>
            <a:ext cx="3128601" cy="93756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α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r>
                    <m:rPr>
                      <m:sty m:val="p"/>
                    </m:rP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exp</m:t>
                  </m:r>
                  <m:d>
                    <m:d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f>
                        <m:fPr>
                          <m:ctrlP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sSub>
                            <m:e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sub>
                          </m:sSub>
                          <m:sSup>
                            <m:e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p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e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den>
                      </m:f>
                    </m:e>
                  </m:d>
                </m:oMath>
              </m:oMathPara>
            </a14:m>
            <a:endParaRPr sz="2400"/>
          </a:p>
        </p:txBody>
      </p:sp>
      <p:sp>
        <p:nvSpPr>
          <p:cNvPr id="136" name="Equation"/>
          <p:cNvSpPr txBox="1"/>
          <p:nvPr/>
        </p:nvSpPr>
        <p:spPr>
          <a:xfrm>
            <a:off x="4969190" y="5271617"/>
            <a:ext cx="2812590" cy="93756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β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sub>
                  </m:sSub>
                  <m:r>
                    <m:rPr>
                      <m:sty m:val="p"/>
                    </m:rP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exp</m:t>
                  </m:r>
                  <m:d>
                    <m:d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f>
                        <m:fPr>
                          <m:ctrlP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sSub>
                            <m:e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sub>
                          </m:s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sSub>
                            <m:e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e>
                            <m:sub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e>
                  </m:d>
                </m:oMath>
              </m:oMathPara>
            </a14:m>
            <a:endParaRPr sz="2400"/>
          </a:p>
        </p:txBody>
      </p:sp>
      <p:sp>
        <p:nvSpPr>
          <p:cNvPr id="137" name="Equation"/>
          <p:cNvSpPr txBox="1"/>
          <p:nvPr/>
        </p:nvSpPr>
        <p:spPr>
          <a:xfrm>
            <a:off x="5349351" y="6611306"/>
            <a:ext cx="2302537" cy="32939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ξ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τ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m:rPr>
                          <m:sty m:val="p"/>
                        </m:r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m:rPr>
                      <m:sty m:val="p"/>
                    </m:rP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Ω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τ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</m:oMath>
              </m:oMathPara>
            </a14:m>
            <a:endParaRPr sz="2400"/>
          </a:p>
        </p:txBody>
      </p:sp>
      <p:sp>
        <p:nvSpPr>
          <p:cNvPr id="138" name="Equation"/>
          <p:cNvSpPr txBox="1"/>
          <p:nvPr/>
        </p:nvSpPr>
        <p:spPr>
          <a:xfrm>
            <a:off x="5302245" y="7647117"/>
            <a:ext cx="2400310" cy="32939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ξ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V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</m:oMath>
              </m:oMathPara>
            </a14:m>
            <a:endParaRPr sz="24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sults—Steady State Bond Distribution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Results—Steady State Bond Distribution Example</a:t>
            </a:r>
          </a:p>
        </p:txBody>
      </p:sp>
      <p:pic>
        <p:nvPicPr>
          <p:cNvPr id="143" name="unknown.png" descr="unknow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4508" y="2524306"/>
            <a:ext cx="5181601" cy="3568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unknown.png" descr="unknow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68671" y="2524306"/>
            <a:ext cx="5105401" cy="3568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unknown.png" descr="unknow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11600" y="6204312"/>
            <a:ext cx="5181601" cy="3568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sults—Steady State Pure Roll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Results—Steady State Pure Rolling</a:t>
            </a:r>
          </a:p>
        </p:txBody>
      </p:sp>
      <p:sp>
        <p:nvSpPr>
          <p:cNvPr id="148" name="Simple case: d=0, V=RΩ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Simple case: </a:t>
            </a:r>
            <a:r>
              <a:rPr i="1"/>
              <a:t>d=</a:t>
            </a:r>
            <a:r>
              <a:t>0, </a:t>
            </a:r>
            <a:r>
              <a:rPr i="1"/>
              <a:t>V=R</a:t>
            </a:r>
            <a:r>
              <a:t>Ω</a:t>
            </a:r>
          </a:p>
          <a:p>
            <a:pPr/>
            <a:r>
              <a:t>1st plot: shows torque generated when a platelet is rotating at rate Ω</a:t>
            </a:r>
          </a:p>
          <a:p>
            <a:pPr/>
            <a:r>
              <a:t>2nd plot: shows platelet rotation rate as a function of applied rotation rate</a:t>
            </a:r>
          </a:p>
          <a:p>
            <a:pPr/>
            <a:r>
              <a:t>Bistable system: stationary platelets and fast-moving platelets</a:t>
            </a:r>
          </a:p>
        </p:txBody>
      </p:sp>
      <p:pic>
        <p:nvPicPr>
          <p:cNvPr id="149" name="unknown.png" descr="unknow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56400" y="2486451"/>
            <a:ext cx="5257801" cy="3416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unknown.png" descr="unknow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77050" y="5976202"/>
            <a:ext cx="5016501" cy="342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teady State Rolling and Sli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Steady State Rolling and Sliding</a:t>
            </a:r>
          </a:p>
        </p:txBody>
      </p:sp>
      <p:sp>
        <p:nvSpPr>
          <p:cNvPr id="155" name="Can solve for bond densities given V and Ω…"/>
          <p:cNvSpPr txBox="1"/>
          <p:nvPr>
            <p:ph type="body" sz="half" idx="1"/>
          </p:nvPr>
        </p:nvSpPr>
        <p:spPr>
          <a:xfrm>
            <a:off x="952500" y="2590800"/>
            <a:ext cx="5511800" cy="6286500"/>
          </a:xfrm>
          <a:prstGeom prst="rect">
            <a:avLst/>
          </a:prstGeom>
        </p:spPr>
        <p:txBody>
          <a:bodyPr/>
          <a:lstStyle/>
          <a:p>
            <a:pPr/>
            <a:r>
              <a:t>Can solve for bond densities given V and Ω</a:t>
            </a:r>
          </a:p>
          <a:p>
            <a:pPr/>
            <a:r>
              <a:t>Then find the necessary forces and torques generated at those velocities, and calculate the right applied V and Ω</a:t>
            </a:r>
          </a:p>
          <a:p>
            <a:pPr/>
            <a:r>
              <a:t>Haven’t found a good way to present this data yet</a:t>
            </a:r>
          </a:p>
          <a:p>
            <a:pPr/>
            <a:r>
              <a:t>Need to solve a system of nonlinear equations to find the right V</a:t>
            </a:r>
            <a:r>
              <a:rPr baseline="-5999"/>
              <a:t>f</a:t>
            </a:r>
            <a:r>
              <a:t> and Ω</a:t>
            </a:r>
            <a:r>
              <a:rPr baseline="-5999"/>
              <a:t>f</a:t>
            </a:r>
          </a:p>
        </p:txBody>
      </p:sp>
      <p:pic>
        <p:nvPicPr>
          <p:cNvPr id="156" name="unknown.png" descr="unknow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56400" y="2576467"/>
            <a:ext cx="5257801" cy="3416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unknown.png" descr="unknow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56399" y="6156234"/>
            <a:ext cx="5257801" cy="342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Next Ste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Next Steps</a:t>
            </a:r>
          </a:p>
        </p:txBody>
      </p:sp>
      <p:sp>
        <p:nvSpPr>
          <p:cNvPr id="160" name="Solve the time dependent proble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Solve the time dependent problem</a:t>
            </a:r>
          </a:p>
          <a:p>
            <a:pPr/>
            <a:r>
              <a:t>Solve the stochastic problem</a:t>
            </a:r>
          </a:p>
          <a:p>
            <a:pPr/>
            <a:r>
              <a:t>Find parameter values that match experimental results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