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341100" cy="7380288"/>
  <p:notesSz cx="6858000" cy="9144000"/>
  <p:defaultTextStyle>
    <a:defPPr>
      <a:defRPr lang="en-US"/>
    </a:defPPr>
    <a:lvl1pPr marL="0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88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976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464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952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440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928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416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904" algn="l" defTabSz="95097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30" y="414"/>
      </p:cViewPr>
      <p:guideLst>
        <p:guide orient="horz" pos="2325"/>
        <p:guide pos="3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584" y="2292686"/>
            <a:ext cx="9639936" cy="15819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172" y="4182175"/>
            <a:ext cx="7938770" cy="1886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8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2790" y="155476"/>
            <a:ext cx="3014446" cy="3305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42" y="155476"/>
            <a:ext cx="8854329" cy="33057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1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70" y="4742533"/>
            <a:ext cx="9639936" cy="146580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870" y="3128082"/>
            <a:ext cx="9639936" cy="161443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4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9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4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19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77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529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284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03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41" y="903747"/>
            <a:ext cx="5934389" cy="25574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2848" y="903747"/>
            <a:ext cx="5934389" cy="25574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60" y="295569"/>
            <a:ext cx="10206990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57" y="1652031"/>
            <a:ext cx="5010957" cy="6884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88" indent="0">
              <a:buNone/>
              <a:defRPr sz="2100" b="1"/>
            </a:lvl2pPr>
            <a:lvl3pPr marL="950976" indent="0">
              <a:buNone/>
              <a:defRPr sz="1900" b="1"/>
            </a:lvl3pPr>
            <a:lvl4pPr marL="1426464" indent="0">
              <a:buNone/>
              <a:defRPr sz="1700" b="1"/>
            </a:lvl4pPr>
            <a:lvl5pPr marL="1901952" indent="0">
              <a:buNone/>
              <a:defRPr sz="1700" b="1"/>
            </a:lvl5pPr>
            <a:lvl6pPr marL="2377440" indent="0">
              <a:buNone/>
              <a:defRPr sz="1700" b="1"/>
            </a:lvl6pPr>
            <a:lvl7pPr marL="2852928" indent="0">
              <a:buNone/>
              <a:defRPr sz="1700" b="1"/>
            </a:lvl7pPr>
            <a:lvl8pPr marL="3328416" indent="0">
              <a:buNone/>
              <a:defRPr sz="1700" b="1"/>
            </a:lvl8pPr>
            <a:lvl9pPr marL="38039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57" y="2340507"/>
            <a:ext cx="5010957" cy="42522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1128" y="1652031"/>
            <a:ext cx="5012924" cy="6884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88" indent="0">
              <a:buNone/>
              <a:defRPr sz="2100" b="1"/>
            </a:lvl2pPr>
            <a:lvl3pPr marL="950976" indent="0">
              <a:buNone/>
              <a:defRPr sz="1900" b="1"/>
            </a:lvl3pPr>
            <a:lvl4pPr marL="1426464" indent="0">
              <a:buNone/>
              <a:defRPr sz="1700" b="1"/>
            </a:lvl4pPr>
            <a:lvl5pPr marL="1901952" indent="0">
              <a:buNone/>
              <a:defRPr sz="1700" b="1"/>
            </a:lvl5pPr>
            <a:lvl6pPr marL="2377440" indent="0">
              <a:buNone/>
              <a:defRPr sz="1700" b="1"/>
            </a:lvl6pPr>
            <a:lvl7pPr marL="2852928" indent="0">
              <a:buNone/>
              <a:defRPr sz="1700" b="1"/>
            </a:lvl7pPr>
            <a:lvl8pPr marL="3328416" indent="0">
              <a:buNone/>
              <a:defRPr sz="1700" b="1"/>
            </a:lvl8pPr>
            <a:lvl9pPr marL="38039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1128" y="2340507"/>
            <a:ext cx="5012924" cy="42522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8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59" y="293847"/>
            <a:ext cx="3731143" cy="125054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061" y="293848"/>
            <a:ext cx="6339992" cy="629887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59" y="1544395"/>
            <a:ext cx="3731143" cy="5048322"/>
          </a:xfrm>
        </p:spPr>
        <p:txBody>
          <a:bodyPr/>
          <a:lstStyle>
            <a:lvl1pPr marL="0" indent="0">
              <a:buNone/>
              <a:defRPr sz="1500"/>
            </a:lvl1pPr>
            <a:lvl2pPr marL="475488" indent="0">
              <a:buNone/>
              <a:defRPr sz="1200"/>
            </a:lvl2pPr>
            <a:lvl3pPr marL="950976" indent="0">
              <a:buNone/>
              <a:defRPr sz="1000"/>
            </a:lvl3pPr>
            <a:lvl4pPr marL="1426464" indent="0">
              <a:buNone/>
              <a:defRPr sz="900"/>
            </a:lvl4pPr>
            <a:lvl5pPr marL="1901952" indent="0">
              <a:buNone/>
              <a:defRPr sz="900"/>
            </a:lvl5pPr>
            <a:lvl6pPr marL="2377440" indent="0">
              <a:buNone/>
              <a:defRPr sz="900"/>
            </a:lvl6pPr>
            <a:lvl7pPr marL="2852928" indent="0">
              <a:buNone/>
              <a:defRPr sz="900"/>
            </a:lvl7pPr>
            <a:lvl8pPr marL="3328416" indent="0">
              <a:buNone/>
              <a:defRPr sz="900"/>
            </a:lvl8pPr>
            <a:lvl9pPr marL="38039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939" y="5166215"/>
            <a:ext cx="6804660" cy="60989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22939" y="659443"/>
            <a:ext cx="6804660" cy="4428173"/>
          </a:xfrm>
        </p:spPr>
        <p:txBody>
          <a:bodyPr/>
          <a:lstStyle>
            <a:lvl1pPr marL="0" indent="0">
              <a:buNone/>
              <a:defRPr sz="3300"/>
            </a:lvl1pPr>
            <a:lvl2pPr marL="475488" indent="0">
              <a:buNone/>
              <a:defRPr sz="2900"/>
            </a:lvl2pPr>
            <a:lvl3pPr marL="950976" indent="0">
              <a:buNone/>
              <a:defRPr sz="2500"/>
            </a:lvl3pPr>
            <a:lvl4pPr marL="1426464" indent="0">
              <a:buNone/>
              <a:defRPr sz="2100"/>
            </a:lvl4pPr>
            <a:lvl5pPr marL="1901952" indent="0">
              <a:buNone/>
              <a:defRPr sz="2100"/>
            </a:lvl5pPr>
            <a:lvl6pPr marL="2377440" indent="0">
              <a:buNone/>
              <a:defRPr sz="2100"/>
            </a:lvl6pPr>
            <a:lvl7pPr marL="2852928" indent="0">
              <a:buNone/>
              <a:defRPr sz="2100"/>
            </a:lvl7pPr>
            <a:lvl8pPr marL="3328416" indent="0">
              <a:buNone/>
              <a:defRPr sz="2100"/>
            </a:lvl8pPr>
            <a:lvl9pPr marL="3803904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2939" y="5776114"/>
            <a:ext cx="6804660" cy="866160"/>
          </a:xfrm>
        </p:spPr>
        <p:txBody>
          <a:bodyPr/>
          <a:lstStyle>
            <a:lvl1pPr marL="0" indent="0">
              <a:buNone/>
              <a:defRPr sz="1500"/>
            </a:lvl1pPr>
            <a:lvl2pPr marL="475488" indent="0">
              <a:buNone/>
              <a:defRPr sz="1200"/>
            </a:lvl2pPr>
            <a:lvl3pPr marL="950976" indent="0">
              <a:buNone/>
              <a:defRPr sz="1000"/>
            </a:lvl3pPr>
            <a:lvl4pPr marL="1426464" indent="0">
              <a:buNone/>
              <a:defRPr sz="900"/>
            </a:lvl4pPr>
            <a:lvl5pPr marL="1901952" indent="0">
              <a:buNone/>
              <a:defRPr sz="900"/>
            </a:lvl5pPr>
            <a:lvl6pPr marL="2377440" indent="0">
              <a:buNone/>
              <a:defRPr sz="900"/>
            </a:lvl6pPr>
            <a:lvl7pPr marL="2852928" indent="0">
              <a:buNone/>
              <a:defRPr sz="900"/>
            </a:lvl7pPr>
            <a:lvl8pPr marL="3328416" indent="0">
              <a:buNone/>
              <a:defRPr sz="900"/>
            </a:lvl8pPr>
            <a:lvl9pPr marL="38039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60" y="295569"/>
            <a:ext cx="10206990" cy="1230048"/>
          </a:xfrm>
          <a:prstGeom prst="rect">
            <a:avLst/>
          </a:prstGeom>
        </p:spPr>
        <p:txBody>
          <a:bodyPr vert="horz" lIns="95098" tIns="47549" rIns="95098" bIns="475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60" y="1722079"/>
            <a:ext cx="10206990" cy="4870650"/>
          </a:xfrm>
          <a:prstGeom prst="rect">
            <a:avLst/>
          </a:prstGeom>
        </p:spPr>
        <p:txBody>
          <a:bodyPr vert="horz" lIns="95098" tIns="47549" rIns="95098" bIns="475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057" y="6840448"/>
            <a:ext cx="2646260" cy="392933"/>
          </a:xfrm>
          <a:prstGeom prst="rect">
            <a:avLst/>
          </a:prstGeom>
        </p:spPr>
        <p:txBody>
          <a:bodyPr vert="horz" lIns="95098" tIns="47549" rIns="95098" bIns="475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5B6F-78E1-4637-9023-649F366F8102}" type="datetimeFigureOut">
              <a:rPr lang="en-GB" smtClean="0"/>
              <a:t>25/08/2014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4882" y="6840448"/>
            <a:ext cx="3591348" cy="392933"/>
          </a:xfrm>
          <a:prstGeom prst="rect">
            <a:avLst/>
          </a:prstGeom>
        </p:spPr>
        <p:txBody>
          <a:bodyPr vert="horz" lIns="95098" tIns="47549" rIns="95098" bIns="475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7791" y="6840448"/>
            <a:ext cx="2646260" cy="392933"/>
          </a:xfrm>
          <a:prstGeom prst="rect">
            <a:avLst/>
          </a:prstGeom>
        </p:spPr>
        <p:txBody>
          <a:bodyPr vert="horz" lIns="95098" tIns="47549" rIns="95098" bIns="475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013F-815A-4878-8324-9A11B5602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976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2668" indent="-297180" algn="l" defTabSz="9509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4208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4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672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160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648" indent="-237744" algn="l" defTabSz="950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976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464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952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440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416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904" algn="l" defTabSz="9509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http://upload.wikimedia.org/wikipedia/commons/b/bf/Replica-of-first-transis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0" y="13543"/>
            <a:ext cx="4019065" cy="360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389524" y="48741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-12543" y="3554509"/>
            <a:ext cx="612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-88577" y="4044950"/>
            <a:ext cx="98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Sand</a:t>
            </a:r>
          </a:p>
          <a:p>
            <a:pPr algn="ctr"/>
            <a:r>
              <a:rPr lang="en-GB" dirty="0" smtClean="0"/>
              <a:t>SiO</a:t>
            </a:r>
            <a:r>
              <a:rPr lang="en-GB" baseline="-25000" dirty="0" smtClean="0"/>
              <a:t>2</a:t>
            </a:r>
            <a:r>
              <a:rPr lang="en-GB" dirty="0" smtClean="0"/>
              <a:t> + 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19535" y="4344782"/>
            <a:ext cx="17641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Coke reduction in arc furnace (1800°C)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2503711" y="409545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Metallurgical Grade Silicon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4625848" y="39300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HCl</a:t>
            </a:r>
            <a:endParaRPr lang="en-GB" dirty="0"/>
          </a:p>
        </p:txBody>
      </p:sp>
      <p:sp>
        <p:nvSpPr>
          <p:cNvPr id="107" name="TextBox 106"/>
          <p:cNvSpPr txBox="1"/>
          <p:nvPr/>
        </p:nvSpPr>
        <p:spPr>
          <a:xfrm>
            <a:off x="4231904" y="4344782"/>
            <a:ext cx="17281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Dissolve in </a:t>
            </a:r>
            <a:r>
              <a:rPr lang="en-GB" dirty="0" err="1" smtClean="0"/>
              <a:t>HCl</a:t>
            </a:r>
            <a:r>
              <a:rPr lang="en-GB" dirty="0" smtClean="0"/>
              <a:t> (300°C) </a:t>
            </a:r>
          </a:p>
          <a:p>
            <a:pPr algn="ctr"/>
            <a:r>
              <a:rPr lang="en-GB" dirty="0" smtClean="0"/>
              <a:t>+ </a:t>
            </a:r>
            <a:r>
              <a:rPr lang="en-GB" dirty="0" err="1" smtClean="0"/>
              <a:t>distallation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3905261" y="6655938"/>
            <a:ext cx="2381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Chemical refinement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4810850" y="62056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Various gases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7238430" y="4483394"/>
            <a:ext cx="1835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Siemens process (900°C)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184231" y="5338411"/>
            <a:ext cx="1944216" cy="96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Modified Siemens process (900°C)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888087" y="4095457"/>
            <a:ext cx="141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 purity HSiCl</a:t>
            </a:r>
            <a:r>
              <a:rPr lang="en-GB" baseline="-25000" dirty="0" smtClean="0"/>
              <a:t>3</a:t>
            </a:r>
            <a:endParaRPr lang="en-GB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545772" y="4031563"/>
            <a:ext cx="6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HCl</a:t>
            </a:r>
            <a:endParaRPr lang="en-GB" dirty="0"/>
          </a:p>
        </p:txBody>
      </p:sp>
      <p:sp>
        <p:nvSpPr>
          <p:cNvPr id="114" name="TextBox 113"/>
          <p:cNvSpPr txBox="1"/>
          <p:nvPr/>
        </p:nvSpPr>
        <p:spPr>
          <a:xfrm>
            <a:off x="8428607" y="4030830"/>
            <a:ext cx="6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9317505" y="4312679"/>
            <a:ext cx="207015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High-purity </a:t>
            </a:r>
            <a:r>
              <a:rPr lang="en-GB" b="1" dirty="0" err="1" smtClean="0"/>
              <a:t>polysilicon</a:t>
            </a:r>
            <a:r>
              <a:rPr lang="en-GB" b="1" dirty="0" smtClean="0"/>
              <a:t> (electronic-grade)</a:t>
            </a:r>
            <a:endParaRPr lang="en-GB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416479" y="56450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Polysilicon</a:t>
            </a:r>
            <a:endParaRPr lang="en-GB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9218531" y="6404595"/>
            <a:ext cx="22681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Ungraded metallurgical silicon (solar-grade)</a:t>
            </a:r>
            <a:endParaRPr lang="en-GB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166807" y="4806447"/>
            <a:ext cx="593800" cy="1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46015" y="4806671"/>
            <a:ext cx="134960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032102" y="4774344"/>
            <a:ext cx="112463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035115" y="3915792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552383" y="4031563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565177" y="4016565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206894" y="6205664"/>
            <a:ext cx="0" cy="3978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200455" y="4774344"/>
            <a:ext cx="4414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208519" y="5829718"/>
            <a:ext cx="4414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421139" y="6840604"/>
            <a:ext cx="270730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/>
          <p:cNvSpPr/>
          <p:nvPr/>
        </p:nvSpPr>
        <p:spPr>
          <a:xfrm>
            <a:off x="3099140" y="4819362"/>
            <a:ext cx="700715" cy="2007594"/>
          </a:xfrm>
          <a:custGeom>
            <a:avLst/>
            <a:gdLst>
              <a:gd name="connsiteX0" fmla="*/ 0 w 1132764"/>
              <a:gd name="connsiteY0" fmla="*/ 0 h 1624084"/>
              <a:gd name="connsiteX1" fmla="*/ 0 w 1132764"/>
              <a:gd name="connsiteY1" fmla="*/ 1624084 h 1624084"/>
              <a:gd name="connsiteX2" fmla="*/ 1132764 w 1132764"/>
              <a:gd name="connsiteY2" fmla="*/ 1624084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764" h="1624084">
                <a:moveTo>
                  <a:pt x="0" y="0"/>
                </a:moveTo>
                <a:lnTo>
                  <a:pt x="0" y="1624084"/>
                </a:lnTo>
                <a:lnTo>
                  <a:pt x="1132764" y="1624084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reeform 128"/>
          <p:cNvSpPr/>
          <p:nvPr/>
        </p:nvSpPr>
        <p:spPr>
          <a:xfrm>
            <a:off x="6244060" y="4779888"/>
            <a:ext cx="871046" cy="1049830"/>
          </a:xfrm>
          <a:custGeom>
            <a:avLst/>
            <a:gdLst>
              <a:gd name="connsiteX0" fmla="*/ 0 w 1132764"/>
              <a:gd name="connsiteY0" fmla="*/ 0 h 1624084"/>
              <a:gd name="connsiteX1" fmla="*/ 0 w 1132764"/>
              <a:gd name="connsiteY1" fmla="*/ 1624084 h 1624084"/>
              <a:gd name="connsiteX2" fmla="*/ 1132764 w 1132764"/>
              <a:gd name="connsiteY2" fmla="*/ 1624084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764" h="1624084">
                <a:moveTo>
                  <a:pt x="0" y="0"/>
                </a:moveTo>
                <a:lnTo>
                  <a:pt x="0" y="1624084"/>
                </a:lnTo>
                <a:lnTo>
                  <a:pt x="1132764" y="1624084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2014-06-27T12:27:58Z</dcterms:created>
  <dcterms:modified xsi:type="dcterms:W3CDTF">2014-08-25T16:08:48Z</dcterms:modified>
</cp:coreProperties>
</file>