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8640763"/>
  <p:notesSz cx="6858000" cy="9144000"/>
  <p:defaultTextStyle>
    <a:defPPr>
      <a:defRPr lang="en-US"/>
    </a:defPPr>
    <a:lvl1pPr marL="0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237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474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711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948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1184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3421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5658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7895" algn="l" defTabSz="86447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BB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24" y="1440"/>
      </p:cViewPr>
      <p:guideLst>
        <p:guide orient="horz" pos="2722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684241"/>
            <a:ext cx="8568532" cy="18521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8" y="4896433"/>
            <a:ext cx="7056438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3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7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5" y="346037"/>
            <a:ext cx="2268141" cy="7372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5" y="346037"/>
            <a:ext cx="6636412" cy="7372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552496"/>
            <a:ext cx="8568532" cy="1716151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662325"/>
            <a:ext cx="8568532" cy="189016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22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4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67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89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1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342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56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7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2016183"/>
            <a:ext cx="4452276" cy="570250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7" y="2016183"/>
            <a:ext cx="4452276" cy="570250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934172"/>
            <a:ext cx="4454027" cy="8060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237" indent="0">
              <a:buNone/>
              <a:defRPr sz="1900" b="1"/>
            </a:lvl2pPr>
            <a:lvl3pPr marL="864474" indent="0">
              <a:buNone/>
              <a:defRPr sz="1700" b="1"/>
            </a:lvl3pPr>
            <a:lvl4pPr marL="1296711" indent="0">
              <a:buNone/>
              <a:defRPr sz="1500" b="1"/>
            </a:lvl4pPr>
            <a:lvl5pPr marL="1728948" indent="0">
              <a:buNone/>
              <a:defRPr sz="1500" b="1"/>
            </a:lvl5pPr>
            <a:lvl6pPr marL="2161184" indent="0">
              <a:buNone/>
              <a:defRPr sz="1500" b="1"/>
            </a:lvl6pPr>
            <a:lvl7pPr marL="2593421" indent="0">
              <a:buNone/>
              <a:defRPr sz="1500" b="1"/>
            </a:lvl7pPr>
            <a:lvl8pPr marL="3025658" indent="0">
              <a:buNone/>
              <a:defRPr sz="1500" b="1"/>
            </a:lvl8pPr>
            <a:lvl9pPr marL="345789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2740246"/>
            <a:ext cx="4454027" cy="49784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934172"/>
            <a:ext cx="4455777" cy="80607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237" indent="0">
              <a:buNone/>
              <a:defRPr sz="1900" b="1"/>
            </a:lvl2pPr>
            <a:lvl3pPr marL="864474" indent="0">
              <a:buNone/>
              <a:defRPr sz="1700" b="1"/>
            </a:lvl3pPr>
            <a:lvl4pPr marL="1296711" indent="0">
              <a:buNone/>
              <a:defRPr sz="1500" b="1"/>
            </a:lvl4pPr>
            <a:lvl5pPr marL="1728948" indent="0">
              <a:buNone/>
              <a:defRPr sz="1500" b="1"/>
            </a:lvl5pPr>
            <a:lvl6pPr marL="2161184" indent="0">
              <a:buNone/>
              <a:defRPr sz="1500" b="1"/>
            </a:lvl6pPr>
            <a:lvl7pPr marL="2593421" indent="0">
              <a:buNone/>
              <a:defRPr sz="1500" b="1"/>
            </a:lvl7pPr>
            <a:lvl8pPr marL="3025658" indent="0">
              <a:buNone/>
              <a:defRPr sz="1500" b="1"/>
            </a:lvl8pPr>
            <a:lvl9pPr marL="345789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2740246"/>
            <a:ext cx="4455777" cy="49784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7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344032"/>
            <a:ext cx="3316455" cy="146413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44036"/>
            <a:ext cx="5635350" cy="737465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5" y="1808166"/>
            <a:ext cx="3316455" cy="5910521"/>
          </a:xfrm>
        </p:spPr>
        <p:txBody>
          <a:bodyPr/>
          <a:lstStyle>
            <a:lvl1pPr marL="0" indent="0">
              <a:buNone/>
              <a:defRPr sz="1300"/>
            </a:lvl1pPr>
            <a:lvl2pPr marL="432237" indent="0">
              <a:buNone/>
              <a:defRPr sz="1100"/>
            </a:lvl2pPr>
            <a:lvl3pPr marL="864474" indent="0">
              <a:buNone/>
              <a:defRPr sz="900"/>
            </a:lvl3pPr>
            <a:lvl4pPr marL="1296711" indent="0">
              <a:buNone/>
              <a:defRPr sz="900"/>
            </a:lvl4pPr>
            <a:lvl5pPr marL="1728948" indent="0">
              <a:buNone/>
              <a:defRPr sz="900"/>
            </a:lvl5pPr>
            <a:lvl6pPr marL="2161184" indent="0">
              <a:buNone/>
              <a:defRPr sz="900"/>
            </a:lvl6pPr>
            <a:lvl7pPr marL="2593421" indent="0">
              <a:buNone/>
              <a:defRPr sz="900"/>
            </a:lvl7pPr>
            <a:lvl8pPr marL="3025658" indent="0">
              <a:buNone/>
              <a:defRPr sz="900"/>
            </a:lvl8pPr>
            <a:lvl9pPr marL="34578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4" y="6048535"/>
            <a:ext cx="6048375" cy="71406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4" y="772071"/>
            <a:ext cx="6048375" cy="5184458"/>
          </a:xfrm>
        </p:spPr>
        <p:txBody>
          <a:bodyPr/>
          <a:lstStyle>
            <a:lvl1pPr marL="0" indent="0">
              <a:buNone/>
              <a:defRPr sz="3000"/>
            </a:lvl1pPr>
            <a:lvl2pPr marL="432237" indent="0">
              <a:buNone/>
              <a:defRPr sz="2600"/>
            </a:lvl2pPr>
            <a:lvl3pPr marL="864474" indent="0">
              <a:buNone/>
              <a:defRPr sz="2300"/>
            </a:lvl3pPr>
            <a:lvl4pPr marL="1296711" indent="0">
              <a:buNone/>
              <a:defRPr sz="1900"/>
            </a:lvl4pPr>
            <a:lvl5pPr marL="1728948" indent="0">
              <a:buNone/>
              <a:defRPr sz="1900"/>
            </a:lvl5pPr>
            <a:lvl6pPr marL="2161184" indent="0">
              <a:buNone/>
              <a:defRPr sz="1900"/>
            </a:lvl6pPr>
            <a:lvl7pPr marL="2593421" indent="0">
              <a:buNone/>
              <a:defRPr sz="1900"/>
            </a:lvl7pPr>
            <a:lvl8pPr marL="3025658" indent="0">
              <a:buNone/>
              <a:defRPr sz="1900"/>
            </a:lvl8pPr>
            <a:lvl9pPr marL="3457895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4" y="6762599"/>
            <a:ext cx="6048375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32237" indent="0">
              <a:buNone/>
              <a:defRPr sz="1100"/>
            </a:lvl2pPr>
            <a:lvl3pPr marL="864474" indent="0">
              <a:buNone/>
              <a:defRPr sz="900"/>
            </a:lvl3pPr>
            <a:lvl4pPr marL="1296711" indent="0">
              <a:buNone/>
              <a:defRPr sz="900"/>
            </a:lvl4pPr>
            <a:lvl5pPr marL="1728948" indent="0">
              <a:buNone/>
              <a:defRPr sz="900"/>
            </a:lvl5pPr>
            <a:lvl6pPr marL="2161184" indent="0">
              <a:buNone/>
              <a:defRPr sz="900"/>
            </a:lvl6pPr>
            <a:lvl7pPr marL="2593421" indent="0">
              <a:buNone/>
              <a:defRPr sz="900"/>
            </a:lvl7pPr>
            <a:lvl8pPr marL="3025658" indent="0">
              <a:buNone/>
              <a:defRPr sz="900"/>
            </a:lvl8pPr>
            <a:lvl9pPr marL="34578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4" y="346033"/>
            <a:ext cx="9072563" cy="1440128"/>
          </a:xfrm>
          <a:prstGeom prst="rect">
            <a:avLst/>
          </a:prstGeom>
        </p:spPr>
        <p:txBody>
          <a:bodyPr vert="horz" lIns="86447" tIns="43224" rIns="86447" bIns="432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4" y="2016183"/>
            <a:ext cx="9072563" cy="5702504"/>
          </a:xfrm>
          <a:prstGeom prst="rect">
            <a:avLst/>
          </a:prstGeom>
        </p:spPr>
        <p:txBody>
          <a:bodyPr vert="horz" lIns="86447" tIns="43224" rIns="86447" bIns="432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3" y="8008713"/>
            <a:ext cx="235214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BF6A-F1E9-4728-9984-F1F3ACDA5DC0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7" y="8008713"/>
            <a:ext cx="319219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8008713"/>
            <a:ext cx="2352147" cy="460040"/>
          </a:xfrm>
          <a:prstGeom prst="rect">
            <a:avLst/>
          </a:prstGeom>
        </p:spPr>
        <p:txBody>
          <a:bodyPr vert="horz" lIns="86447" tIns="43224" rIns="86447" bIns="4322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E69E-90F8-4129-946A-F65435DDA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447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178" indent="-32417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85" indent="-270148" algn="l" defTabSz="86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92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829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5066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303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9540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777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4013" indent="-216118" algn="l" defTabSz="864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237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474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711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948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184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3421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658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7895" algn="l" defTabSz="86447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354"/>
          <p:cNvGrpSpPr>
            <a:grpSpLocks noChangeAspect="1"/>
          </p:cNvGrpSpPr>
          <p:nvPr/>
        </p:nvGrpSpPr>
        <p:grpSpPr>
          <a:xfrm>
            <a:off x="265355" y="1372065"/>
            <a:ext cx="3405503" cy="544521"/>
            <a:chOff x="895426" y="857690"/>
            <a:chExt cx="4540670" cy="72602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6" name="Rectangle 355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9542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907704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915816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923928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932040" y="857690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2" name="Rectangle 361"/>
          <p:cNvSpPr>
            <a:spLocks noChangeAspect="1"/>
          </p:cNvSpPr>
          <p:nvPr/>
        </p:nvSpPr>
        <p:spPr>
          <a:xfrm>
            <a:off x="267438" y="835945"/>
            <a:ext cx="3456384" cy="25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3" name="Group 362"/>
          <p:cNvGrpSpPr>
            <a:grpSpLocks noChangeAspect="1"/>
          </p:cNvGrpSpPr>
          <p:nvPr/>
        </p:nvGrpSpPr>
        <p:grpSpPr>
          <a:xfrm>
            <a:off x="5814572" y="1317005"/>
            <a:ext cx="3402378" cy="553428"/>
            <a:chOff x="899592" y="845814"/>
            <a:chExt cx="4536504" cy="737903"/>
          </a:xfrm>
          <a:solidFill>
            <a:schemeClr val="bg1">
              <a:lumMod val="85000"/>
            </a:schemeClr>
          </a:solidFill>
        </p:grpSpPr>
        <p:sp>
          <p:nvSpPr>
            <p:cNvPr id="364" name="Rectangle 363"/>
            <p:cNvSpPr/>
            <p:nvPr/>
          </p:nvSpPr>
          <p:spPr>
            <a:xfrm>
              <a:off x="899592" y="1179500"/>
              <a:ext cx="4536504" cy="4042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905997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907704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15816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923928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932040" y="845814"/>
              <a:ext cx="504056" cy="3509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0" name="Group 369"/>
          <p:cNvGrpSpPr>
            <a:grpSpLocks noChangeAspect="1"/>
          </p:cNvGrpSpPr>
          <p:nvPr/>
        </p:nvGrpSpPr>
        <p:grpSpPr>
          <a:xfrm>
            <a:off x="5957843" y="4060935"/>
            <a:ext cx="3408944" cy="630198"/>
            <a:chOff x="5652643" y="1584719"/>
            <a:chExt cx="2272629" cy="420132"/>
          </a:xfrm>
        </p:grpSpPr>
        <p:sp>
          <p:nvSpPr>
            <p:cNvPr id="371" name="Rectangle 370"/>
            <p:cNvSpPr/>
            <p:nvPr/>
          </p:nvSpPr>
          <p:spPr>
            <a:xfrm>
              <a:off x="711133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606383" y="1584719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100077" y="1585075"/>
              <a:ext cx="360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619272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653309" y="1760473"/>
              <a:ext cx="2268252" cy="2021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653149" y="1585075"/>
              <a:ext cx="306000" cy="21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7" name="Group 376"/>
            <p:cNvGrpSpPr>
              <a:grpSpLocks noChangeAspect="1"/>
            </p:cNvGrpSpPr>
            <p:nvPr/>
          </p:nvGrpSpPr>
          <p:grpSpPr>
            <a:xfrm>
              <a:off x="5652643" y="1635899"/>
              <a:ext cx="2269812" cy="368952"/>
              <a:chOff x="896472" y="845814"/>
              <a:chExt cx="4539624" cy="737903"/>
            </a:xfrm>
            <a:solidFill>
              <a:schemeClr val="bg1">
                <a:lumMod val="85000"/>
              </a:schemeClr>
            </a:solidFill>
          </p:grpSpPr>
          <p:sp>
            <p:nvSpPr>
              <p:cNvPr id="378" name="Rectangle 377"/>
              <p:cNvSpPr/>
              <p:nvPr/>
            </p:nvSpPr>
            <p:spPr>
              <a:xfrm>
                <a:off x="899592" y="1179500"/>
                <a:ext cx="4536504" cy="404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896472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1907704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2915816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923928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4932040" y="845814"/>
                <a:ext cx="504056" cy="3509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4" name="Group 383"/>
          <p:cNvGrpSpPr>
            <a:grpSpLocks noChangeAspect="1"/>
          </p:cNvGrpSpPr>
          <p:nvPr/>
        </p:nvGrpSpPr>
        <p:grpSpPr>
          <a:xfrm>
            <a:off x="404148" y="4043757"/>
            <a:ext cx="3404718" cy="683423"/>
            <a:chOff x="5761725" y="517060"/>
            <a:chExt cx="2269812" cy="455615"/>
          </a:xfrm>
        </p:grpSpPr>
        <p:sp>
          <p:nvSpPr>
            <p:cNvPr id="385" name="Rectangle 384"/>
            <p:cNvSpPr/>
            <p:nvPr/>
          </p:nvSpPr>
          <p:spPr>
            <a:xfrm>
              <a:off x="7693137" y="517060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719440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6693228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181855" y="519313"/>
              <a:ext cx="4140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768238" y="701890"/>
              <a:ext cx="2232000" cy="202109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762231" y="517819"/>
              <a:ext cx="338400" cy="216000"/>
            </a:xfrm>
            <a:prstGeom prst="rect">
              <a:avLst/>
            </a:prstGeom>
            <a:solidFill>
              <a:srgbClr val="7BB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5761725" y="548680"/>
              <a:ext cx="2269812" cy="423995"/>
              <a:chOff x="5652643" y="1584719"/>
              <a:chExt cx="2269812" cy="423995"/>
            </a:xfrm>
          </p:grpSpPr>
          <p:sp>
            <p:nvSpPr>
              <p:cNvPr id="392" name="Rectangle 391"/>
              <p:cNvSpPr/>
              <p:nvPr/>
            </p:nvSpPr>
            <p:spPr>
              <a:xfrm>
                <a:off x="711133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606383" y="1584719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100077" y="1585075"/>
                <a:ext cx="360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761450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5660133" y="1764336"/>
                <a:ext cx="2232000" cy="2021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653149" y="1585075"/>
                <a:ext cx="306000" cy="21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8" name="Group 397"/>
              <p:cNvGrpSpPr>
                <a:grpSpLocks noChangeAspect="1"/>
              </p:cNvGrpSpPr>
              <p:nvPr/>
            </p:nvGrpSpPr>
            <p:grpSpPr>
              <a:xfrm>
                <a:off x="5652643" y="1641837"/>
                <a:ext cx="2269812" cy="366877"/>
                <a:chOff x="896472" y="857690"/>
                <a:chExt cx="4539624" cy="73375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899592" y="1187226"/>
                  <a:ext cx="4536504" cy="4042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896472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1907704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2915816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3923928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4932040" y="857690"/>
                  <a:ext cx="504056" cy="35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405" name="Down Arrow 404"/>
          <p:cNvSpPr>
            <a:spLocks noChangeAspect="1"/>
          </p:cNvSpPr>
          <p:nvPr/>
        </p:nvSpPr>
        <p:spPr>
          <a:xfrm>
            <a:off x="1728118" y="432247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Down Arrow 405"/>
          <p:cNvSpPr>
            <a:spLocks noChangeAspect="1"/>
          </p:cNvSpPr>
          <p:nvPr/>
        </p:nvSpPr>
        <p:spPr>
          <a:xfrm flipV="1">
            <a:off x="1728118" y="2032451"/>
            <a:ext cx="378042" cy="324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TextBox 406"/>
          <p:cNvSpPr txBox="1">
            <a:spLocks noChangeAspect="1"/>
          </p:cNvSpPr>
          <p:nvPr/>
        </p:nvSpPr>
        <p:spPr>
          <a:xfrm>
            <a:off x="1180163" y="199"/>
            <a:ext cx="315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Heat, pressure</a:t>
            </a:r>
            <a:endParaRPr lang="en-GB" sz="2200" dirty="0"/>
          </a:p>
        </p:txBody>
      </p:sp>
      <p:sp>
        <p:nvSpPr>
          <p:cNvPr id="408" name="TextBox 407"/>
          <p:cNvSpPr txBox="1">
            <a:spLocks noChangeAspect="1"/>
          </p:cNvSpPr>
          <p:nvPr/>
        </p:nvSpPr>
        <p:spPr>
          <a:xfrm>
            <a:off x="3605322" y="321826"/>
            <a:ext cx="1147132" cy="47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ETFE</a:t>
            </a:r>
            <a:endParaRPr lang="en-GB" sz="2500" dirty="0"/>
          </a:p>
        </p:txBody>
      </p:sp>
      <p:sp>
        <p:nvSpPr>
          <p:cNvPr id="409" name="TextBox 408"/>
          <p:cNvSpPr txBox="1">
            <a:spLocks noChangeAspect="1"/>
          </p:cNvSpPr>
          <p:nvPr/>
        </p:nvSpPr>
        <p:spPr>
          <a:xfrm>
            <a:off x="3631254" y="1836678"/>
            <a:ext cx="8661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Si</a:t>
            </a:r>
            <a:endParaRPr lang="en-GB" sz="2500" dirty="0"/>
          </a:p>
        </p:txBody>
      </p:sp>
      <p:sp>
        <p:nvSpPr>
          <p:cNvPr id="410" name="TextBox 409"/>
          <p:cNvSpPr txBox="1">
            <a:spLocks noChangeAspect="1"/>
          </p:cNvSpPr>
          <p:nvPr/>
        </p:nvSpPr>
        <p:spPr>
          <a:xfrm>
            <a:off x="-81889" y="-96991"/>
            <a:ext cx="93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411" name="Down Arrow 410"/>
          <p:cNvSpPr>
            <a:spLocks noChangeAspect="1"/>
          </p:cNvSpPr>
          <p:nvPr/>
        </p:nvSpPr>
        <p:spPr>
          <a:xfrm rot="-2700000">
            <a:off x="6544039" y="229155"/>
            <a:ext cx="562259" cy="90285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TextBox 411"/>
          <p:cNvSpPr txBox="1">
            <a:spLocks noChangeAspect="1"/>
          </p:cNvSpPr>
          <p:nvPr/>
        </p:nvSpPr>
        <p:spPr>
          <a:xfrm>
            <a:off x="5514847" y="65781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Sputter</a:t>
            </a:r>
            <a:endParaRPr lang="en-GB" sz="2200" dirty="0"/>
          </a:p>
        </p:txBody>
      </p:sp>
      <p:cxnSp>
        <p:nvCxnSpPr>
          <p:cNvPr id="413" name="Straight Arrow Connector 412"/>
          <p:cNvCxnSpPr>
            <a:cxnSpLocks noChangeAspect="1"/>
          </p:cNvCxnSpPr>
          <p:nvPr/>
        </p:nvCxnSpPr>
        <p:spPr>
          <a:xfrm>
            <a:off x="4513969" y="13720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 noChangeAspect="1"/>
          </p:cNvCxnSpPr>
          <p:nvPr/>
        </p:nvCxnSpPr>
        <p:spPr>
          <a:xfrm flipH="1" flipV="1">
            <a:off x="4513969" y="4251165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>
            <a:spLocks noChangeAspect="1"/>
          </p:cNvSpPr>
          <p:nvPr/>
        </p:nvSpPr>
        <p:spPr>
          <a:xfrm>
            <a:off x="8509146" y="3269210"/>
            <a:ext cx="1080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Metal</a:t>
            </a:r>
            <a:endParaRPr lang="en-GB" sz="2500" dirty="0"/>
          </a:p>
        </p:txBody>
      </p:sp>
      <p:cxnSp>
        <p:nvCxnSpPr>
          <p:cNvPr id="416" name="Straight Arrow Connector 415"/>
          <p:cNvCxnSpPr>
            <a:cxnSpLocks noChangeAspect="1"/>
          </p:cNvCxnSpPr>
          <p:nvPr/>
        </p:nvCxnSpPr>
        <p:spPr>
          <a:xfrm rot="5400000">
            <a:off x="7225740" y="2408091"/>
            <a:ext cx="7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>
            <a:spLocks noChangeAspect="1"/>
          </p:cNvSpPr>
          <p:nvPr/>
        </p:nvSpPr>
        <p:spPr>
          <a:xfrm>
            <a:off x="146798" y="3327480"/>
            <a:ext cx="22756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Dielectric</a:t>
            </a:r>
            <a:endParaRPr lang="en-GB" sz="2500" dirty="0"/>
          </a:p>
        </p:txBody>
      </p:sp>
      <p:sp>
        <p:nvSpPr>
          <p:cNvPr id="418" name="Teardrop 417"/>
          <p:cNvSpPr>
            <a:spLocks noChangeAspect="1"/>
          </p:cNvSpPr>
          <p:nvPr/>
        </p:nvSpPr>
        <p:spPr>
          <a:xfrm rot="18792847">
            <a:off x="7228777" y="3125092"/>
            <a:ext cx="756084" cy="705876"/>
          </a:xfrm>
          <a:prstGeom prst="teardrop">
            <a:avLst/>
          </a:prstGeom>
          <a:solidFill>
            <a:srgbClr val="7BB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Curved Right Arrow 418"/>
          <p:cNvSpPr>
            <a:spLocks noChangeAspect="1"/>
          </p:cNvSpPr>
          <p:nvPr/>
        </p:nvSpPr>
        <p:spPr>
          <a:xfrm>
            <a:off x="5860729" y="3372081"/>
            <a:ext cx="379376" cy="540060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0" name="TextBox 419"/>
          <p:cNvSpPr txBox="1">
            <a:spLocks noChangeAspect="1"/>
          </p:cNvSpPr>
          <p:nvPr/>
        </p:nvSpPr>
        <p:spPr>
          <a:xfrm>
            <a:off x="5956542" y="2880519"/>
            <a:ext cx="221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Spin coat</a:t>
            </a:r>
            <a:endParaRPr lang="en-GB" sz="2200" dirty="0"/>
          </a:p>
        </p:txBody>
      </p:sp>
      <p:cxnSp>
        <p:nvCxnSpPr>
          <p:cNvPr id="421" name="Straight Connector 420"/>
          <p:cNvCxnSpPr>
            <a:cxnSpLocks noChangeAspect="1"/>
          </p:cNvCxnSpPr>
          <p:nvPr/>
        </p:nvCxnSpPr>
        <p:spPr>
          <a:xfrm flipV="1">
            <a:off x="3605321" y="869898"/>
            <a:ext cx="96761" cy="89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cxnSpLocks noChangeAspect="1"/>
          </p:cNvCxnSpPr>
          <p:nvPr/>
        </p:nvCxnSpPr>
        <p:spPr>
          <a:xfrm>
            <a:off x="3323410" y="1815724"/>
            <a:ext cx="282168" cy="216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>
            <a:cxnSpLocks noChangeAspect="1"/>
            <a:stCxn id="374" idx="0"/>
          </p:cNvCxnSpPr>
          <p:nvPr/>
        </p:nvCxnSpPr>
        <p:spPr>
          <a:xfrm flipH="1" flipV="1">
            <a:off x="9058480" y="3694875"/>
            <a:ext cx="78807" cy="366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cxnSpLocks noChangeAspect="1"/>
            <a:stCxn id="390" idx="0"/>
          </p:cNvCxnSpPr>
          <p:nvPr/>
        </p:nvCxnSpPr>
        <p:spPr>
          <a:xfrm flipV="1">
            <a:off x="658707" y="3746264"/>
            <a:ext cx="33324" cy="298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699216" y="6226546"/>
            <a:ext cx="1154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 smtClean="0"/>
              <a:t>Light source</a:t>
            </a:r>
            <a:endParaRPr lang="en-GB" sz="2500" dirty="0"/>
          </a:p>
        </p:txBody>
      </p:sp>
      <p:sp>
        <p:nvSpPr>
          <p:cNvPr id="426" name="TextBox 425"/>
          <p:cNvSpPr txBox="1"/>
          <p:nvPr/>
        </p:nvSpPr>
        <p:spPr>
          <a:xfrm>
            <a:off x="1356751" y="5243114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Polariser</a:t>
            </a:r>
            <a:endParaRPr lang="en-GB" sz="2500" dirty="0"/>
          </a:p>
        </p:txBody>
      </p:sp>
      <p:sp>
        <p:nvSpPr>
          <p:cNvPr id="427" name="TextBox 426"/>
          <p:cNvSpPr txBox="1"/>
          <p:nvPr/>
        </p:nvSpPr>
        <p:spPr>
          <a:xfrm>
            <a:off x="3971432" y="5314412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Sample</a:t>
            </a:r>
            <a:endParaRPr lang="en-GB" sz="2500" dirty="0"/>
          </a:p>
        </p:txBody>
      </p:sp>
      <p:sp>
        <p:nvSpPr>
          <p:cNvPr id="428" name="TextBox 427"/>
          <p:cNvSpPr txBox="1"/>
          <p:nvPr/>
        </p:nvSpPr>
        <p:spPr>
          <a:xfrm>
            <a:off x="3528318" y="8240448"/>
            <a:ext cx="1361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Detector</a:t>
            </a:r>
            <a:endParaRPr lang="en-GB" sz="2500" dirty="0"/>
          </a:p>
        </p:txBody>
      </p:sp>
      <p:grpSp>
        <p:nvGrpSpPr>
          <p:cNvPr id="429" name="Group 428"/>
          <p:cNvGrpSpPr>
            <a:grpSpLocks noChangeAspect="1"/>
          </p:cNvGrpSpPr>
          <p:nvPr/>
        </p:nvGrpSpPr>
        <p:grpSpPr>
          <a:xfrm>
            <a:off x="814672" y="5367427"/>
            <a:ext cx="4410000" cy="2880133"/>
            <a:chOff x="814672" y="2455297"/>
            <a:chExt cx="5512500" cy="3600166"/>
          </a:xfrm>
        </p:grpSpPr>
        <p:cxnSp>
          <p:nvCxnSpPr>
            <p:cNvPr id="430" name="Straight Connector 429"/>
            <p:cNvCxnSpPr/>
            <p:nvPr/>
          </p:nvCxnSpPr>
          <p:spPr>
            <a:xfrm flipV="1">
              <a:off x="1915697" y="3218070"/>
              <a:ext cx="309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tangle 430"/>
            <p:cNvSpPr/>
            <p:nvPr/>
          </p:nvSpPr>
          <p:spPr>
            <a:xfrm>
              <a:off x="814672" y="2943686"/>
              <a:ext cx="1056313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2" name="Straight Connector 431"/>
            <p:cNvCxnSpPr/>
            <p:nvPr/>
          </p:nvCxnSpPr>
          <p:spPr>
            <a:xfrm>
              <a:off x="2340347" y="2930038"/>
              <a:ext cx="0" cy="576064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/>
            <p:cNvSpPr/>
            <p:nvPr/>
          </p:nvSpPr>
          <p:spPr>
            <a:xfrm rot="2700000">
              <a:off x="4323885" y="3125770"/>
              <a:ext cx="1469527" cy="1285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/>
            <p:cNvSpPr/>
            <p:nvPr/>
          </p:nvSpPr>
          <p:spPr>
            <a:xfrm rot="5400000">
              <a:off x="4473342" y="5239275"/>
              <a:ext cx="1056313" cy="576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5" name="Straight Connector 434"/>
            <p:cNvCxnSpPr/>
            <p:nvPr/>
          </p:nvCxnSpPr>
          <p:spPr>
            <a:xfrm rot="5400000" flipV="1">
              <a:off x="4147697" y="4082070"/>
              <a:ext cx="1728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-2700000">
              <a:off x="4246326" y="3536267"/>
              <a:ext cx="90000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Pie 167"/>
            <p:cNvSpPr/>
            <p:nvPr/>
          </p:nvSpPr>
          <p:spPr>
            <a:xfrm rot="5400000" flipV="1">
              <a:off x="4779121" y="2985691"/>
              <a:ext cx="461132" cy="457866"/>
            </a:xfrm>
            <a:custGeom>
              <a:avLst/>
              <a:gdLst>
                <a:gd name="connsiteX0" fmla="*/ 461120 w 468000"/>
                <a:gd name="connsiteY0" fmla="*/ 290324 h 468000"/>
                <a:gd name="connsiteX1" fmla="*/ 219133 w 468000"/>
                <a:gd name="connsiteY1" fmla="*/ 467527 h 468000"/>
                <a:gd name="connsiteX2" fmla="*/ 1571 w 468000"/>
                <a:gd name="connsiteY2" fmla="*/ 261068 h 468000"/>
                <a:gd name="connsiteX3" fmla="*/ 165866 w 468000"/>
                <a:gd name="connsiteY3" fmla="*/ 10138 h 468000"/>
                <a:gd name="connsiteX4" fmla="*/ 234000 w 468000"/>
                <a:gd name="connsiteY4" fmla="*/ 234000 h 468000"/>
                <a:gd name="connsiteX5" fmla="*/ 461120 w 468000"/>
                <a:gd name="connsiteY5" fmla="*/ 290324 h 468000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232723 w 461132"/>
                <a:gd name="connsiteY1" fmla="*/ 223202 h 457866"/>
                <a:gd name="connsiteX2" fmla="*/ 461132 w 461132"/>
                <a:gd name="connsiteY2" fmla="*/ 280186 h 457866"/>
                <a:gd name="connsiteX3" fmla="*/ 219145 w 461132"/>
                <a:gd name="connsiteY3" fmla="*/ 457389 h 457866"/>
                <a:gd name="connsiteX4" fmla="*/ 1583 w 461132"/>
                <a:gd name="connsiteY4" fmla="*/ 250930 h 457866"/>
                <a:gd name="connsiteX5" fmla="*/ 165878 w 461132"/>
                <a:gd name="connsiteY5" fmla="*/ 0 h 457866"/>
                <a:gd name="connsiteX6" fmla="*/ 325452 w 461132"/>
                <a:gd name="connsiteY6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5" fmla="*/ 325452 w 461132"/>
                <a:gd name="connsiteY5" fmla="*/ 315302 h 457866"/>
                <a:gd name="connsiteX0" fmla="*/ 234012 w 461132"/>
                <a:gd name="connsiteY0" fmla="*/ 223862 h 457866"/>
                <a:gd name="connsiteX1" fmla="*/ 461132 w 461132"/>
                <a:gd name="connsiteY1" fmla="*/ 280186 h 457866"/>
                <a:gd name="connsiteX2" fmla="*/ 219145 w 461132"/>
                <a:gd name="connsiteY2" fmla="*/ 457389 h 457866"/>
                <a:gd name="connsiteX3" fmla="*/ 1583 w 461132"/>
                <a:gd name="connsiteY3" fmla="*/ 250930 h 457866"/>
                <a:gd name="connsiteX4" fmla="*/ 165878 w 461132"/>
                <a:gd name="connsiteY4" fmla="*/ 0 h 457866"/>
                <a:gd name="connsiteX0" fmla="*/ 461132 w 461132"/>
                <a:gd name="connsiteY0" fmla="*/ 280186 h 457866"/>
                <a:gd name="connsiteX1" fmla="*/ 219145 w 461132"/>
                <a:gd name="connsiteY1" fmla="*/ 457389 h 457866"/>
                <a:gd name="connsiteX2" fmla="*/ 1583 w 461132"/>
                <a:gd name="connsiteY2" fmla="*/ 250930 h 457866"/>
                <a:gd name="connsiteX3" fmla="*/ 165878 w 461132"/>
                <a:gd name="connsiteY3" fmla="*/ 0 h 4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132" h="457866">
                  <a:moveTo>
                    <a:pt x="461132" y="280186"/>
                  </a:moveTo>
                  <a:cubicBezTo>
                    <a:pt x="433904" y="389979"/>
                    <a:pt x="332035" y="464576"/>
                    <a:pt x="219145" y="457389"/>
                  </a:cubicBezTo>
                  <a:cubicBezTo>
                    <a:pt x="106255" y="450202"/>
                    <a:pt x="14668" y="363290"/>
                    <a:pt x="1583" y="250930"/>
                  </a:cubicBezTo>
                  <a:cubicBezTo>
                    <a:pt x="-11502" y="138570"/>
                    <a:pt x="57660" y="32937"/>
                    <a:pt x="165878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2" name="Pie 168"/>
            <p:cNvSpPr/>
            <p:nvPr/>
          </p:nvSpPr>
          <p:spPr>
            <a:xfrm>
              <a:off x="3674999" y="4962189"/>
              <a:ext cx="2652173" cy="620277"/>
            </a:xfrm>
            <a:custGeom>
              <a:avLst/>
              <a:gdLst>
                <a:gd name="connsiteX0" fmla="*/ 3053925 w 3456000"/>
                <a:gd name="connsiteY0" fmla="*/ 2836110 h 3456000"/>
                <a:gd name="connsiteX1" fmla="*/ 1727748 w 3456000"/>
                <a:gd name="connsiteY1" fmla="*/ 3456000 h 3456000"/>
                <a:gd name="connsiteX2" fmla="*/ 401752 w 3456000"/>
                <a:gd name="connsiteY2" fmla="*/ 2835723 h 3456000"/>
                <a:gd name="connsiteX3" fmla="*/ 1728000 w 3456000"/>
                <a:gd name="connsiteY3" fmla="*/ 1728000 h 3456000"/>
                <a:gd name="connsiteX4" fmla="*/ 3053925 w 3456000"/>
                <a:gd name="connsiteY4" fmla="*/ 2836110 h 3456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4" fmla="*/ 1417688 w 2652173"/>
                <a:gd name="connsiteY4" fmla="*/ 91440 h 1728000"/>
                <a:gd name="connsiteX0" fmla="*/ 1326248 w 2652173"/>
                <a:gd name="connsiteY0" fmla="*/ 0 h 1728000"/>
                <a:gd name="connsiteX1" fmla="*/ 2652173 w 2652173"/>
                <a:gd name="connsiteY1" fmla="*/ 1108110 h 1728000"/>
                <a:gd name="connsiteX2" fmla="*/ 1325996 w 2652173"/>
                <a:gd name="connsiteY2" fmla="*/ 1728000 h 1728000"/>
                <a:gd name="connsiteX3" fmla="*/ 0 w 2652173"/>
                <a:gd name="connsiteY3" fmla="*/ 1107723 h 1728000"/>
                <a:gd name="connsiteX0" fmla="*/ 2652173 w 2652173"/>
                <a:gd name="connsiteY0" fmla="*/ 387 h 620277"/>
                <a:gd name="connsiteX1" fmla="*/ 1325996 w 2652173"/>
                <a:gd name="connsiteY1" fmla="*/ 620277 h 620277"/>
                <a:gd name="connsiteX2" fmla="*/ 0 w 2652173"/>
                <a:gd name="connsiteY2" fmla="*/ 0 h 620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2173" h="620277">
                  <a:moveTo>
                    <a:pt x="2652173" y="387"/>
                  </a:moveTo>
                  <a:cubicBezTo>
                    <a:pt x="2323799" y="393308"/>
                    <a:pt x="1838067" y="620352"/>
                    <a:pt x="1325996" y="620277"/>
                  </a:cubicBezTo>
                  <a:cubicBezTo>
                    <a:pt x="813925" y="620202"/>
                    <a:pt x="328260" y="393017"/>
                    <a:pt x="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3" name="Freeform 552"/>
            <p:cNvSpPr/>
            <p:nvPr/>
          </p:nvSpPr>
          <p:spPr>
            <a:xfrm flipV="1">
              <a:off x="4957697" y="40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Freeform 553"/>
            <p:cNvSpPr/>
            <p:nvPr/>
          </p:nvSpPr>
          <p:spPr>
            <a:xfrm rot="16200000" flipV="1">
              <a:off x="3495684" y="3182070"/>
              <a:ext cx="108000" cy="72000"/>
            </a:xfrm>
            <a:custGeom>
              <a:avLst/>
              <a:gdLst>
                <a:gd name="connsiteX0" fmla="*/ 0 w 241540"/>
                <a:gd name="connsiteY0" fmla="*/ 103517 h 103517"/>
                <a:gd name="connsiteX1" fmla="*/ 120770 w 241540"/>
                <a:gd name="connsiteY1" fmla="*/ 0 h 103517"/>
                <a:gd name="connsiteX2" fmla="*/ 241540 w 241540"/>
                <a:gd name="connsiteY2" fmla="*/ 103517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103517">
                  <a:moveTo>
                    <a:pt x="0" y="103517"/>
                  </a:moveTo>
                  <a:lnTo>
                    <a:pt x="120770" y="0"/>
                  </a:lnTo>
                  <a:lnTo>
                    <a:pt x="241540" y="103517"/>
                  </a:lnTo>
                </a:path>
              </a:pathLst>
            </a:cu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Pie 177"/>
            <p:cNvSpPr/>
            <p:nvPr/>
          </p:nvSpPr>
          <p:spPr>
            <a:xfrm>
              <a:off x="4641110" y="3235955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6" name="Pie 177"/>
            <p:cNvSpPr/>
            <p:nvPr/>
          </p:nvSpPr>
          <p:spPr>
            <a:xfrm rot="-2700000">
              <a:off x="4833447" y="3432229"/>
              <a:ext cx="86537" cy="229925"/>
            </a:xfrm>
            <a:custGeom>
              <a:avLst/>
              <a:gdLst>
                <a:gd name="connsiteX0" fmla="*/ 86562 w 720000"/>
                <a:gd name="connsiteY0" fmla="*/ 594162 h 720000"/>
                <a:gd name="connsiteX1" fmla="*/ 25 w 720000"/>
                <a:gd name="connsiteY1" fmla="*/ 364237 h 720000"/>
                <a:gd name="connsiteX2" fmla="*/ 360000 w 720000"/>
                <a:gd name="connsiteY2" fmla="*/ 360000 h 720000"/>
                <a:gd name="connsiteX3" fmla="*/ 86562 w 720000"/>
                <a:gd name="connsiteY3" fmla="*/ 594162 h 720000"/>
                <a:gd name="connsiteX0" fmla="*/ 359975 w 451415"/>
                <a:gd name="connsiteY0" fmla="*/ 0 h 234162"/>
                <a:gd name="connsiteX1" fmla="*/ 86537 w 451415"/>
                <a:gd name="connsiteY1" fmla="*/ 234162 h 234162"/>
                <a:gd name="connsiteX2" fmla="*/ 0 w 451415"/>
                <a:gd name="connsiteY2" fmla="*/ 4237 h 234162"/>
                <a:gd name="connsiteX3" fmla="*/ 451415 w 451415"/>
                <a:gd name="connsiteY3" fmla="*/ 91440 h 234162"/>
                <a:gd name="connsiteX0" fmla="*/ 359975 w 359975"/>
                <a:gd name="connsiteY0" fmla="*/ 0 h 234162"/>
                <a:gd name="connsiteX1" fmla="*/ 86537 w 359975"/>
                <a:gd name="connsiteY1" fmla="*/ 234162 h 234162"/>
                <a:gd name="connsiteX2" fmla="*/ 0 w 359975"/>
                <a:gd name="connsiteY2" fmla="*/ 4237 h 234162"/>
                <a:gd name="connsiteX0" fmla="*/ 86537 w 86537"/>
                <a:gd name="connsiteY0" fmla="*/ 229925 h 229925"/>
                <a:gd name="connsiteX1" fmla="*/ 0 w 86537"/>
                <a:gd name="connsiteY1" fmla="*/ 0 h 229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37" h="229925">
                  <a:moveTo>
                    <a:pt x="86537" y="229925"/>
                  </a:moveTo>
                  <a:cubicBezTo>
                    <a:pt x="31624" y="165801"/>
                    <a:pt x="993" y="84418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57" name="TextBox 556"/>
          <p:cNvSpPr txBox="1"/>
          <p:nvPr/>
        </p:nvSpPr>
        <p:spPr>
          <a:xfrm rot="2700000">
            <a:off x="3546123" y="5988488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58" name="TextBox 557"/>
          <p:cNvSpPr txBox="1"/>
          <p:nvPr/>
        </p:nvSpPr>
        <p:spPr>
          <a:xfrm rot="2700000">
            <a:off x="3790640" y="6224270"/>
            <a:ext cx="459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θ</a:t>
            </a:r>
            <a:endParaRPr lang="en-GB" sz="2500" dirty="0"/>
          </a:p>
        </p:txBody>
      </p:sp>
      <p:sp>
        <p:nvSpPr>
          <p:cNvPr id="559" name="TextBox 558"/>
          <p:cNvSpPr txBox="1"/>
          <p:nvPr/>
        </p:nvSpPr>
        <p:spPr>
          <a:xfrm>
            <a:off x="-81888" y="5245243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560" name="TextBox 559"/>
          <p:cNvSpPr txBox="1"/>
          <p:nvPr/>
        </p:nvSpPr>
        <p:spPr>
          <a:xfrm>
            <a:off x="5688558" y="5251699"/>
            <a:ext cx="622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570" name="Group 569"/>
          <p:cNvGrpSpPr>
            <a:grpSpLocks noChangeAspect="1"/>
          </p:cNvGrpSpPr>
          <p:nvPr/>
        </p:nvGrpSpPr>
        <p:grpSpPr>
          <a:xfrm rot="1800000">
            <a:off x="6992928" y="5880535"/>
            <a:ext cx="2016001" cy="1844421"/>
            <a:chOff x="2843205" y="4365103"/>
            <a:chExt cx="1967667" cy="1800206"/>
          </a:xfrm>
        </p:grpSpPr>
        <p:sp>
          <p:nvSpPr>
            <p:cNvPr id="573" name="Rectangle 572"/>
            <p:cNvSpPr/>
            <p:nvPr/>
          </p:nvSpPr>
          <p:spPr>
            <a:xfrm>
              <a:off x="2843205" y="4365309"/>
              <a:ext cx="1967667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943880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158126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3374152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590176" y="4365103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3806200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4022224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221484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435221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629149" y="4365104"/>
              <a:ext cx="84329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71" name="Arc 570"/>
          <p:cNvSpPr/>
          <p:nvPr/>
        </p:nvSpPr>
        <p:spPr>
          <a:xfrm>
            <a:off x="7365834" y="6161592"/>
            <a:ext cx="476191" cy="371876"/>
          </a:xfrm>
          <a:prstGeom prst="arc">
            <a:avLst>
              <a:gd name="adj1" fmla="val 16200000"/>
              <a:gd name="adj2" fmla="val 2077540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2" name="TextBox 571"/>
          <p:cNvSpPr txBox="1"/>
          <p:nvPr/>
        </p:nvSpPr>
        <p:spPr>
          <a:xfrm>
            <a:off x="7563552" y="5739522"/>
            <a:ext cx="409871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Calibri"/>
              </a:rPr>
              <a:t>φ</a:t>
            </a:r>
            <a:endParaRPr lang="en-GB" sz="2500" dirty="0"/>
          </a:p>
        </p:txBody>
      </p:sp>
      <p:cxnSp>
        <p:nvCxnSpPr>
          <p:cNvPr id="569" name="Straight Arrow Connector 568"/>
          <p:cNvCxnSpPr/>
          <p:nvPr/>
        </p:nvCxnSpPr>
        <p:spPr>
          <a:xfrm>
            <a:off x="6050419" y="7748569"/>
            <a:ext cx="90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 rot="16200000">
            <a:off x="6038677" y="7758813"/>
            <a:ext cx="900000" cy="0"/>
          </a:xfrm>
          <a:prstGeom prst="straightConnector1">
            <a:avLst/>
          </a:prstGeom>
          <a:ln w="38100">
            <a:solidFill>
              <a:srgbClr val="0000CC"/>
            </a:solidFill>
            <a:headEnd type="arrow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 flipV="1">
            <a:off x="6480472" y="6709157"/>
            <a:ext cx="1572038" cy="103525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6877554" y="7501215"/>
            <a:ext cx="7131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solidFill>
                  <a:srgbClr val="FF0000"/>
                </a:solidFill>
              </a:rPr>
              <a:t>TM</a:t>
            </a:r>
            <a:endParaRPr lang="en-GB" sz="2500" dirty="0">
              <a:solidFill>
                <a:srgbClr val="FF0000"/>
              </a:solidFill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6238721" y="6925151"/>
            <a:ext cx="544516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solidFill>
                  <a:srgbClr val="0000CC"/>
                </a:solidFill>
              </a:rPr>
              <a:t>TE</a:t>
            </a:r>
            <a:endParaRPr lang="en-GB" sz="2500" dirty="0">
              <a:solidFill>
                <a:srgbClr val="0000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97585" y="5281283"/>
            <a:ext cx="0" cy="16920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29</cp:revision>
  <dcterms:created xsi:type="dcterms:W3CDTF">2014-05-29T13:07:48Z</dcterms:created>
  <dcterms:modified xsi:type="dcterms:W3CDTF">2014-10-19T15:13:53Z</dcterms:modified>
</cp:coreProperties>
</file>