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761038"/>
  <p:notesSz cx="6858000" cy="9144000"/>
  <p:defaultTextStyle>
    <a:defPPr>
      <a:defRPr lang="en-US"/>
    </a:defPPr>
    <a:lvl1pPr marL="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127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6255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4382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251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0637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88765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36892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8502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50"/>
    <a:srgbClr val="00C850"/>
    <a:srgbClr val="00DA00"/>
    <a:srgbClr val="00FF00"/>
    <a:srgbClr val="55ADD5"/>
    <a:srgbClr val="55B3D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68" y="-576"/>
      </p:cViewPr>
      <p:guideLst>
        <p:guide orient="horz" pos="1815"/>
        <p:guide pos="30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1789656"/>
            <a:ext cx="8263572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264590"/>
            <a:ext cx="6805296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0" y="230709"/>
            <a:ext cx="2187417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3" y="230709"/>
            <a:ext cx="6400218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6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60" y="3702001"/>
            <a:ext cx="8263572" cy="114420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60" y="2441774"/>
            <a:ext cx="8263572" cy="126022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8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6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43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2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0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88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36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85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4" y="1344244"/>
            <a:ext cx="4293818" cy="380201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2" y="1344244"/>
            <a:ext cx="4293818" cy="380201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5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289567"/>
            <a:ext cx="4295506" cy="53743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127" indent="0">
              <a:buNone/>
              <a:defRPr sz="1900" b="1"/>
            </a:lvl2pPr>
            <a:lvl3pPr marL="896255" indent="0">
              <a:buNone/>
              <a:defRPr sz="1800" b="1"/>
            </a:lvl3pPr>
            <a:lvl4pPr marL="1344382" indent="0">
              <a:buNone/>
              <a:defRPr sz="1600" b="1"/>
            </a:lvl4pPr>
            <a:lvl5pPr marL="1792510" indent="0">
              <a:buNone/>
              <a:defRPr sz="1600" b="1"/>
            </a:lvl5pPr>
            <a:lvl6pPr marL="2240637" indent="0">
              <a:buNone/>
              <a:defRPr sz="1600" b="1"/>
            </a:lvl6pPr>
            <a:lvl7pPr marL="2688765" indent="0">
              <a:buNone/>
              <a:defRPr sz="1600" b="1"/>
            </a:lvl7pPr>
            <a:lvl8pPr marL="3136892" indent="0">
              <a:buNone/>
              <a:defRPr sz="1600" b="1"/>
            </a:lvl8pPr>
            <a:lvl9pPr marL="3585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1826997"/>
            <a:ext cx="4295506" cy="33192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6" y="1289567"/>
            <a:ext cx="4297192" cy="53743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127" indent="0">
              <a:buNone/>
              <a:defRPr sz="1900" b="1"/>
            </a:lvl2pPr>
            <a:lvl3pPr marL="896255" indent="0">
              <a:buNone/>
              <a:defRPr sz="1800" b="1"/>
            </a:lvl3pPr>
            <a:lvl4pPr marL="1344382" indent="0">
              <a:buNone/>
              <a:defRPr sz="1600" b="1"/>
            </a:lvl4pPr>
            <a:lvl5pPr marL="1792510" indent="0">
              <a:buNone/>
              <a:defRPr sz="1600" b="1"/>
            </a:lvl5pPr>
            <a:lvl6pPr marL="2240637" indent="0">
              <a:buNone/>
              <a:defRPr sz="1600" b="1"/>
            </a:lvl6pPr>
            <a:lvl7pPr marL="2688765" indent="0">
              <a:buNone/>
              <a:defRPr sz="1600" b="1"/>
            </a:lvl7pPr>
            <a:lvl8pPr marL="3136892" indent="0">
              <a:buNone/>
              <a:defRPr sz="1600" b="1"/>
            </a:lvl8pPr>
            <a:lvl9pPr marL="3585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6" y="1826997"/>
            <a:ext cx="4297192" cy="33192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6" y="229376"/>
            <a:ext cx="3198421" cy="9761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7" y="229376"/>
            <a:ext cx="5434783" cy="4916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6" y="1205553"/>
            <a:ext cx="3198421" cy="3940711"/>
          </a:xfrm>
        </p:spPr>
        <p:txBody>
          <a:bodyPr/>
          <a:lstStyle>
            <a:lvl1pPr marL="0" indent="0">
              <a:buNone/>
              <a:defRPr sz="1400"/>
            </a:lvl1pPr>
            <a:lvl2pPr marL="448127" indent="0">
              <a:buNone/>
              <a:defRPr sz="1200"/>
            </a:lvl2pPr>
            <a:lvl3pPr marL="896255" indent="0">
              <a:buNone/>
              <a:defRPr sz="1000"/>
            </a:lvl3pPr>
            <a:lvl4pPr marL="1344382" indent="0">
              <a:buNone/>
              <a:defRPr sz="900"/>
            </a:lvl4pPr>
            <a:lvl5pPr marL="1792510" indent="0">
              <a:buNone/>
              <a:defRPr sz="900"/>
            </a:lvl5pPr>
            <a:lvl6pPr marL="2240637" indent="0">
              <a:buNone/>
              <a:defRPr sz="900"/>
            </a:lvl6pPr>
            <a:lvl7pPr marL="2688765" indent="0">
              <a:buNone/>
              <a:defRPr sz="900"/>
            </a:lvl7pPr>
            <a:lvl8pPr marL="3136892" indent="0">
              <a:buNone/>
              <a:defRPr sz="900"/>
            </a:lvl8pPr>
            <a:lvl9pPr marL="3585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2" y="4032728"/>
            <a:ext cx="5833110" cy="47608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2" y="514762"/>
            <a:ext cx="583311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48127" indent="0">
              <a:buNone/>
              <a:defRPr sz="2800"/>
            </a:lvl2pPr>
            <a:lvl3pPr marL="896255" indent="0">
              <a:buNone/>
              <a:defRPr sz="2300"/>
            </a:lvl3pPr>
            <a:lvl4pPr marL="1344382" indent="0">
              <a:buNone/>
              <a:defRPr sz="1900"/>
            </a:lvl4pPr>
            <a:lvl5pPr marL="1792510" indent="0">
              <a:buNone/>
              <a:defRPr sz="1900"/>
            </a:lvl5pPr>
            <a:lvl6pPr marL="2240637" indent="0">
              <a:buNone/>
              <a:defRPr sz="1900"/>
            </a:lvl6pPr>
            <a:lvl7pPr marL="2688765" indent="0">
              <a:buNone/>
              <a:defRPr sz="1900"/>
            </a:lvl7pPr>
            <a:lvl8pPr marL="3136892" indent="0">
              <a:buNone/>
              <a:defRPr sz="1900"/>
            </a:lvl8pPr>
            <a:lvl9pPr marL="3585020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2" y="4508813"/>
            <a:ext cx="5833110" cy="676122"/>
          </a:xfrm>
        </p:spPr>
        <p:txBody>
          <a:bodyPr/>
          <a:lstStyle>
            <a:lvl1pPr marL="0" indent="0">
              <a:buNone/>
              <a:defRPr sz="1400"/>
            </a:lvl1pPr>
            <a:lvl2pPr marL="448127" indent="0">
              <a:buNone/>
              <a:defRPr sz="1200"/>
            </a:lvl2pPr>
            <a:lvl3pPr marL="896255" indent="0">
              <a:buNone/>
              <a:defRPr sz="1000"/>
            </a:lvl3pPr>
            <a:lvl4pPr marL="1344382" indent="0">
              <a:buNone/>
              <a:defRPr sz="900"/>
            </a:lvl4pPr>
            <a:lvl5pPr marL="1792510" indent="0">
              <a:buNone/>
              <a:defRPr sz="900"/>
            </a:lvl5pPr>
            <a:lvl6pPr marL="2240637" indent="0">
              <a:buNone/>
              <a:defRPr sz="900"/>
            </a:lvl6pPr>
            <a:lvl7pPr marL="2688765" indent="0">
              <a:buNone/>
              <a:defRPr sz="900"/>
            </a:lvl7pPr>
            <a:lvl8pPr marL="3136892" indent="0">
              <a:buNone/>
              <a:defRPr sz="900"/>
            </a:lvl8pPr>
            <a:lvl9pPr marL="3585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1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4" y="230710"/>
            <a:ext cx="8749665" cy="960174"/>
          </a:xfrm>
          <a:prstGeom prst="rect">
            <a:avLst/>
          </a:prstGeom>
        </p:spPr>
        <p:txBody>
          <a:bodyPr vert="horz" lIns="89625" tIns="44813" rIns="89625" bIns="44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4" y="1344244"/>
            <a:ext cx="8749665" cy="3802019"/>
          </a:xfrm>
          <a:prstGeom prst="rect">
            <a:avLst/>
          </a:prstGeom>
        </p:spPr>
        <p:txBody>
          <a:bodyPr vert="horz" lIns="89625" tIns="44813" rIns="89625" bIns="44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4" y="5339629"/>
            <a:ext cx="2268431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1403-0D7B-41B9-8593-432CE095CB99}" type="datetimeFigureOut">
              <a:rPr lang="en-GB" smtClean="0"/>
              <a:t>09/07/2014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6" y="5339629"/>
            <a:ext cx="3078586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9" y="5339629"/>
            <a:ext cx="2268431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62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95" indent="-336095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8207" indent="-280079" algn="l" defTabSz="8962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319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8447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574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4701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2829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956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9084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127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255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382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51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637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765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892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502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Picture 2" descr="http://www.mrl.ucsb.edu/%7Edshoe/218/bzo_pol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t="6897" r="17342" b="7663"/>
          <a:stretch/>
        </p:blipFill>
        <p:spPr bwMode="auto">
          <a:xfrm>
            <a:off x="1342739" y="-43150"/>
            <a:ext cx="2605347" cy="26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8" name="Group 727"/>
          <p:cNvGrpSpPr/>
          <p:nvPr/>
        </p:nvGrpSpPr>
        <p:grpSpPr>
          <a:xfrm>
            <a:off x="4969923" y="69334"/>
            <a:ext cx="2315793" cy="2248649"/>
            <a:chOff x="4383312" y="511691"/>
            <a:chExt cx="2315793" cy="2248649"/>
          </a:xfrm>
        </p:grpSpPr>
        <p:grpSp>
          <p:nvGrpSpPr>
            <p:cNvPr id="729" name="Group 728"/>
            <p:cNvGrpSpPr/>
            <p:nvPr/>
          </p:nvGrpSpPr>
          <p:grpSpPr>
            <a:xfrm>
              <a:off x="4383312" y="511691"/>
              <a:ext cx="2315793" cy="2248649"/>
              <a:chOff x="4375868" y="237605"/>
              <a:chExt cx="2315793" cy="2248649"/>
            </a:xfrm>
          </p:grpSpPr>
          <p:grpSp>
            <p:nvGrpSpPr>
              <p:cNvPr id="739" name="Group 738"/>
              <p:cNvGrpSpPr>
                <a:grpSpLocks noChangeAspect="1"/>
              </p:cNvGrpSpPr>
              <p:nvPr/>
            </p:nvGrpSpPr>
            <p:grpSpPr>
              <a:xfrm>
                <a:off x="4377192" y="237605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863" name="Group 862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94" name="Rectangle 893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7" name="Oval 896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98" name="Oval 897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99" name="Oval 898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00" name="Oval 899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01" name="Oval 900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02" name="Oval 901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64" name="Group 863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85" name="Rectangle 88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86" name="Straight Connector 88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8" name="Oval 88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9" name="Oval 88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90" name="Oval 88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91" name="Oval 89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92" name="Oval 89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93" name="Oval 89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65" name="Group 864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76" name="Rectangle 87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77" name="Straight Connector 87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Straight Connector 87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9" name="Oval 87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0" name="Oval 87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1" name="Oval 88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2" name="Oval 88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3" name="Oval 88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84" name="Oval 88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66" name="Group 865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67" name="Rectangle 866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68" name="Straight Connector 867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9" name="Straight Connector 868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0" name="Oval 869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1" name="Oval 870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2" name="Oval 871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3" name="Oval 872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4" name="Oval 873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5" name="Oval 874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740" name="Group 739"/>
              <p:cNvGrpSpPr>
                <a:grpSpLocks noChangeAspect="1"/>
              </p:cNvGrpSpPr>
              <p:nvPr/>
            </p:nvGrpSpPr>
            <p:grpSpPr>
              <a:xfrm>
                <a:off x="4376463" y="775335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823" name="Group 822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54" name="Rectangle 853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55" name="Straight Connector 854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Straight Connector 855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7" name="Oval 856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8" name="Oval 857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9" name="Oval 858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60" name="Oval 859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61" name="Oval 860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62" name="Oval 861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24" name="Group 823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45" name="Rectangle 84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8" name="Oval 84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9" name="Oval 84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0" name="Oval 84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1" name="Oval 85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2" name="Oval 85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3" name="Oval 85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25" name="Group 824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36" name="Rectangle 83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9" name="Oval 83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0" name="Oval 83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1" name="Oval 84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2" name="Oval 84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3" name="Oval 84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4" name="Oval 84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26" name="Group 825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27" name="Rectangle 826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28" name="Straight Connector 827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0" name="Oval 829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1" name="Oval 830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2" name="Oval 831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3" name="Oval 832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4" name="Oval 833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5" name="Oval 834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741" name="Group 740"/>
              <p:cNvGrpSpPr>
                <a:grpSpLocks noChangeAspect="1"/>
              </p:cNvGrpSpPr>
              <p:nvPr/>
            </p:nvGrpSpPr>
            <p:grpSpPr>
              <a:xfrm>
                <a:off x="4375868" y="1318871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783" name="Group 782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14" name="Rectangle 813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15" name="Straight Connector 814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Oval 816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8" name="Oval 817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9" name="Oval 818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20" name="Oval 819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21" name="Oval 820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22" name="Oval 821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84" name="Group 783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805" name="Rectangle 80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8" name="Oval 80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9" name="Oval 80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0" name="Oval 80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1" name="Oval 81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2" name="Oval 81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13" name="Oval 81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85" name="Group 784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796" name="Rectangle 79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97" name="Straight Connector 79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9" name="Oval 79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0" name="Oval 79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1" name="Oval 80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2" name="Oval 80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3" name="Oval 80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04" name="Oval 80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86" name="Group 785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787" name="Rectangle 786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Straight Connector 788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0" name="Oval 789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91" name="Oval 790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92" name="Oval 791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93" name="Oval 792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94" name="Oval 793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95" name="Oval 794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742" name="Group 741"/>
              <p:cNvGrpSpPr>
                <a:grpSpLocks noChangeAspect="1"/>
              </p:cNvGrpSpPr>
              <p:nvPr/>
            </p:nvGrpSpPr>
            <p:grpSpPr>
              <a:xfrm>
                <a:off x="4382289" y="1862407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743" name="Group 742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774" name="Rectangle 773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75" name="Straight Connector 774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Straight Connector 775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7" name="Oval 776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82" name="Oval 781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44" name="Group 743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765" name="Rectangle 764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66" name="Straight Connector 765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8" name="Oval 767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69" name="Oval 768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70" name="Oval 769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71" name="Oval 770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72" name="Oval 771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73" name="Oval 772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45" name="Group 744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756" name="Rectangle 755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57" name="Straight Connector 756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Straight Connector 757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9" name="Oval 758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60" name="Oval 759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61" name="Oval 760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62" name="Oval 761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63" name="Oval 762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64" name="Oval 763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746" name="Group 745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747" name="Rectangle 746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0" name="Oval 749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51" name="Oval 750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52" name="Oval 751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53" name="Oval 752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54" name="Oval 753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55" name="Oval 754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sp>
          <p:nvSpPr>
            <p:cNvPr id="730" name="Isosceles Triangle 729"/>
            <p:cNvSpPr/>
            <p:nvPr/>
          </p:nvSpPr>
          <p:spPr>
            <a:xfrm>
              <a:off x="4926738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Isosceles Triangle 730"/>
            <p:cNvSpPr/>
            <p:nvPr/>
          </p:nvSpPr>
          <p:spPr>
            <a:xfrm>
              <a:off x="4926738" y="1573489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Isosceles Triangle 731"/>
            <p:cNvSpPr/>
            <p:nvPr/>
          </p:nvSpPr>
          <p:spPr>
            <a:xfrm>
              <a:off x="4936263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Isosceles Triangle 732"/>
            <p:cNvSpPr/>
            <p:nvPr/>
          </p:nvSpPr>
          <p:spPr>
            <a:xfrm>
              <a:off x="5488792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Isosceles Triangle 733"/>
            <p:cNvSpPr/>
            <p:nvPr/>
          </p:nvSpPr>
          <p:spPr>
            <a:xfrm>
              <a:off x="5488791" y="1573489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5" name="Isosceles Triangle 734"/>
            <p:cNvSpPr/>
            <p:nvPr/>
          </p:nvSpPr>
          <p:spPr>
            <a:xfrm>
              <a:off x="5488790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6" name="Isosceles Triangle 735"/>
            <p:cNvSpPr/>
            <p:nvPr/>
          </p:nvSpPr>
          <p:spPr>
            <a:xfrm>
              <a:off x="6051526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7" name="Isosceles Triangle 736"/>
            <p:cNvSpPr/>
            <p:nvPr/>
          </p:nvSpPr>
          <p:spPr>
            <a:xfrm>
              <a:off x="6051525" y="1573482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8" name="Isosceles Triangle 737"/>
            <p:cNvSpPr/>
            <p:nvPr/>
          </p:nvSpPr>
          <p:spPr>
            <a:xfrm>
              <a:off x="6051524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3" name="Group 902"/>
          <p:cNvGrpSpPr/>
          <p:nvPr/>
        </p:nvGrpSpPr>
        <p:grpSpPr>
          <a:xfrm>
            <a:off x="3862740" y="2708880"/>
            <a:ext cx="2392935" cy="3025298"/>
            <a:chOff x="2368517" y="3380052"/>
            <a:chExt cx="2392935" cy="3025298"/>
          </a:xfrm>
        </p:grpSpPr>
        <p:grpSp>
          <p:nvGrpSpPr>
            <p:cNvPr id="904" name="Group 903"/>
            <p:cNvGrpSpPr/>
            <p:nvPr/>
          </p:nvGrpSpPr>
          <p:grpSpPr>
            <a:xfrm>
              <a:off x="3003416" y="3921888"/>
              <a:ext cx="636010" cy="616102"/>
              <a:chOff x="6336388" y="880145"/>
              <a:chExt cx="782185" cy="757702"/>
            </a:xfrm>
          </p:grpSpPr>
          <p:sp>
            <p:nvSpPr>
              <p:cNvPr id="1082" name="Rectangle 108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83" name="Straight Connector 108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5" name="Oval 108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6" name="Oval 108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7" name="Oval 108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8" name="Oval 108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9" name="Oval 108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0" name="Oval 108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05" name="Group 904"/>
            <p:cNvGrpSpPr/>
            <p:nvPr/>
          </p:nvGrpSpPr>
          <p:grpSpPr>
            <a:xfrm>
              <a:off x="4475049" y="4559684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080" name="Isosceles Triangle 1079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1" name="Oval 1080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06" name="Group 905"/>
            <p:cNvGrpSpPr/>
            <p:nvPr/>
          </p:nvGrpSpPr>
          <p:grpSpPr>
            <a:xfrm>
              <a:off x="3561504" y="3914143"/>
              <a:ext cx="636010" cy="616102"/>
              <a:chOff x="6336388" y="880145"/>
              <a:chExt cx="782185" cy="757702"/>
            </a:xfrm>
          </p:grpSpPr>
          <p:sp>
            <p:nvSpPr>
              <p:cNvPr id="1071" name="Rectangle 107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72" name="Straight Connector 107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4" name="Oval 107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5" name="Oval 107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7" name="Oval 107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8" name="Oval 107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9" name="Oval 107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07" name="Group 906"/>
            <p:cNvGrpSpPr/>
            <p:nvPr/>
          </p:nvGrpSpPr>
          <p:grpSpPr>
            <a:xfrm>
              <a:off x="4119141" y="3914143"/>
              <a:ext cx="636010" cy="616102"/>
              <a:chOff x="6336388" y="880145"/>
              <a:chExt cx="782185" cy="757702"/>
            </a:xfrm>
          </p:grpSpPr>
          <p:sp>
            <p:nvSpPr>
              <p:cNvPr id="1062" name="Rectangle 106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63" name="Straight Connector 106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Oval 106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6" name="Oval 106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7" name="Oval 106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0" name="Oval 106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08" name="Group 907"/>
            <p:cNvGrpSpPr/>
            <p:nvPr/>
          </p:nvGrpSpPr>
          <p:grpSpPr>
            <a:xfrm>
              <a:off x="2445779" y="3921888"/>
              <a:ext cx="636010" cy="616102"/>
              <a:chOff x="6336388" y="880145"/>
              <a:chExt cx="782185" cy="757702"/>
            </a:xfrm>
          </p:grpSpPr>
          <p:sp>
            <p:nvSpPr>
              <p:cNvPr id="1053" name="Rectangle 1052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54" name="Straight Connector 1053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6" name="Oval 1055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7" name="Oval 1056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8" name="Oval 1057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9" name="Oval 1058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1" name="Oval 1060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09" name="Group 908"/>
            <p:cNvGrpSpPr/>
            <p:nvPr/>
          </p:nvGrpSpPr>
          <p:grpSpPr>
            <a:xfrm>
              <a:off x="3359338" y="4551145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051" name="Isosceles Triangle 1050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10" name="Group 909"/>
            <p:cNvGrpSpPr/>
            <p:nvPr/>
          </p:nvGrpSpPr>
          <p:grpSpPr>
            <a:xfrm>
              <a:off x="3917412" y="4544314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049" name="Isosceles Triangle 1048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50" name="Oval 1049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11" name="Group 910"/>
            <p:cNvGrpSpPr/>
            <p:nvPr/>
          </p:nvGrpSpPr>
          <p:grpSpPr>
            <a:xfrm>
              <a:off x="2827085" y="4551145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047" name="Isosceles Triangle 1046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48" name="Oval 1047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912" name="Group 911"/>
            <p:cNvGrpSpPr/>
            <p:nvPr/>
          </p:nvGrpSpPr>
          <p:grpSpPr>
            <a:xfrm>
              <a:off x="2368517" y="5781503"/>
              <a:ext cx="2309372" cy="623847"/>
              <a:chOff x="5209742" y="1203824"/>
              <a:chExt cx="2840140" cy="767227"/>
            </a:xfrm>
          </p:grpSpPr>
          <p:grpSp>
            <p:nvGrpSpPr>
              <p:cNvPr id="1007" name="Group 1006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038" name="Rectangle 103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039" name="Straight Connector 103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1" name="Oval 104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2" name="Oval 104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3" name="Oval 104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4" name="Oval 104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5" name="Oval 104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6" name="Oval 104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08" name="Group 1007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029" name="Rectangle 102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030" name="Straight Connector 102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Connector 103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2" name="Oval 103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3" name="Oval 103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4" name="Oval 103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5" name="Oval 103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6" name="Oval 103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7" name="Oval 103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09" name="Group 1008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020" name="Rectangle 1019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021" name="Straight Connector 1020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Straight Connector 1021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3" name="Oval 1022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4" name="Oval 1023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5" name="Oval 1024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6" name="Oval 1025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7" name="Oval 1026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8" name="Oval 1027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10" name="Group 1009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011" name="Rectangle 1010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012" name="Straight Connector 1011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3" name="Straight Connector 1012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4" name="Oval 1013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5" name="Oval 1014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6" name="Oval 1015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7" name="Oval 1016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8" name="Oval 1017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9" name="Oval 1018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913" name="Group 912"/>
            <p:cNvGrpSpPr/>
            <p:nvPr/>
          </p:nvGrpSpPr>
          <p:grpSpPr>
            <a:xfrm>
              <a:off x="2452080" y="3380052"/>
              <a:ext cx="2309372" cy="623847"/>
              <a:chOff x="2598179" y="4066543"/>
              <a:chExt cx="2309372" cy="623847"/>
            </a:xfrm>
          </p:grpSpPr>
          <p:grpSp>
            <p:nvGrpSpPr>
              <p:cNvPr id="967" name="Group 966"/>
              <p:cNvGrpSpPr/>
              <p:nvPr/>
            </p:nvGrpSpPr>
            <p:grpSpPr>
              <a:xfrm>
                <a:off x="3155816" y="4074288"/>
                <a:ext cx="636010" cy="616102"/>
                <a:chOff x="6336388" y="880145"/>
                <a:chExt cx="782185" cy="757702"/>
              </a:xfrm>
            </p:grpSpPr>
            <p:sp>
              <p:nvSpPr>
                <p:cNvPr id="998" name="Rectangle 99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99" name="Straight Connector 99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Straight Connector 99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1" name="Oval 100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2" name="Oval 100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3" name="Oval 100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4" name="Oval 100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5" name="Oval 100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6" name="Oval 100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68" name="Group 967"/>
              <p:cNvGrpSpPr/>
              <p:nvPr/>
            </p:nvGrpSpPr>
            <p:grpSpPr>
              <a:xfrm>
                <a:off x="3713904" y="4066543"/>
                <a:ext cx="636010" cy="616102"/>
                <a:chOff x="6336388" y="880145"/>
                <a:chExt cx="782185" cy="757702"/>
              </a:xfrm>
            </p:grpSpPr>
            <p:sp>
              <p:nvSpPr>
                <p:cNvPr id="989" name="Rectangle 98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90" name="Straight Connector 98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2" name="Oval 99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3" name="Oval 99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4" name="Oval 99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5" name="Oval 99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6" name="Oval 99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97" name="Oval 99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69" name="Group 968"/>
              <p:cNvGrpSpPr/>
              <p:nvPr/>
            </p:nvGrpSpPr>
            <p:grpSpPr>
              <a:xfrm>
                <a:off x="4271541" y="4066543"/>
                <a:ext cx="636010" cy="616102"/>
                <a:chOff x="6336388" y="880145"/>
                <a:chExt cx="782185" cy="757702"/>
              </a:xfrm>
            </p:grpSpPr>
            <p:sp>
              <p:nvSpPr>
                <p:cNvPr id="980" name="Rectangle 979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81" name="Straight Connector 980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2" name="Straight Connector 981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3" name="Oval 982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4" name="Oval 983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5" name="Oval 984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6" name="Oval 985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7" name="Oval 986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8" name="Oval 987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70" name="Group 969"/>
              <p:cNvGrpSpPr/>
              <p:nvPr/>
            </p:nvGrpSpPr>
            <p:grpSpPr>
              <a:xfrm>
                <a:off x="2598179" y="4074288"/>
                <a:ext cx="636010" cy="616102"/>
                <a:chOff x="6336388" y="880145"/>
                <a:chExt cx="782185" cy="757702"/>
              </a:xfrm>
            </p:grpSpPr>
            <p:sp>
              <p:nvSpPr>
                <p:cNvPr id="971" name="Rectangle 970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72" name="Straight Connector 971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Connector 972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4" name="Oval 973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5" name="Oval 974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6" name="Oval 975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8" name="Oval 977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9" name="Oval 978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914" name="Group 913"/>
            <p:cNvGrpSpPr/>
            <p:nvPr/>
          </p:nvGrpSpPr>
          <p:grpSpPr>
            <a:xfrm flipV="1">
              <a:off x="2373905" y="4888660"/>
              <a:ext cx="2309372" cy="974704"/>
              <a:chOff x="5209742" y="1203824"/>
              <a:chExt cx="2840140" cy="1198722"/>
            </a:xfrm>
          </p:grpSpPr>
          <p:grpSp>
            <p:nvGrpSpPr>
              <p:cNvPr id="915" name="Group 914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958" name="Rectangle 95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59" name="Straight Connector 95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1" name="Oval 96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2" name="Oval 96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3" name="Oval 96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4" name="Oval 96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5" name="Oval 96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6" name="Oval 96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6" name="Group 915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956" name="Isosceles Triangle 955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7" name="Oval 956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7" name="Group 916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947" name="Rectangle 94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48" name="Straight Connector 94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0" name="Oval 94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1" name="Oval 95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2" name="Oval 95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3" name="Oval 95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4" name="Oval 95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5" name="Oval 95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938" name="Rectangle 93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1" name="Oval 94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2" name="Oval 94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3" name="Oval 94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4" name="Oval 94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5" name="Oval 94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6" name="Oval 94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19" name="Group 918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929" name="Rectangle 92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2" name="Oval 93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3" name="Oval 93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4" name="Oval 93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5" name="Oval 93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6" name="Oval 93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7" name="Oval 93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20" name="Group 919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927" name="Isosceles Triangle 92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8" name="Oval 92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21" name="Group 920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925" name="Isosceles Triangle 92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6" name="Oval 92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923" name="Isosceles Triangle 92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4" name="Oval 92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1091" name="Group 1090"/>
          <p:cNvGrpSpPr/>
          <p:nvPr/>
        </p:nvGrpSpPr>
        <p:grpSpPr>
          <a:xfrm>
            <a:off x="824154" y="2742574"/>
            <a:ext cx="2534530" cy="2972795"/>
            <a:chOff x="6628196" y="1026597"/>
            <a:chExt cx="2534530" cy="2972795"/>
          </a:xfrm>
        </p:grpSpPr>
        <p:grpSp>
          <p:nvGrpSpPr>
            <p:cNvPr id="1092" name="Group 1091"/>
            <p:cNvGrpSpPr/>
            <p:nvPr/>
          </p:nvGrpSpPr>
          <p:grpSpPr>
            <a:xfrm>
              <a:off x="6852470" y="1026597"/>
              <a:ext cx="2309372" cy="974704"/>
              <a:chOff x="4899729" y="1251449"/>
              <a:chExt cx="2840140" cy="1198722"/>
            </a:xfrm>
          </p:grpSpPr>
          <p:grpSp>
            <p:nvGrpSpPr>
              <p:cNvPr id="1211" name="Group 1210"/>
              <p:cNvGrpSpPr/>
              <p:nvPr/>
            </p:nvGrpSpPr>
            <p:grpSpPr>
              <a:xfrm>
                <a:off x="5585529" y="1260974"/>
                <a:ext cx="782185" cy="757702"/>
                <a:chOff x="6336388" y="880145"/>
                <a:chExt cx="782185" cy="757702"/>
              </a:xfrm>
            </p:grpSpPr>
            <p:sp>
              <p:nvSpPr>
                <p:cNvPr id="1254" name="Rectangle 125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255" name="Straight Connector 125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7" name="Oval 125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8" name="Oval 125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9" name="Oval 125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60" name="Oval 125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61" name="Oval 126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62" name="Oval 126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2" name="Group 1211"/>
              <p:cNvGrpSpPr/>
              <p:nvPr/>
            </p:nvGrpSpPr>
            <p:grpSpPr>
              <a:xfrm>
                <a:off x="7395391" y="2045356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252" name="Isosceles Triangle 1251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3" name="Oval 1252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3" name="Group 1212"/>
              <p:cNvGrpSpPr/>
              <p:nvPr/>
            </p:nvGrpSpPr>
            <p:grpSpPr>
              <a:xfrm>
                <a:off x="6271884" y="1251449"/>
                <a:ext cx="782185" cy="757702"/>
                <a:chOff x="6336388" y="880145"/>
                <a:chExt cx="782185" cy="757702"/>
              </a:xfrm>
            </p:grpSpPr>
            <p:sp>
              <p:nvSpPr>
                <p:cNvPr id="1243" name="Rectangle 124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244" name="Straight Connector 124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Straight Connector 124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6" name="Oval 124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7" name="Oval 124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8" name="Oval 124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9" name="Oval 124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0" name="Oval 124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51" name="Oval 125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4" name="Group 1213"/>
              <p:cNvGrpSpPr/>
              <p:nvPr/>
            </p:nvGrpSpPr>
            <p:grpSpPr>
              <a:xfrm>
                <a:off x="6957684" y="1251449"/>
                <a:ext cx="782185" cy="757702"/>
                <a:chOff x="6336388" y="880145"/>
                <a:chExt cx="782185" cy="757702"/>
              </a:xfrm>
            </p:grpSpPr>
            <p:sp>
              <p:nvSpPr>
                <p:cNvPr id="1234" name="Rectangle 123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235" name="Straight Connector 123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7" name="Oval 123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8" name="Oval 123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9" name="Oval 123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0" name="Oval 123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1" name="Oval 124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2" name="Oval 124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5" name="Group 1214"/>
              <p:cNvGrpSpPr/>
              <p:nvPr/>
            </p:nvGrpSpPr>
            <p:grpSpPr>
              <a:xfrm>
                <a:off x="4899729" y="1260974"/>
                <a:ext cx="782185" cy="757702"/>
                <a:chOff x="6336388" y="880145"/>
                <a:chExt cx="782185" cy="757702"/>
              </a:xfrm>
            </p:grpSpPr>
            <p:sp>
              <p:nvSpPr>
                <p:cNvPr id="1225" name="Rectangle 122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226" name="Straight Connector 122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Straight Connector 122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8" name="Oval 122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29" name="Oval 122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0" name="Oval 122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1" name="Oval 123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2" name="Oval 123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33" name="Oval 123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6" name="Group 1215"/>
              <p:cNvGrpSpPr/>
              <p:nvPr/>
            </p:nvGrpSpPr>
            <p:grpSpPr>
              <a:xfrm>
                <a:off x="6023253" y="2034854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223" name="Isosceles Triangle 122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24" name="Oval 122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7" name="Group 1216"/>
              <p:cNvGrpSpPr/>
              <p:nvPr/>
            </p:nvGrpSpPr>
            <p:grpSpPr>
              <a:xfrm>
                <a:off x="6709591" y="2026453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221" name="Isosceles Triangle 122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22" name="Oval 122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18" name="Group 1217"/>
              <p:cNvGrpSpPr/>
              <p:nvPr/>
            </p:nvGrpSpPr>
            <p:grpSpPr>
              <a:xfrm>
                <a:off x="5368671" y="2034854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219" name="Isosceles Triangle 121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20" name="Oval 1219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093" name="Group 1092"/>
            <p:cNvGrpSpPr/>
            <p:nvPr/>
          </p:nvGrpSpPr>
          <p:grpSpPr>
            <a:xfrm flipV="1">
              <a:off x="6628196" y="1848714"/>
              <a:ext cx="2309372" cy="974704"/>
              <a:chOff x="5209742" y="1203824"/>
              <a:chExt cx="2840140" cy="1198722"/>
            </a:xfrm>
          </p:grpSpPr>
          <p:grpSp>
            <p:nvGrpSpPr>
              <p:cNvPr id="1159" name="Group 1158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202" name="Rectangle 120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203" name="Straight Connector 120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4" name="Straight Connector 120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5" name="Oval 120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06" name="Oval 120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07" name="Oval 120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08" name="Oval 120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09" name="Oval 120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10" name="Oval 120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0" name="Group 1159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200" name="Isosceles Triangle 1199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01" name="Oval 1200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1" name="Group 1160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191" name="Rectangle 1190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92" name="Straight Connector 1191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3" name="Straight Connector 1192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4" name="Oval 1193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95" name="Oval 1194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96" name="Oval 1195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97" name="Oval 1196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98" name="Oval 1197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99" name="Oval 1198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2" name="Group 1161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182" name="Rectangle 118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83" name="Straight Connector 118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5" name="Oval 118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6" name="Oval 118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7" name="Oval 118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8" name="Oval 118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9" name="Oval 118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90" name="Oval 118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3" name="Group 1162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173" name="Rectangle 117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74" name="Straight Connector 117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Straight Connector 117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6" name="Oval 117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7" name="Oval 117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8" name="Oval 117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9" name="Oval 117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0" name="Oval 117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1" name="Oval 118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71" name="Isosceles Triangle 117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2" name="Oval 117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69" name="Isosceles Triangle 116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0" name="Oval 1169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67" name="Isosceles Triangle 116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8" name="Oval 116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094" name="Group 1093"/>
            <p:cNvGrpSpPr/>
            <p:nvPr/>
          </p:nvGrpSpPr>
          <p:grpSpPr>
            <a:xfrm>
              <a:off x="7005443" y="283334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157" name="Isosceles Triangle 1156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8" name="Oval 1157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7567882" y="283243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155" name="Isosceles Triangle 1154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6" name="Oval 1155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96" name="Group 1095"/>
            <p:cNvGrpSpPr/>
            <p:nvPr/>
          </p:nvGrpSpPr>
          <p:grpSpPr>
            <a:xfrm>
              <a:off x="8120788" y="283334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153" name="Isosceles Triangle 1152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4" name="Oval 1153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97" name="Group 1096"/>
            <p:cNvGrpSpPr/>
            <p:nvPr/>
          </p:nvGrpSpPr>
          <p:grpSpPr>
            <a:xfrm>
              <a:off x="8683593" y="283243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1151" name="Isosceles Triangle 1150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2" name="Oval 1151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98" name="Group 1097"/>
            <p:cNvGrpSpPr/>
            <p:nvPr/>
          </p:nvGrpSpPr>
          <p:grpSpPr>
            <a:xfrm flipV="1">
              <a:off x="6853354" y="3024688"/>
              <a:ext cx="2309372" cy="974704"/>
              <a:chOff x="5209742" y="1203824"/>
              <a:chExt cx="2840140" cy="1198722"/>
            </a:xfrm>
          </p:grpSpPr>
          <p:grpSp>
            <p:nvGrpSpPr>
              <p:cNvPr id="1099" name="Group 1098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142" name="Rectangle 114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43" name="Straight Connector 114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4" name="Straight Connector 114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5" name="Oval 114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6" name="Oval 114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7" name="Oval 114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8" name="Oval 114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9" name="Oval 114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50" name="Oval 114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0" name="Group 1099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40" name="Isosceles Triangle 1139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1" name="Oval 1140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131" name="Rectangle 1130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32" name="Straight Connector 1131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4" name="Oval 1133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35" name="Oval 1134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36" name="Oval 1135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37" name="Oval 1136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38" name="Oval 1137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39" name="Oval 1138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2" name="Group 1101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1122" name="Rectangle 112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23" name="Straight Connector 112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5" name="Oval 112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6" name="Oval 112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7" name="Oval 112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8" name="Oval 112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9" name="Oval 112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30" name="Oval 112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3" name="Group 1102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1113" name="Rectangle 111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114" name="Straight Connector 111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Straight Connector 111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6" name="Oval 111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7" name="Oval 111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8" name="Oval 111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9" name="Oval 111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0" name="Oval 111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1" name="Oval 112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4" name="Group 1103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11" name="Isosceles Triangle 111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2" name="Oval 111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5" name="Group 1104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09" name="Isosceles Triangle 110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0" name="Oval 1109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06" name="Group 1105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1107" name="Isosceles Triangle 110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8" name="Oval 110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1263" name="Group 1262"/>
          <p:cNvGrpSpPr/>
          <p:nvPr/>
        </p:nvGrpSpPr>
        <p:grpSpPr>
          <a:xfrm>
            <a:off x="372948" y="499579"/>
            <a:ext cx="810687" cy="1498533"/>
            <a:chOff x="592961" y="649181"/>
            <a:chExt cx="810687" cy="1498533"/>
          </a:xfrm>
        </p:grpSpPr>
        <p:sp>
          <p:nvSpPr>
            <p:cNvPr id="1264" name="Oval 1263"/>
            <p:cNvSpPr/>
            <p:nvPr/>
          </p:nvSpPr>
          <p:spPr>
            <a:xfrm>
              <a:off x="768122" y="18900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woPt" dir="t"/>
            </a:scene3d>
            <a:sp3d prstMaterial="plastic">
              <a:bevelT w="152400"/>
              <a:bevelB w="152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5" name="Oval 1264"/>
            <p:cNvSpPr/>
            <p:nvPr/>
          </p:nvSpPr>
          <p:spPr>
            <a:xfrm>
              <a:off x="682046" y="1275525"/>
              <a:ext cx="288000" cy="288000"/>
            </a:xfrm>
            <a:prstGeom prst="ellipse">
              <a:avLst/>
            </a:prstGeom>
            <a:solidFill>
              <a:srgbClr val="55ADD5"/>
            </a:solidFill>
            <a:ln>
              <a:noFill/>
            </a:ln>
            <a:scene3d>
              <a:camera prst="orthographicFront">
                <a:rot lat="0" lon="0" rev="0"/>
              </a:camera>
              <a:lightRig rig="twoPt" dir="t"/>
            </a:scene3d>
            <a:sp3d prstMaterial="plastic">
              <a:bevelT w="139700" h="139700"/>
              <a:bevelB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6" name="Oval 1265"/>
            <p:cNvSpPr/>
            <p:nvPr/>
          </p:nvSpPr>
          <p:spPr>
            <a:xfrm>
              <a:off x="592961" y="649181"/>
              <a:ext cx="468000" cy="468000"/>
            </a:xfrm>
            <a:prstGeom prst="ellipse">
              <a:avLst/>
            </a:prstGeom>
            <a:solidFill>
              <a:srgbClr val="00DC50"/>
            </a:solidFill>
            <a:ln>
              <a:noFill/>
            </a:ln>
            <a:scene3d>
              <a:camera prst="orthographicFront">
                <a:rot lat="0" lon="0" rev="0"/>
              </a:camera>
              <a:lightRig rig="twoPt" dir="t">
                <a:rot lat="0" lon="0" rev="0"/>
              </a:lightRig>
            </a:scene3d>
            <a:sp3d prstMaterial="plastic">
              <a:bevelT w="241300" h="241300"/>
              <a:bevelB w="24130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7" name="TextBox 1266"/>
            <p:cNvSpPr txBox="1"/>
            <p:nvPr/>
          </p:nvSpPr>
          <p:spPr>
            <a:xfrm>
              <a:off x="1070426" y="677838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A</a:t>
              </a:r>
              <a:endParaRPr lang="en-GB" sz="2200" dirty="0"/>
            </a:p>
          </p:txBody>
        </p:sp>
        <p:sp>
          <p:nvSpPr>
            <p:cNvPr id="1268" name="TextBox 1267"/>
            <p:cNvSpPr txBox="1"/>
            <p:nvPr/>
          </p:nvSpPr>
          <p:spPr>
            <a:xfrm>
              <a:off x="1070426" y="1202437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B</a:t>
              </a:r>
            </a:p>
          </p:txBody>
        </p:sp>
        <p:sp>
          <p:nvSpPr>
            <p:cNvPr id="1269" name="TextBox 1268"/>
            <p:cNvSpPr txBox="1"/>
            <p:nvPr/>
          </p:nvSpPr>
          <p:spPr>
            <a:xfrm>
              <a:off x="1070426" y="1716827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X</a:t>
              </a:r>
            </a:p>
          </p:txBody>
        </p:sp>
      </p:grpSp>
      <p:sp>
        <p:nvSpPr>
          <p:cNvPr id="1270" name="TextBox 1269"/>
          <p:cNvSpPr txBox="1"/>
          <p:nvPr/>
        </p:nvSpPr>
        <p:spPr>
          <a:xfrm>
            <a:off x="-94596" y="-107096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1271" name="TextBox 1270"/>
          <p:cNvSpPr txBox="1"/>
          <p:nvPr/>
        </p:nvSpPr>
        <p:spPr>
          <a:xfrm>
            <a:off x="4369120" y="-107096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1272" name="TextBox 1271"/>
          <p:cNvSpPr txBox="1"/>
          <p:nvPr/>
        </p:nvSpPr>
        <p:spPr>
          <a:xfrm>
            <a:off x="7380991" y="429374"/>
            <a:ext cx="2110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MX</a:t>
            </a:r>
            <a:r>
              <a:rPr lang="en-GB" sz="2200" baseline="-25000" dirty="0" smtClean="0"/>
              <a:t>6</a:t>
            </a:r>
            <a:r>
              <a:rPr lang="en-GB" sz="2200" dirty="0" smtClean="0"/>
              <a:t> </a:t>
            </a:r>
            <a:r>
              <a:rPr lang="en-GB" sz="2200" dirty="0" err="1" smtClean="0"/>
              <a:t>octahedra</a:t>
            </a:r>
            <a:endParaRPr lang="en-GB" sz="2200" dirty="0"/>
          </a:p>
        </p:txBody>
      </p:sp>
      <p:cxnSp>
        <p:nvCxnSpPr>
          <p:cNvPr id="1273" name="Straight Arrow Connector 1272"/>
          <p:cNvCxnSpPr/>
          <p:nvPr/>
        </p:nvCxnSpPr>
        <p:spPr>
          <a:xfrm>
            <a:off x="7028489" y="429374"/>
            <a:ext cx="419207" cy="1583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4" name="TextBox 1273"/>
          <p:cNvSpPr txBox="1"/>
          <p:nvPr/>
        </p:nvSpPr>
        <p:spPr>
          <a:xfrm>
            <a:off x="7644649" y="1240126"/>
            <a:ext cx="1510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NH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 molecules</a:t>
            </a:r>
            <a:endParaRPr lang="en-GB" sz="2200" dirty="0"/>
          </a:p>
        </p:txBody>
      </p:sp>
      <p:cxnSp>
        <p:nvCxnSpPr>
          <p:cNvPr id="1275" name="Straight Arrow Connector 1274"/>
          <p:cNvCxnSpPr>
            <a:stCxn id="738" idx="5"/>
          </p:cNvCxnSpPr>
          <p:nvPr/>
        </p:nvCxnSpPr>
        <p:spPr>
          <a:xfrm flipV="1">
            <a:off x="6714267" y="1429280"/>
            <a:ext cx="998235" cy="3059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6" name="TextBox 1275"/>
          <p:cNvSpPr txBox="1"/>
          <p:nvPr/>
        </p:nvSpPr>
        <p:spPr>
          <a:xfrm>
            <a:off x="-56856" y="4592957"/>
            <a:ext cx="1427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RNH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 molecules</a:t>
            </a:r>
            <a:endParaRPr lang="en-GB" sz="2200" dirty="0"/>
          </a:p>
        </p:txBody>
      </p:sp>
      <p:cxnSp>
        <p:nvCxnSpPr>
          <p:cNvPr id="1277" name="Straight Arrow Connector 1276"/>
          <p:cNvCxnSpPr/>
          <p:nvPr/>
        </p:nvCxnSpPr>
        <p:spPr>
          <a:xfrm flipH="1">
            <a:off x="824154" y="4641348"/>
            <a:ext cx="433075" cy="2508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/>
          <p:cNvSpPr txBox="1"/>
          <p:nvPr/>
        </p:nvSpPr>
        <p:spPr>
          <a:xfrm>
            <a:off x="81939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1279" name="TextBox 1278"/>
          <p:cNvSpPr txBox="1"/>
          <p:nvPr/>
        </p:nvSpPr>
        <p:spPr>
          <a:xfrm>
            <a:off x="3475547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1280" name="TextBox 1279"/>
          <p:cNvSpPr txBox="1"/>
          <p:nvPr/>
        </p:nvSpPr>
        <p:spPr>
          <a:xfrm>
            <a:off x="6598179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grpSp>
        <p:nvGrpSpPr>
          <p:cNvPr id="1281" name="Group 1280"/>
          <p:cNvGrpSpPr/>
          <p:nvPr/>
        </p:nvGrpSpPr>
        <p:grpSpPr>
          <a:xfrm>
            <a:off x="7191902" y="2702376"/>
            <a:ext cx="2310943" cy="2972795"/>
            <a:chOff x="6844174" y="2702376"/>
            <a:chExt cx="2310943" cy="2972795"/>
          </a:xfrm>
        </p:grpSpPr>
        <p:grpSp>
          <p:nvGrpSpPr>
            <p:cNvPr id="1282" name="Group 1281"/>
            <p:cNvGrpSpPr/>
            <p:nvPr/>
          </p:nvGrpSpPr>
          <p:grpSpPr>
            <a:xfrm>
              <a:off x="7401811" y="2710121"/>
              <a:ext cx="636010" cy="616102"/>
              <a:chOff x="6336388" y="880145"/>
              <a:chExt cx="782185" cy="757702"/>
            </a:xfrm>
          </p:grpSpPr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34" name="Straight Connector 1433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" name="Straight Connector 1434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" name="Oval 1435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7" name="Oval 1436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8" name="Oval 1437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9" name="Oval 1438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0" name="Oval 1439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41" name="Oval 1440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3" name="Group 1282"/>
            <p:cNvGrpSpPr/>
            <p:nvPr/>
          </p:nvGrpSpPr>
          <p:grpSpPr>
            <a:xfrm>
              <a:off x="7959899" y="2702376"/>
              <a:ext cx="636010" cy="616102"/>
              <a:chOff x="6336388" y="880145"/>
              <a:chExt cx="782185" cy="757702"/>
            </a:xfrm>
          </p:grpSpPr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25" name="Straight Connector 1424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6" name="Straight Connector 1425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7" name="Oval 1426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8" name="Oval 1427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9" name="Oval 1428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0" name="Oval 1429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1" name="Oval 1430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2" name="Oval 1431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4" name="Group 1283"/>
            <p:cNvGrpSpPr/>
            <p:nvPr/>
          </p:nvGrpSpPr>
          <p:grpSpPr>
            <a:xfrm>
              <a:off x="8517536" y="2702376"/>
              <a:ext cx="636010" cy="616102"/>
              <a:chOff x="6336388" y="880145"/>
              <a:chExt cx="782185" cy="757702"/>
            </a:xfrm>
          </p:grpSpPr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16" name="Straight Connector 1415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Straight Connector 1416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8" name="Oval 1417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0" name="Oval 1419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2" name="Oval 1421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3" name="Oval 1422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5" name="Group 1284"/>
            <p:cNvGrpSpPr/>
            <p:nvPr/>
          </p:nvGrpSpPr>
          <p:grpSpPr>
            <a:xfrm>
              <a:off x="6844174" y="2710121"/>
              <a:ext cx="636010" cy="616102"/>
              <a:chOff x="6336388" y="880145"/>
              <a:chExt cx="782185" cy="757702"/>
            </a:xfrm>
          </p:grpSpPr>
          <p:sp>
            <p:nvSpPr>
              <p:cNvPr id="1406" name="Rectangle 1405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07" name="Straight Connector 1406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9" name="Oval 1408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0" name="Oval 1409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1" name="Oval 1410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2" name="Oval 1411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3" name="Oval 1412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14" name="Oval 1413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6" name="Group 1285"/>
            <p:cNvGrpSpPr/>
            <p:nvPr/>
          </p:nvGrpSpPr>
          <p:grpSpPr>
            <a:xfrm flipV="1">
              <a:off x="7403382" y="3875350"/>
              <a:ext cx="636010" cy="616102"/>
              <a:chOff x="6336388" y="880145"/>
              <a:chExt cx="782185" cy="757702"/>
            </a:xfrm>
          </p:grpSpPr>
          <p:sp>
            <p:nvSpPr>
              <p:cNvPr id="1397" name="Rectangle 1396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98" name="Straight Connector 1397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9" name="Straight Connector 1398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0" name="Oval 1399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1" name="Oval 1400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2" name="Oval 1401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3" name="Oval 1402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4" name="Oval 1403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5" name="Oval 1404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7" name="Group 1286"/>
            <p:cNvGrpSpPr/>
            <p:nvPr/>
          </p:nvGrpSpPr>
          <p:grpSpPr>
            <a:xfrm flipV="1">
              <a:off x="7961470" y="3883095"/>
              <a:ext cx="636010" cy="616102"/>
              <a:chOff x="6336388" y="880145"/>
              <a:chExt cx="782185" cy="757702"/>
            </a:xfrm>
          </p:grpSpPr>
          <p:sp>
            <p:nvSpPr>
              <p:cNvPr id="1388" name="Rectangle 1387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89" name="Straight Connector 1388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1" name="Oval 1390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2" name="Oval 1391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3" name="Oval 1392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4" name="Oval 1393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5" name="Oval 1394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6" name="Oval 1395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8" name="Group 1287"/>
            <p:cNvGrpSpPr/>
            <p:nvPr/>
          </p:nvGrpSpPr>
          <p:grpSpPr>
            <a:xfrm flipV="1">
              <a:off x="8519107" y="3883095"/>
              <a:ext cx="636010" cy="616102"/>
              <a:chOff x="6336388" y="880145"/>
              <a:chExt cx="782185" cy="757702"/>
            </a:xfrm>
          </p:grpSpPr>
          <p:sp>
            <p:nvSpPr>
              <p:cNvPr id="1379" name="Rectangle 1378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80" name="Straight Connector 1379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1" name="Straight Connector 1380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2" name="Oval 1381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3" name="Oval 1382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4" name="Oval 1383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5" name="Oval 1384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6" name="Oval 1385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7" name="Oval 1386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89" name="Group 1288"/>
            <p:cNvGrpSpPr/>
            <p:nvPr/>
          </p:nvGrpSpPr>
          <p:grpSpPr>
            <a:xfrm flipV="1">
              <a:off x="6845745" y="3875350"/>
              <a:ext cx="636010" cy="616102"/>
              <a:chOff x="6336388" y="880145"/>
              <a:chExt cx="782185" cy="757702"/>
            </a:xfrm>
          </p:grpSpPr>
          <p:sp>
            <p:nvSpPr>
              <p:cNvPr id="1370" name="Rectangle 1369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71" name="Straight Connector 1370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2" name="Straight Connector 1371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3" name="Oval 1372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4" name="Oval 1373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5" name="Oval 1374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6" name="Oval 1375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7" name="Oval 1376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8" name="Oval 1377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0" name="Group 1289"/>
            <p:cNvGrpSpPr/>
            <p:nvPr/>
          </p:nvGrpSpPr>
          <p:grpSpPr>
            <a:xfrm flipV="1">
              <a:off x="7402695" y="5051324"/>
              <a:ext cx="636010" cy="616102"/>
              <a:chOff x="6336388" y="880145"/>
              <a:chExt cx="782185" cy="757702"/>
            </a:xfrm>
          </p:grpSpPr>
          <p:sp>
            <p:nvSpPr>
              <p:cNvPr id="1361" name="Rectangle 136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62" name="Straight Connector 136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Straight Connector 136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4" name="Oval 136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5" name="Oval 136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6" name="Oval 136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7" name="Oval 136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8" name="Oval 136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9" name="Oval 136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1" name="Group 1290"/>
            <p:cNvGrpSpPr/>
            <p:nvPr/>
          </p:nvGrpSpPr>
          <p:grpSpPr>
            <a:xfrm flipV="1">
              <a:off x="7960783" y="5059069"/>
              <a:ext cx="636010" cy="616102"/>
              <a:chOff x="6336388" y="880145"/>
              <a:chExt cx="782185" cy="757702"/>
            </a:xfrm>
          </p:grpSpPr>
          <p:sp>
            <p:nvSpPr>
              <p:cNvPr id="1352" name="Rectangle 135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53" name="Straight Connector 135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5" name="Oval 135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6" name="Oval 135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7" name="Oval 135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8" name="Oval 135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9" name="Oval 135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0" name="Oval 135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2" name="Group 1291"/>
            <p:cNvGrpSpPr/>
            <p:nvPr/>
          </p:nvGrpSpPr>
          <p:grpSpPr>
            <a:xfrm flipV="1">
              <a:off x="8518420" y="5059069"/>
              <a:ext cx="636010" cy="616102"/>
              <a:chOff x="6336388" y="880145"/>
              <a:chExt cx="782185" cy="757702"/>
            </a:xfrm>
          </p:grpSpPr>
          <p:sp>
            <p:nvSpPr>
              <p:cNvPr id="1343" name="Rectangle 1342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5" name="Straight Connector 1344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6" name="Oval 1345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7" name="Oval 1346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8" name="Oval 1347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9" name="Oval 1348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0" name="Oval 1349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1" name="Oval 1350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3" name="Group 1292"/>
            <p:cNvGrpSpPr/>
            <p:nvPr/>
          </p:nvGrpSpPr>
          <p:grpSpPr>
            <a:xfrm flipV="1">
              <a:off x="6845058" y="5051324"/>
              <a:ext cx="636010" cy="616102"/>
              <a:chOff x="6336388" y="880145"/>
              <a:chExt cx="782185" cy="757702"/>
            </a:xfrm>
          </p:grpSpPr>
          <p:sp>
            <p:nvSpPr>
              <p:cNvPr id="1334" name="Rectangle 1333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35" name="Straight Connector 1334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6" name="Straight Connector 1335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7" name="Oval 1336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8" name="Oval 1337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9" name="Oval 1338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1" name="Oval 1340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2" name="Oval 1341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4" name="Group 1293"/>
            <p:cNvGrpSpPr/>
            <p:nvPr/>
          </p:nvGrpSpPr>
          <p:grpSpPr>
            <a:xfrm>
              <a:off x="7221421" y="3339377"/>
              <a:ext cx="123833" cy="521364"/>
              <a:chOff x="7173796" y="3339377"/>
              <a:chExt cx="123833" cy="521364"/>
            </a:xfrm>
          </p:grpSpPr>
          <p:grpSp>
            <p:nvGrpSpPr>
              <p:cNvPr id="1330" name="Group 1329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32" name="Isosceles Triangle 1331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33" name="Oval 1332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31" name="Isosceles Triangle 1330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5" name="Group 1294"/>
            <p:cNvGrpSpPr/>
            <p:nvPr/>
          </p:nvGrpSpPr>
          <p:grpSpPr>
            <a:xfrm>
              <a:off x="7773860" y="3339377"/>
              <a:ext cx="123833" cy="521364"/>
              <a:chOff x="7173796" y="3339377"/>
              <a:chExt cx="123833" cy="521364"/>
            </a:xfrm>
          </p:grpSpPr>
          <p:grpSp>
            <p:nvGrpSpPr>
              <p:cNvPr id="1326" name="Group 1325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28" name="Isosceles Triangle 132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29" name="Oval 132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27" name="Isosceles Triangle 1326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6" name="Group 1295"/>
            <p:cNvGrpSpPr/>
            <p:nvPr/>
          </p:nvGrpSpPr>
          <p:grpSpPr>
            <a:xfrm>
              <a:off x="8329976" y="3339377"/>
              <a:ext cx="123833" cy="521364"/>
              <a:chOff x="7173796" y="3339377"/>
              <a:chExt cx="123833" cy="521364"/>
            </a:xfrm>
          </p:grpSpPr>
          <p:grpSp>
            <p:nvGrpSpPr>
              <p:cNvPr id="1322" name="Group 1321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24" name="Isosceles Triangle 1323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25" name="Oval 1324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23" name="Isosceles Triangle 1322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7" name="Group 1296"/>
            <p:cNvGrpSpPr/>
            <p:nvPr/>
          </p:nvGrpSpPr>
          <p:grpSpPr>
            <a:xfrm>
              <a:off x="8892460" y="3339626"/>
              <a:ext cx="123833" cy="521364"/>
              <a:chOff x="7173796" y="3339377"/>
              <a:chExt cx="123833" cy="521364"/>
            </a:xfrm>
          </p:grpSpPr>
          <p:grpSp>
            <p:nvGrpSpPr>
              <p:cNvPr id="1318" name="Group 1317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20" name="Isosceles Triangle 1319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21" name="Oval 1320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19" name="Isosceles Triangle 1318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8" name="Group 1297"/>
            <p:cNvGrpSpPr/>
            <p:nvPr/>
          </p:nvGrpSpPr>
          <p:grpSpPr>
            <a:xfrm>
              <a:off x="7221421" y="4510796"/>
              <a:ext cx="123833" cy="521364"/>
              <a:chOff x="7173796" y="3339377"/>
              <a:chExt cx="123833" cy="521364"/>
            </a:xfrm>
          </p:grpSpPr>
          <p:grpSp>
            <p:nvGrpSpPr>
              <p:cNvPr id="1314" name="Group 1313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16" name="Isosceles Triangle 1315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17" name="Oval 1316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15" name="Isosceles Triangle 1314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99" name="Group 1298"/>
            <p:cNvGrpSpPr/>
            <p:nvPr/>
          </p:nvGrpSpPr>
          <p:grpSpPr>
            <a:xfrm>
              <a:off x="7788076" y="4502628"/>
              <a:ext cx="123833" cy="521364"/>
              <a:chOff x="7173796" y="3339377"/>
              <a:chExt cx="123833" cy="521364"/>
            </a:xfrm>
          </p:grpSpPr>
          <p:grpSp>
            <p:nvGrpSpPr>
              <p:cNvPr id="1310" name="Group 1309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12" name="Isosceles Triangle 1311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13" name="Oval 1312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11" name="Isosceles Triangle 1310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00" name="Group 1299"/>
            <p:cNvGrpSpPr/>
            <p:nvPr/>
          </p:nvGrpSpPr>
          <p:grpSpPr>
            <a:xfrm>
              <a:off x="8335439" y="4502171"/>
              <a:ext cx="123833" cy="521364"/>
              <a:chOff x="7173796" y="3339377"/>
              <a:chExt cx="123833" cy="521364"/>
            </a:xfrm>
          </p:grpSpPr>
          <p:grpSp>
            <p:nvGrpSpPr>
              <p:cNvPr id="1306" name="Group 1305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08" name="Isosceles Triangle 130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09" name="Oval 130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07" name="Isosceles Triangle 1306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01" name="Group 1300"/>
            <p:cNvGrpSpPr/>
            <p:nvPr/>
          </p:nvGrpSpPr>
          <p:grpSpPr>
            <a:xfrm>
              <a:off x="8897262" y="4510796"/>
              <a:ext cx="123833" cy="521364"/>
              <a:chOff x="7173796" y="3339377"/>
              <a:chExt cx="123833" cy="521364"/>
            </a:xfrm>
          </p:grpSpPr>
          <p:grpSp>
            <p:nvGrpSpPr>
              <p:cNvPr id="1302" name="Group 1301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1304" name="Isosceles Triangle 1303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05" name="Oval 1304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03" name="Isosceles Triangle 1302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442" name="TextBox 1441"/>
          <p:cNvSpPr txBox="1"/>
          <p:nvPr/>
        </p:nvSpPr>
        <p:spPr>
          <a:xfrm>
            <a:off x="6170082" y="4398799"/>
            <a:ext cx="1427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NRNH</a:t>
            </a:r>
            <a:r>
              <a:rPr lang="en-GB" sz="2200" baseline="-25000" dirty="0" smtClean="0"/>
              <a:t>3</a:t>
            </a:r>
            <a:r>
              <a:rPr lang="en-GB" sz="2200" dirty="0" smtClean="0"/>
              <a:t> molecules</a:t>
            </a:r>
            <a:endParaRPr lang="en-GB" sz="2200" dirty="0"/>
          </a:p>
        </p:txBody>
      </p:sp>
      <p:cxnSp>
        <p:nvCxnSpPr>
          <p:cNvPr id="1443" name="Straight Arrow Connector 1442"/>
          <p:cNvCxnSpPr/>
          <p:nvPr/>
        </p:nvCxnSpPr>
        <p:spPr>
          <a:xfrm flipH="1" flipV="1">
            <a:off x="7376217" y="4807220"/>
            <a:ext cx="234423" cy="726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4" name="Isosceles Triangle 1443"/>
          <p:cNvSpPr/>
          <p:nvPr/>
        </p:nvSpPr>
        <p:spPr>
          <a:xfrm>
            <a:off x="4480804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5" name="Isosceles Triangle 1444"/>
          <p:cNvSpPr/>
          <p:nvPr/>
        </p:nvSpPr>
        <p:spPr>
          <a:xfrm>
            <a:off x="5042777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6" name="Isosceles Triangle 1445"/>
          <p:cNvSpPr/>
          <p:nvPr/>
        </p:nvSpPr>
        <p:spPr>
          <a:xfrm>
            <a:off x="5604799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7" name="Isosceles Triangle 1446"/>
          <p:cNvSpPr/>
          <p:nvPr/>
        </p:nvSpPr>
        <p:spPr>
          <a:xfrm>
            <a:off x="4414196" y="5093340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8" name="Isosceles Triangle 1447"/>
          <p:cNvSpPr/>
          <p:nvPr/>
        </p:nvSpPr>
        <p:spPr>
          <a:xfrm>
            <a:off x="4966445" y="5093340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9" name="Isosceles Triangle 1448"/>
          <p:cNvSpPr/>
          <p:nvPr/>
        </p:nvSpPr>
        <p:spPr>
          <a:xfrm>
            <a:off x="5529921" y="5084861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50" name="Straight Arrow Connector 1449"/>
          <p:cNvCxnSpPr/>
          <p:nvPr/>
        </p:nvCxnSpPr>
        <p:spPr>
          <a:xfrm flipV="1">
            <a:off x="9041581" y="2145581"/>
            <a:ext cx="0" cy="39234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traight Arrow Connector 1450"/>
          <p:cNvCxnSpPr/>
          <p:nvPr/>
        </p:nvCxnSpPr>
        <p:spPr>
          <a:xfrm rot="5400000" flipV="1">
            <a:off x="9238570" y="2341751"/>
            <a:ext cx="0" cy="39234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757516" y="1951255"/>
                <a:ext cx="33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+mj-lt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GB" b="0" i="0" smtClean="0">
                              <a:latin typeface="+mj-lt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16" y="1951255"/>
                <a:ext cx="3370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1311" r="-2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3" name="TextBox 1452"/>
              <p:cNvSpPr txBox="1"/>
              <p:nvPr/>
            </p:nvSpPr>
            <p:spPr>
              <a:xfrm>
                <a:off x="9358188" y="2327697"/>
                <a:ext cx="337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/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GB" b="0" i="0" smtClean="0"/>
                            <m:t>a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188" y="2327697"/>
                <a:ext cx="33702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0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13</cp:revision>
  <dcterms:created xsi:type="dcterms:W3CDTF">2014-06-24T15:57:26Z</dcterms:created>
  <dcterms:modified xsi:type="dcterms:W3CDTF">2014-07-09T15:06:16Z</dcterms:modified>
</cp:coreProperties>
</file>