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9001125"/>
  <p:notesSz cx="6858000" cy="9144000"/>
  <p:defaultTextStyle>
    <a:defPPr>
      <a:defRPr lang="en-US"/>
    </a:defPPr>
    <a:lvl1pPr marL="0" algn="l" defTabSz="88098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0494" algn="l" defTabSz="88098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80987" algn="l" defTabSz="88098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21481" algn="l" defTabSz="88098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61975" algn="l" defTabSz="88098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02468" algn="l" defTabSz="88098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42961" algn="l" defTabSz="88098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83455" algn="l" defTabSz="88098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23949" algn="l" defTabSz="88098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7BB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54" y="786"/>
      </p:cViewPr>
      <p:guideLst>
        <p:guide orient="horz" pos="283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8" y="2796185"/>
            <a:ext cx="8568532" cy="19294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9" y="5100641"/>
            <a:ext cx="7056438" cy="23002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1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1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0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83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2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360473"/>
            <a:ext cx="2268142" cy="76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6" y="360473"/>
            <a:ext cx="6636412" cy="76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1" y="5784063"/>
            <a:ext cx="8568532" cy="178772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1" y="3815068"/>
            <a:ext cx="8568532" cy="1968995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0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809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214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619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024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429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834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239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3" y="2100273"/>
            <a:ext cx="4452276" cy="594032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00273"/>
            <a:ext cx="4452276" cy="594032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2014840"/>
            <a:ext cx="4454028" cy="83969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0494" indent="0">
              <a:buNone/>
              <a:defRPr sz="1900" b="1"/>
            </a:lvl2pPr>
            <a:lvl3pPr marL="880987" indent="0">
              <a:buNone/>
              <a:defRPr sz="1700" b="1"/>
            </a:lvl3pPr>
            <a:lvl4pPr marL="1321481" indent="0">
              <a:buNone/>
              <a:defRPr sz="1500" b="1"/>
            </a:lvl4pPr>
            <a:lvl5pPr marL="1761975" indent="0">
              <a:buNone/>
              <a:defRPr sz="1500" b="1"/>
            </a:lvl5pPr>
            <a:lvl6pPr marL="2202468" indent="0">
              <a:buNone/>
              <a:defRPr sz="1500" b="1"/>
            </a:lvl6pPr>
            <a:lvl7pPr marL="2642961" indent="0">
              <a:buNone/>
              <a:defRPr sz="1500" b="1"/>
            </a:lvl7pPr>
            <a:lvl8pPr marL="3083455" indent="0">
              <a:buNone/>
              <a:defRPr sz="1500" b="1"/>
            </a:lvl8pPr>
            <a:lvl9pPr marL="35239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4" y="2854533"/>
            <a:ext cx="4454028" cy="518606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5" y="2014840"/>
            <a:ext cx="4455777" cy="83969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0494" indent="0">
              <a:buNone/>
              <a:defRPr sz="1900" b="1"/>
            </a:lvl2pPr>
            <a:lvl3pPr marL="880987" indent="0">
              <a:buNone/>
              <a:defRPr sz="1700" b="1"/>
            </a:lvl3pPr>
            <a:lvl4pPr marL="1321481" indent="0">
              <a:buNone/>
              <a:defRPr sz="1500" b="1"/>
            </a:lvl4pPr>
            <a:lvl5pPr marL="1761975" indent="0">
              <a:buNone/>
              <a:defRPr sz="1500" b="1"/>
            </a:lvl5pPr>
            <a:lvl6pPr marL="2202468" indent="0">
              <a:buNone/>
              <a:defRPr sz="1500" b="1"/>
            </a:lvl6pPr>
            <a:lvl7pPr marL="2642961" indent="0">
              <a:buNone/>
              <a:defRPr sz="1500" b="1"/>
            </a:lvl7pPr>
            <a:lvl8pPr marL="3083455" indent="0">
              <a:buNone/>
              <a:defRPr sz="1500" b="1"/>
            </a:lvl8pPr>
            <a:lvl9pPr marL="35239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5" y="2854533"/>
            <a:ext cx="4455777" cy="518606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7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9" y="358380"/>
            <a:ext cx="3316455" cy="152519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358385"/>
            <a:ext cx="5635349" cy="768221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9" y="1883575"/>
            <a:ext cx="3316455" cy="6157020"/>
          </a:xfrm>
        </p:spPr>
        <p:txBody>
          <a:bodyPr/>
          <a:lstStyle>
            <a:lvl1pPr marL="0" indent="0">
              <a:buNone/>
              <a:defRPr sz="1300"/>
            </a:lvl1pPr>
            <a:lvl2pPr marL="440494" indent="0">
              <a:buNone/>
              <a:defRPr sz="1100"/>
            </a:lvl2pPr>
            <a:lvl3pPr marL="880987" indent="0">
              <a:buNone/>
              <a:defRPr sz="900"/>
            </a:lvl3pPr>
            <a:lvl4pPr marL="1321481" indent="0">
              <a:buNone/>
              <a:defRPr sz="900"/>
            </a:lvl4pPr>
            <a:lvl5pPr marL="1761975" indent="0">
              <a:buNone/>
              <a:defRPr sz="900"/>
            </a:lvl5pPr>
            <a:lvl6pPr marL="2202468" indent="0">
              <a:buNone/>
              <a:defRPr sz="900"/>
            </a:lvl6pPr>
            <a:lvl7pPr marL="2642961" indent="0">
              <a:buNone/>
              <a:defRPr sz="900"/>
            </a:lvl7pPr>
            <a:lvl8pPr marL="3083455" indent="0">
              <a:buNone/>
              <a:defRPr sz="900"/>
            </a:lvl8pPr>
            <a:lvl9pPr marL="35239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8" y="6300792"/>
            <a:ext cx="6048375" cy="74384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8" y="804273"/>
            <a:ext cx="6048375" cy="5400675"/>
          </a:xfrm>
        </p:spPr>
        <p:txBody>
          <a:bodyPr/>
          <a:lstStyle>
            <a:lvl1pPr marL="0" indent="0">
              <a:buNone/>
              <a:defRPr sz="3000"/>
            </a:lvl1pPr>
            <a:lvl2pPr marL="440494" indent="0">
              <a:buNone/>
              <a:defRPr sz="2600"/>
            </a:lvl2pPr>
            <a:lvl3pPr marL="880987" indent="0">
              <a:buNone/>
              <a:defRPr sz="2300"/>
            </a:lvl3pPr>
            <a:lvl4pPr marL="1321481" indent="0">
              <a:buNone/>
              <a:defRPr sz="1900"/>
            </a:lvl4pPr>
            <a:lvl5pPr marL="1761975" indent="0">
              <a:buNone/>
              <a:defRPr sz="1900"/>
            </a:lvl5pPr>
            <a:lvl6pPr marL="2202468" indent="0">
              <a:buNone/>
              <a:defRPr sz="1900"/>
            </a:lvl6pPr>
            <a:lvl7pPr marL="2642961" indent="0">
              <a:buNone/>
              <a:defRPr sz="1900"/>
            </a:lvl7pPr>
            <a:lvl8pPr marL="3083455" indent="0">
              <a:buNone/>
              <a:defRPr sz="1900"/>
            </a:lvl8pPr>
            <a:lvl9pPr marL="3523949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8" y="7044635"/>
            <a:ext cx="6048375" cy="1056380"/>
          </a:xfrm>
        </p:spPr>
        <p:txBody>
          <a:bodyPr/>
          <a:lstStyle>
            <a:lvl1pPr marL="0" indent="0">
              <a:buNone/>
              <a:defRPr sz="1300"/>
            </a:lvl1pPr>
            <a:lvl2pPr marL="440494" indent="0">
              <a:buNone/>
              <a:defRPr sz="1100"/>
            </a:lvl2pPr>
            <a:lvl3pPr marL="880987" indent="0">
              <a:buNone/>
              <a:defRPr sz="900"/>
            </a:lvl3pPr>
            <a:lvl4pPr marL="1321481" indent="0">
              <a:buNone/>
              <a:defRPr sz="900"/>
            </a:lvl4pPr>
            <a:lvl5pPr marL="1761975" indent="0">
              <a:buNone/>
              <a:defRPr sz="900"/>
            </a:lvl5pPr>
            <a:lvl6pPr marL="2202468" indent="0">
              <a:buNone/>
              <a:defRPr sz="900"/>
            </a:lvl6pPr>
            <a:lvl7pPr marL="2642961" indent="0">
              <a:buNone/>
              <a:defRPr sz="900"/>
            </a:lvl7pPr>
            <a:lvl8pPr marL="3083455" indent="0">
              <a:buNone/>
              <a:defRPr sz="900"/>
            </a:lvl8pPr>
            <a:lvl9pPr marL="35239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9" y="360465"/>
            <a:ext cx="9072563" cy="1500190"/>
          </a:xfrm>
          <a:prstGeom prst="rect">
            <a:avLst/>
          </a:prstGeom>
        </p:spPr>
        <p:txBody>
          <a:bodyPr vert="horz" lIns="88099" tIns="44050" rIns="88099" bIns="440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9" y="2100273"/>
            <a:ext cx="9072563" cy="5940325"/>
          </a:xfrm>
          <a:prstGeom prst="rect">
            <a:avLst/>
          </a:prstGeom>
        </p:spPr>
        <p:txBody>
          <a:bodyPr vert="horz" lIns="88099" tIns="44050" rIns="88099" bIns="44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3" y="8342717"/>
            <a:ext cx="2352148" cy="479225"/>
          </a:xfrm>
          <a:prstGeom prst="rect">
            <a:avLst/>
          </a:prstGeom>
        </p:spPr>
        <p:txBody>
          <a:bodyPr vert="horz" lIns="88099" tIns="44050" rIns="88099" bIns="4405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BF6A-F1E9-4728-9984-F1F3ACDA5DC0}" type="datetimeFigureOut">
              <a:rPr lang="en-GB" smtClean="0"/>
              <a:t>14/02/2015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7" y="8342717"/>
            <a:ext cx="3192198" cy="479225"/>
          </a:xfrm>
          <a:prstGeom prst="rect">
            <a:avLst/>
          </a:prstGeom>
        </p:spPr>
        <p:txBody>
          <a:bodyPr vert="horz" lIns="88099" tIns="44050" rIns="88099" bIns="4405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9" y="8342717"/>
            <a:ext cx="2352148" cy="479225"/>
          </a:xfrm>
          <a:prstGeom prst="rect">
            <a:avLst/>
          </a:prstGeom>
        </p:spPr>
        <p:txBody>
          <a:bodyPr vert="horz" lIns="88099" tIns="44050" rIns="88099" bIns="4405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0987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371" indent="-330371" algn="l" defTabSz="880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802" indent="-275309" algn="l" defTabSz="880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1234" indent="-220247" algn="l" defTabSz="880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41727" indent="-220247" algn="l" defTabSz="880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2221" indent="-220247" algn="l" defTabSz="880987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2715" indent="-220247" algn="l" defTabSz="880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209" indent="-220247" algn="l" defTabSz="880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03703" indent="-220247" algn="l" defTabSz="880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4195" indent="-220247" algn="l" defTabSz="880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09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0494" algn="l" defTabSz="8809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0987" algn="l" defTabSz="8809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481" algn="l" defTabSz="8809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1975" algn="l" defTabSz="8809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2468" algn="l" defTabSz="8809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2961" algn="l" defTabSz="8809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83455" algn="l" defTabSz="8809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23949" algn="l" defTabSz="88098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/>
          <p:cNvGrpSpPr>
            <a:grpSpLocks noChangeAspect="1"/>
          </p:cNvGrpSpPr>
          <p:nvPr/>
        </p:nvGrpSpPr>
        <p:grpSpPr>
          <a:xfrm>
            <a:off x="265355" y="1372065"/>
            <a:ext cx="3405503" cy="544521"/>
            <a:chOff x="895426" y="857690"/>
            <a:chExt cx="4540670" cy="72602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0" name="Rectangle 709"/>
            <p:cNvSpPr/>
            <p:nvPr/>
          </p:nvSpPr>
          <p:spPr>
            <a:xfrm>
              <a:off x="899592" y="1179500"/>
              <a:ext cx="4536504" cy="404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895426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1907704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2915816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3923928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2040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6" name="Rectangle 715"/>
          <p:cNvSpPr>
            <a:spLocks noChangeAspect="1"/>
          </p:cNvSpPr>
          <p:nvPr/>
        </p:nvSpPr>
        <p:spPr>
          <a:xfrm>
            <a:off x="267438" y="835945"/>
            <a:ext cx="3456384" cy="258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7" name="Group 716"/>
          <p:cNvGrpSpPr>
            <a:grpSpLocks noChangeAspect="1"/>
          </p:cNvGrpSpPr>
          <p:nvPr/>
        </p:nvGrpSpPr>
        <p:grpSpPr>
          <a:xfrm>
            <a:off x="5814572" y="1317005"/>
            <a:ext cx="3402378" cy="553428"/>
            <a:chOff x="899592" y="845814"/>
            <a:chExt cx="4536504" cy="737903"/>
          </a:xfrm>
          <a:solidFill>
            <a:schemeClr val="bg1">
              <a:lumMod val="85000"/>
            </a:schemeClr>
          </a:solidFill>
        </p:grpSpPr>
        <p:sp>
          <p:nvSpPr>
            <p:cNvPr id="718" name="Rectangle 717"/>
            <p:cNvSpPr/>
            <p:nvPr/>
          </p:nvSpPr>
          <p:spPr>
            <a:xfrm>
              <a:off x="899592" y="1179500"/>
              <a:ext cx="4536504" cy="404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905997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1907704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2915816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Rectangle 721"/>
            <p:cNvSpPr/>
            <p:nvPr/>
          </p:nvSpPr>
          <p:spPr>
            <a:xfrm>
              <a:off x="3923928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4932040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4" name="Group 723"/>
          <p:cNvGrpSpPr>
            <a:grpSpLocks noChangeAspect="1"/>
          </p:cNvGrpSpPr>
          <p:nvPr/>
        </p:nvGrpSpPr>
        <p:grpSpPr>
          <a:xfrm>
            <a:off x="5957843" y="4060935"/>
            <a:ext cx="3408944" cy="630198"/>
            <a:chOff x="5652643" y="1584719"/>
            <a:chExt cx="2272629" cy="420132"/>
          </a:xfrm>
        </p:grpSpPr>
        <p:sp>
          <p:nvSpPr>
            <p:cNvPr id="725" name="Rectangle 724"/>
            <p:cNvSpPr/>
            <p:nvPr/>
          </p:nvSpPr>
          <p:spPr>
            <a:xfrm>
              <a:off x="7111333" y="1584719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6606383" y="1584719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6100077" y="1585075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Rectangle 727"/>
            <p:cNvSpPr/>
            <p:nvPr/>
          </p:nvSpPr>
          <p:spPr>
            <a:xfrm>
              <a:off x="7619272" y="1585075"/>
              <a:ext cx="306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5653309" y="1760473"/>
              <a:ext cx="2268252" cy="2021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5653149" y="1585075"/>
              <a:ext cx="306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31" name="Group 730"/>
            <p:cNvGrpSpPr>
              <a:grpSpLocks noChangeAspect="1"/>
            </p:cNvGrpSpPr>
            <p:nvPr/>
          </p:nvGrpSpPr>
          <p:grpSpPr>
            <a:xfrm>
              <a:off x="5652643" y="1635899"/>
              <a:ext cx="2269812" cy="368952"/>
              <a:chOff x="896472" y="845814"/>
              <a:chExt cx="4539624" cy="737903"/>
            </a:xfrm>
            <a:solidFill>
              <a:schemeClr val="bg1">
                <a:lumMod val="85000"/>
              </a:schemeClr>
            </a:solidFill>
          </p:grpSpPr>
          <p:sp>
            <p:nvSpPr>
              <p:cNvPr id="732" name="Rectangle 731"/>
              <p:cNvSpPr/>
              <p:nvPr/>
            </p:nvSpPr>
            <p:spPr>
              <a:xfrm>
                <a:off x="899592" y="1179500"/>
                <a:ext cx="4536504" cy="404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896472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907704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2915816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3923928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4932040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38" name="Group 737"/>
          <p:cNvGrpSpPr>
            <a:grpSpLocks noChangeAspect="1"/>
          </p:cNvGrpSpPr>
          <p:nvPr/>
        </p:nvGrpSpPr>
        <p:grpSpPr>
          <a:xfrm>
            <a:off x="404148" y="4043757"/>
            <a:ext cx="3404718" cy="683423"/>
            <a:chOff x="5761725" y="517060"/>
            <a:chExt cx="2269812" cy="455615"/>
          </a:xfrm>
        </p:grpSpPr>
        <p:sp>
          <p:nvSpPr>
            <p:cNvPr id="739" name="Rectangle 738"/>
            <p:cNvSpPr/>
            <p:nvPr/>
          </p:nvSpPr>
          <p:spPr>
            <a:xfrm>
              <a:off x="7693137" y="517060"/>
              <a:ext cx="3384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0" name="Rectangle 739"/>
            <p:cNvSpPr/>
            <p:nvPr/>
          </p:nvSpPr>
          <p:spPr>
            <a:xfrm>
              <a:off x="7194405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6693228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6181855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5768238" y="701890"/>
              <a:ext cx="2232000" cy="202109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5762231" y="517819"/>
              <a:ext cx="3384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5" name="Group 744"/>
            <p:cNvGrpSpPr/>
            <p:nvPr/>
          </p:nvGrpSpPr>
          <p:grpSpPr>
            <a:xfrm>
              <a:off x="5761725" y="548680"/>
              <a:ext cx="2269812" cy="423995"/>
              <a:chOff x="5652643" y="1584719"/>
              <a:chExt cx="2269812" cy="423995"/>
            </a:xfrm>
          </p:grpSpPr>
          <p:sp>
            <p:nvSpPr>
              <p:cNvPr id="746" name="Rectangle 745"/>
              <p:cNvSpPr/>
              <p:nvPr/>
            </p:nvSpPr>
            <p:spPr>
              <a:xfrm>
                <a:off x="7111333" y="1584719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6606383" y="1584719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6100077" y="1585075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7614509" y="1585075"/>
                <a:ext cx="30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5660133" y="1764336"/>
                <a:ext cx="2232000" cy="2021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5653149" y="1585075"/>
                <a:ext cx="30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52" name="Group 751"/>
              <p:cNvGrpSpPr>
                <a:grpSpLocks noChangeAspect="1"/>
              </p:cNvGrpSpPr>
              <p:nvPr/>
            </p:nvGrpSpPr>
            <p:grpSpPr>
              <a:xfrm>
                <a:off x="5652643" y="1641837"/>
                <a:ext cx="2269812" cy="366877"/>
                <a:chOff x="896472" y="857690"/>
                <a:chExt cx="4539624" cy="73375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53" name="Rectangle 752"/>
                <p:cNvSpPr/>
                <p:nvPr/>
              </p:nvSpPr>
              <p:spPr>
                <a:xfrm>
                  <a:off x="899592" y="1187226"/>
                  <a:ext cx="4536504" cy="4042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896472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907704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2915816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3923928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4932040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759" name="Down Arrow 758"/>
          <p:cNvSpPr>
            <a:spLocks noChangeAspect="1"/>
          </p:cNvSpPr>
          <p:nvPr/>
        </p:nvSpPr>
        <p:spPr>
          <a:xfrm>
            <a:off x="1728118" y="432247"/>
            <a:ext cx="378042" cy="32403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0" name="Down Arrow 759"/>
          <p:cNvSpPr>
            <a:spLocks noChangeAspect="1"/>
          </p:cNvSpPr>
          <p:nvPr/>
        </p:nvSpPr>
        <p:spPr>
          <a:xfrm flipV="1">
            <a:off x="1728118" y="2032451"/>
            <a:ext cx="378042" cy="32403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1" name="TextBox 760"/>
          <p:cNvSpPr txBox="1">
            <a:spLocks noChangeAspect="1"/>
          </p:cNvSpPr>
          <p:nvPr/>
        </p:nvSpPr>
        <p:spPr>
          <a:xfrm>
            <a:off x="1180163" y="199"/>
            <a:ext cx="315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Heat, pressure</a:t>
            </a:r>
            <a:endParaRPr lang="en-GB" sz="2200" dirty="0"/>
          </a:p>
        </p:txBody>
      </p:sp>
      <p:sp>
        <p:nvSpPr>
          <p:cNvPr id="762" name="TextBox 761"/>
          <p:cNvSpPr txBox="1">
            <a:spLocks noChangeAspect="1"/>
          </p:cNvSpPr>
          <p:nvPr/>
        </p:nvSpPr>
        <p:spPr>
          <a:xfrm>
            <a:off x="3605322" y="321826"/>
            <a:ext cx="1147132" cy="47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ETFE</a:t>
            </a:r>
            <a:endParaRPr lang="en-GB" sz="2500" dirty="0"/>
          </a:p>
        </p:txBody>
      </p:sp>
      <p:sp>
        <p:nvSpPr>
          <p:cNvPr id="763" name="TextBox 762"/>
          <p:cNvSpPr txBox="1">
            <a:spLocks noChangeAspect="1"/>
          </p:cNvSpPr>
          <p:nvPr/>
        </p:nvSpPr>
        <p:spPr>
          <a:xfrm>
            <a:off x="3631254" y="1836678"/>
            <a:ext cx="8661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Si</a:t>
            </a:r>
            <a:endParaRPr lang="en-GB" sz="2500" dirty="0"/>
          </a:p>
        </p:txBody>
      </p:sp>
      <p:sp>
        <p:nvSpPr>
          <p:cNvPr id="764" name="TextBox 763"/>
          <p:cNvSpPr txBox="1">
            <a:spLocks noChangeAspect="1"/>
          </p:cNvSpPr>
          <p:nvPr/>
        </p:nvSpPr>
        <p:spPr>
          <a:xfrm>
            <a:off x="-81889" y="-96991"/>
            <a:ext cx="93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765" name="Down Arrow 764"/>
          <p:cNvSpPr>
            <a:spLocks noChangeAspect="1"/>
          </p:cNvSpPr>
          <p:nvPr/>
        </p:nvSpPr>
        <p:spPr>
          <a:xfrm rot="-2700000">
            <a:off x="6544039" y="229155"/>
            <a:ext cx="562259" cy="90285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6" name="TextBox 765"/>
          <p:cNvSpPr txBox="1">
            <a:spLocks noChangeAspect="1"/>
          </p:cNvSpPr>
          <p:nvPr/>
        </p:nvSpPr>
        <p:spPr>
          <a:xfrm>
            <a:off x="5514847" y="65781"/>
            <a:ext cx="22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Sputter</a:t>
            </a:r>
            <a:endParaRPr lang="en-GB" sz="2200" dirty="0"/>
          </a:p>
        </p:txBody>
      </p:sp>
      <p:cxnSp>
        <p:nvCxnSpPr>
          <p:cNvPr id="767" name="Straight Arrow Connector 766"/>
          <p:cNvCxnSpPr>
            <a:cxnSpLocks noChangeAspect="1"/>
          </p:cNvCxnSpPr>
          <p:nvPr/>
        </p:nvCxnSpPr>
        <p:spPr>
          <a:xfrm>
            <a:off x="4513969" y="1372065"/>
            <a:ext cx="7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>
            <a:cxnSpLocks noChangeAspect="1"/>
          </p:cNvCxnSpPr>
          <p:nvPr/>
        </p:nvCxnSpPr>
        <p:spPr>
          <a:xfrm flipH="1" flipV="1">
            <a:off x="4513969" y="4251165"/>
            <a:ext cx="7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TextBox 768"/>
          <p:cNvSpPr txBox="1">
            <a:spLocks noChangeAspect="1"/>
          </p:cNvSpPr>
          <p:nvPr/>
        </p:nvSpPr>
        <p:spPr>
          <a:xfrm>
            <a:off x="8509146" y="3269210"/>
            <a:ext cx="10804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Metal</a:t>
            </a:r>
            <a:endParaRPr lang="en-GB" sz="2500" dirty="0"/>
          </a:p>
        </p:txBody>
      </p:sp>
      <p:cxnSp>
        <p:nvCxnSpPr>
          <p:cNvPr id="770" name="Straight Arrow Connector 769"/>
          <p:cNvCxnSpPr>
            <a:cxnSpLocks noChangeAspect="1"/>
          </p:cNvCxnSpPr>
          <p:nvPr/>
        </p:nvCxnSpPr>
        <p:spPr>
          <a:xfrm rot="5400000">
            <a:off x="7225740" y="2408091"/>
            <a:ext cx="7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TextBox 770"/>
          <p:cNvSpPr txBox="1">
            <a:spLocks noChangeAspect="1"/>
          </p:cNvSpPr>
          <p:nvPr/>
        </p:nvSpPr>
        <p:spPr>
          <a:xfrm>
            <a:off x="146798" y="3327480"/>
            <a:ext cx="22756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Dielectric</a:t>
            </a:r>
            <a:endParaRPr lang="en-GB" sz="2500" dirty="0"/>
          </a:p>
        </p:txBody>
      </p:sp>
      <p:sp>
        <p:nvSpPr>
          <p:cNvPr id="772" name="Teardrop 771"/>
          <p:cNvSpPr>
            <a:spLocks noChangeAspect="1"/>
          </p:cNvSpPr>
          <p:nvPr/>
        </p:nvSpPr>
        <p:spPr>
          <a:xfrm rot="18792847">
            <a:off x="7228777" y="3125092"/>
            <a:ext cx="756084" cy="705876"/>
          </a:xfrm>
          <a:prstGeom prst="teardrop">
            <a:avLst/>
          </a:prstGeom>
          <a:solidFill>
            <a:srgbClr val="7BB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3" name="Curved Right Arrow 772"/>
          <p:cNvSpPr>
            <a:spLocks noChangeAspect="1"/>
          </p:cNvSpPr>
          <p:nvPr/>
        </p:nvSpPr>
        <p:spPr>
          <a:xfrm>
            <a:off x="5860729" y="3372081"/>
            <a:ext cx="379376" cy="54006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4" name="TextBox 773"/>
          <p:cNvSpPr txBox="1">
            <a:spLocks noChangeAspect="1"/>
          </p:cNvSpPr>
          <p:nvPr/>
        </p:nvSpPr>
        <p:spPr>
          <a:xfrm>
            <a:off x="5956542" y="2880519"/>
            <a:ext cx="22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Spin coat</a:t>
            </a:r>
            <a:endParaRPr lang="en-GB" sz="2200" dirty="0"/>
          </a:p>
        </p:txBody>
      </p:sp>
      <p:cxnSp>
        <p:nvCxnSpPr>
          <p:cNvPr id="775" name="Straight Connector 774"/>
          <p:cNvCxnSpPr>
            <a:cxnSpLocks noChangeAspect="1"/>
          </p:cNvCxnSpPr>
          <p:nvPr/>
        </p:nvCxnSpPr>
        <p:spPr>
          <a:xfrm flipV="1">
            <a:off x="3605321" y="869898"/>
            <a:ext cx="96761" cy="89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>
            <a:cxnSpLocks noChangeAspect="1"/>
          </p:cNvCxnSpPr>
          <p:nvPr/>
        </p:nvCxnSpPr>
        <p:spPr>
          <a:xfrm>
            <a:off x="3323410" y="1815724"/>
            <a:ext cx="282168" cy="21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>
            <a:cxnSpLocks noChangeAspect="1"/>
            <a:stCxn id="728" idx="0"/>
          </p:cNvCxnSpPr>
          <p:nvPr/>
        </p:nvCxnSpPr>
        <p:spPr>
          <a:xfrm flipH="1" flipV="1">
            <a:off x="9058480" y="3694875"/>
            <a:ext cx="78807" cy="366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>
            <a:cxnSpLocks noChangeAspect="1"/>
            <a:stCxn id="744" idx="0"/>
          </p:cNvCxnSpPr>
          <p:nvPr/>
        </p:nvCxnSpPr>
        <p:spPr>
          <a:xfrm flipV="1">
            <a:off x="658707" y="3746264"/>
            <a:ext cx="33324" cy="298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TextBox 778"/>
          <p:cNvSpPr txBox="1"/>
          <p:nvPr/>
        </p:nvSpPr>
        <p:spPr>
          <a:xfrm>
            <a:off x="72108" y="6384132"/>
            <a:ext cx="1154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/>
              <a:t>Light source</a:t>
            </a:r>
            <a:endParaRPr lang="en-GB" sz="2500" dirty="0"/>
          </a:p>
        </p:txBody>
      </p:sp>
      <p:sp>
        <p:nvSpPr>
          <p:cNvPr id="780" name="TextBox 779"/>
          <p:cNvSpPr txBox="1"/>
          <p:nvPr/>
        </p:nvSpPr>
        <p:spPr>
          <a:xfrm>
            <a:off x="729643" y="5400700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Polariser</a:t>
            </a:r>
            <a:endParaRPr lang="en-GB" sz="2500" dirty="0"/>
          </a:p>
        </p:txBody>
      </p:sp>
      <p:sp>
        <p:nvSpPr>
          <p:cNvPr id="781" name="TextBox 780"/>
          <p:cNvSpPr txBox="1"/>
          <p:nvPr/>
        </p:nvSpPr>
        <p:spPr>
          <a:xfrm>
            <a:off x="3344324" y="5471998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Sample</a:t>
            </a:r>
            <a:endParaRPr lang="en-GB" sz="2500" dirty="0"/>
          </a:p>
        </p:txBody>
      </p:sp>
      <p:sp>
        <p:nvSpPr>
          <p:cNvPr id="782" name="TextBox 781"/>
          <p:cNvSpPr txBox="1"/>
          <p:nvPr/>
        </p:nvSpPr>
        <p:spPr>
          <a:xfrm>
            <a:off x="2901210" y="8398034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Detector</a:t>
            </a:r>
            <a:endParaRPr lang="en-GB" sz="2500" dirty="0"/>
          </a:p>
        </p:txBody>
      </p:sp>
      <p:grpSp>
        <p:nvGrpSpPr>
          <p:cNvPr id="783" name="Group 782"/>
          <p:cNvGrpSpPr>
            <a:grpSpLocks noChangeAspect="1"/>
          </p:cNvGrpSpPr>
          <p:nvPr/>
        </p:nvGrpSpPr>
        <p:grpSpPr>
          <a:xfrm>
            <a:off x="187564" y="5525013"/>
            <a:ext cx="4410000" cy="2880133"/>
            <a:chOff x="814672" y="2455297"/>
            <a:chExt cx="5512500" cy="3600166"/>
          </a:xfrm>
        </p:grpSpPr>
        <p:cxnSp>
          <p:nvCxnSpPr>
            <p:cNvPr id="784" name="Straight Connector 783"/>
            <p:cNvCxnSpPr/>
            <p:nvPr/>
          </p:nvCxnSpPr>
          <p:spPr>
            <a:xfrm flipV="1">
              <a:off x="1915697" y="3218070"/>
              <a:ext cx="309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Rectangle 784"/>
            <p:cNvSpPr/>
            <p:nvPr/>
          </p:nvSpPr>
          <p:spPr>
            <a:xfrm>
              <a:off x="814672" y="2943686"/>
              <a:ext cx="1056313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6" name="Straight Connector 785"/>
            <p:cNvCxnSpPr/>
            <p:nvPr/>
          </p:nvCxnSpPr>
          <p:spPr>
            <a:xfrm>
              <a:off x="2340347" y="2930038"/>
              <a:ext cx="0" cy="576064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7" name="Rectangle 786"/>
            <p:cNvSpPr/>
            <p:nvPr/>
          </p:nvSpPr>
          <p:spPr>
            <a:xfrm rot="2700000">
              <a:off x="4323885" y="3125770"/>
              <a:ext cx="1469527" cy="1285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Rectangle 787"/>
            <p:cNvSpPr/>
            <p:nvPr/>
          </p:nvSpPr>
          <p:spPr>
            <a:xfrm rot="5400000">
              <a:off x="4473342" y="5239275"/>
              <a:ext cx="1056313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9" name="Straight Connector 788"/>
            <p:cNvCxnSpPr/>
            <p:nvPr/>
          </p:nvCxnSpPr>
          <p:spPr>
            <a:xfrm rot="5400000" flipV="1">
              <a:off x="4147697" y="4082070"/>
              <a:ext cx="17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 rot="-2700000">
              <a:off x="4246326" y="3536267"/>
              <a:ext cx="90000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Pie 167"/>
            <p:cNvSpPr/>
            <p:nvPr/>
          </p:nvSpPr>
          <p:spPr>
            <a:xfrm rot="5400000" flipV="1">
              <a:off x="4779121" y="2985691"/>
              <a:ext cx="461132" cy="457866"/>
            </a:xfrm>
            <a:custGeom>
              <a:avLst/>
              <a:gdLst>
                <a:gd name="connsiteX0" fmla="*/ 461120 w 468000"/>
                <a:gd name="connsiteY0" fmla="*/ 290324 h 468000"/>
                <a:gd name="connsiteX1" fmla="*/ 219133 w 468000"/>
                <a:gd name="connsiteY1" fmla="*/ 467527 h 468000"/>
                <a:gd name="connsiteX2" fmla="*/ 1571 w 468000"/>
                <a:gd name="connsiteY2" fmla="*/ 261068 h 468000"/>
                <a:gd name="connsiteX3" fmla="*/ 165866 w 468000"/>
                <a:gd name="connsiteY3" fmla="*/ 10138 h 468000"/>
                <a:gd name="connsiteX4" fmla="*/ 234000 w 468000"/>
                <a:gd name="connsiteY4" fmla="*/ 234000 h 468000"/>
                <a:gd name="connsiteX5" fmla="*/ 461120 w 468000"/>
                <a:gd name="connsiteY5" fmla="*/ 290324 h 468000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5" fmla="*/ 325452 w 461132"/>
                <a:gd name="connsiteY5" fmla="*/ 315302 h 457866"/>
                <a:gd name="connsiteX0" fmla="*/ 234012 w 461132"/>
                <a:gd name="connsiteY0" fmla="*/ 223862 h 457866"/>
                <a:gd name="connsiteX1" fmla="*/ 232723 w 461132"/>
                <a:gd name="connsiteY1" fmla="*/ 223202 h 457866"/>
                <a:gd name="connsiteX2" fmla="*/ 461132 w 461132"/>
                <a:gd name="connsiteY2" fmla="*/ 280186 h 457866"/>
                <a:gd name="connsiteX3" fmla="*/ 219145 w 461132"/>
                <a:gd name="connsiteY3" fmla="*/ 457389 h 457866"/>
                <a:gd name="connsiteX4" fmla="*/ 1583 w 461132"/>
                <a:gd name="connsiteY4" fmla="*/ 250930 h 457866"/>
                <a:gd name="connsiteX5" fmla="*/ 165878 w 461132"/>
                <a:gd name="connsiteY5" fmla="*/ 0 h 457866"/>
                <a:gd name="connsiteX6" fmla="*/ 325452 w 461132"/>
                <a:gd name="connsiteY6" fmla="*/ 315302 h 457866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5" fmla="*/ 325452 w 461132"/>
                <a:gd name="connsiteY5" fmla="*/ 315302 h 457866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0" fmla="*/ 461132 w 461132"/>
                <a:gd name="connsiteY0" fmla="*/ 280186 h 457866"/>
                <a:gd name="connsiteX1" fmla="*/ 219145 w 461132"/>
                <a:gd name="connsiteY1" fmla="*/ 457389 h 457866"/>
                <a:gd name="connsiteX2" fmla="*/ 1583 w 461132"/>
                <a:gd name="connsiteY2" fmla="*/ 250930 h 457866"/>
                <a:gd name="connsiteX3" fmla="*/ 165878 w 461132"/>
                <a:gd name="connsiteY3" fmla="*/ 0 h 4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132" h="457866">
                  <a:moveTo>
                    <a:pt x="461132" y="280186"/>
                  </a:moveTo>
                  <a:cubicBezTo>
                    <a:pt x="433904" y="389979"/>
                    <a:pt x="332035" y="464576"/>
                    <a:pt x="219145" y="457389"/>
                  </a:cubicBezTo>
                  <a:cubicBezTo>
                    <a:pt x="106255" y="450202"/>
                    <a:pt x="14668" y="363290"/>
                    <a:pt x="1583" y="250930"/>
                  </a:cubicBezTo>
                  <a:cubicBezTo>
                    <a:pt x="-11502" y="138570"/>
                    <a:pt x="57660" y="32937"/>
                    <a:pt x="165878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2" name="Pie 168"/>
            <p:cNvSpPr/>
            <p:nvPr/>
          </p:nvSpPr>
          <p:spPr>
            <a:xfrm>
              <a:off x="3674999" y="4962189"/>
              <a:ext cx="2652173" cy="620277"/>
            </a:xfrm>
            <a:custGeom>
              <a:avLst/>
              <a:gdLst>
                <a:gd name="connsiteX0" fmla="*/ 3053925 w 3456000"/>
                <a:gd name="connsiteY0" fmla="*/ 2836110 h 3456000"/>
                <a:gd name="connsiteX1" fmla="*/ 1727748 w 3456000"/>
                <a:gd name="connsiteY1" fmla="*/ 3456000 h 3456000"/>
                <a:gd name="connsiteX2" fmla="*/ 401752 w 3456000"/>
                <a:gd name="connsiteY2" fmla="*/ 2835723 h 3456000"/>
                <a:gd name="connsiteX3" fmla="*/ 1728000 w 3456000"/>
                <a:gd name="connsiteY3" fmla="*/ 1728000 h 3456000"/>
                <a:gd name="connsiteX4" fmla="*/ 3053925 w 3456000"/>
                <a:gd name="connsiteY4" fmla="*/ 2836110 h 3456000"/>
                <a:gd name="connsiteX0" fmla="*/ 1326248 w 2652173"/>
                <a:gd name="connsiteY0" fmla="*/ 0 h 1728000"/>
                <a:gd name="connsiteX1" fmla="*/ 2652173 w 2652173"/>
                <a:gd name="connsiteY1" fmla="*/ 1108110 h 1728000"/>
                <a:gd name="connsiteX2" fmla="*/ 1325996 w 2652173"/>
                <a:gd name="connsiteY2" fmla="*/ 1728000 h 1728000"/>
                <a:gd name="connsiteX3" fmla="*/ 0 w 2652173"/>
                <a:gd name="connsiteY3" fmla="*/ 1107723 h 1728000"/>
                <a:gd name="connsiteX4" fmla="*/ 1417688 w 2652173"/>
                <a:gd name="connsiteY4" fmla="*/ 91440 h 1728000"/>
                <a:gd name="connsiteX0" fmla="*/ 1326248 w 2652173"/>
                <a:gd name="connsiteY0" fmla="*/ 0 h 1728000"/>
                <a:gd name="connsiteX1" fmla="*/ 2652173 w 2652173"/>
                <a:gd name="connsiteY1" fmla="*/ 1108110 h 1728000"/>
                <a:gd name="connsiteX2" fmla="*/ 1325996 w 2652173"/>
                <a:gd name="connsiteY2" fmla="*/ 1728000 h 1728000"/>
                <a:gd name="connsiteX3" fmla="*/ 0 w 2652173"/>
                <a:gd name="connsiteY3" fmla="*/ 1107723 h 1728000"/>
                <a:gd name="connsiteX0" fmla="*/ 2652173 w 2652173"/>
                <a:gd name="connsiteY0" fmla="*/ 387 h 620277"/>
                <a:gd name="connsiteX1" fmla="*/ 1325996 w 2652173"/>
                <a:gd name="connsiteY1" fmla="*/ 620277 h 620277"/>
                <a:gd name="connsiteX2" fmla="*/ 0 w 2652173"/>
                <a:gd name="connsiteY2" fmla="*/ 0 h 62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2173" h="620277">
                  <a:moveTo>
                    <a:pt x="2652173" y="387"/>
                  </a:moveTo>
                  <a:cubicBezTo>
                    <a:pt x="2323799" y="393308"/>
                    <a:pt x="1838067" y="620352"/>
                    <a:pt x="1325996" y="620277"/>
                  </a:cubicBezTo>
                  <a:cubicBezTo>
                    <a:pt x="813925" y="620202"/>
                    <a:pt x="328260" y="393017"/>
                    <a:pt x="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3" name="Freeform 792"/>
            <p:cNvSpPr/>
            <p:nvPr/>
          </p:nvSpPr>
          <p:spPr>
            <a:xfrm flipV="1">
              <a:off x="4957697" y="4082070"/>
              <a:ext cx="108000" cy="72000"/>
            </a:xfrm>
            <a:custGeom>
              <a:avLst/>
              <a:gdLst>
                <a:gd name="connsiteX0" fmla="*/ 0 w 241540"/>
                <a:gd name="connsiteY0" fmla="*/ 103517 h 103517"/>
                <a:gd name="connsiteX1" fmla="*/ 120770 w 241540"/>
                <a:gd name="connsiteY1" fmla="*/ 0 h 103517"/>
                <a:gd name="connsiteX2" fmla="*/ 241540 w 241540"/>
                <a:gd name="connsiteY2" fmla="*/ 103517 h 10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103517">
                  <a:moveTo>
                    <a:pt x="0" y="103517"/>
                  </a:moveTo>
                  <a:lnTo>
                    <a:pt x="120770" y="0"/>
                  </a:lnTo>
                  <a:lnTo>
                    <a:pt x="241540" y="103517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4" name="Freeform 793"/>
            <p:cNvSpPr/>
            <p:nvPr/>
          </p:nvSpPr>
          <p:spPr>
            <a:xfrm rot="16200000" flipV="1">
              <a:off x="3495684" y="3182070"/>
              <a:ext cx="108000" cy="72000"/>
            </a:xfrm>
            <a:custGeom>
              <a:avLst/>
              <a:gdLst>
                <a:gd name="connsiteX0" fmla="*/ 0 w 241540"/>
                <a:gd name="connsiteY0" fmla="*/ 103517 h 103517"/>
                <a:gd name="connsiteX1" fmla="*/ 120770 w 241540"/>
                <a:gd name="connsiteY1" fmla="*/ 0 h 103517"/>
                <a:gd name="connsiteX2" fmla="*/ 241540 w 241540"/>
                <a:gd name="connsiteY2" fmla="*/ 103517 h 10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103517">
                  <a:moveTo>
                    <a:pt x="0" y="103517"/>
                  </a:moveTo>
                  <a:lnTo>
                    <a:pt x="120770" y="0"/>
                  </a:lnTo>
                  <a:lnTo>
                    <a:pt x="241540" y="103517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5" name="Pie 177"/>
            <p:cNvSpPr/>
            <p:nvPr/>
          </p:nvSpPr>
          <p:spPr>
            <a:xfrm>
              <a:off x="4641110" y="3235955"/>
              <a:ext cx="86537" cy="229925"/>
            </a:xfrm>
            <a:custGeom>
              <a:avLst/>
              <a:gdLst>
                <a:gd name="connsiteX0" fmla="*/ 86562 w 720000"/>
                <a:gd name="connsiteY0" fmla="*/ 594162 h 720000"/>
                <a:gd name="connsiteX1" fmla="*/ 25 w 720000"/>
                <a:gd name="connsiteY1" fmla="*/ 364237 h 720000"/>
                <a:gd name="connsiteX2" fmla="*/ 360000 w 720000"/>
                <a:gd name="connsiteY2" fmla="*/ 360000 h 720000"/>
                <a:gd name="connsiteX3" fmla="*/ 86562 w 720000"/>
                <a:gd name="connsiteY3" fmla="*/ 594162 h 720000"/>
                <a:gd name="connsiteX0" fmla="*/ 359975 w 451415"/>
                <a:gd name="connsiteY0" fmla="*/ 0 h 234162"/>
                <a:gd name="connsiteX1" fmla="*/ 86537 w 451415"/>
                <a:gd name="connsiteY1" fmla="*/ 234162 h 234162"/>
                <a:gd name="connsiteX2" fmla="*/ 0 w 451415"/>
                <a:gd name="connsiteY2" fmla="*/ 4237 h 234162"/>
                <a:gd name="connsiteX3" fmla="*/ 451415 w 451415"/>
                <a:gd name="connsiteY3" fmla="*/ 91440 h 234162"/>
                <a:gd name="connsiteX0" fmla="*/ 359975 w 359975"/>
                <a:gd name="connsiteY0" fmla="*/ 0 h 234162"/>
                <a:gd name="connsiteX1" fmla="*/ 86537 w 359975"/>
                <a:gd name="connsiteY1" fmla="*/ 234162 h 234162"/>
                <a:gd name="connsiteX2" fmla="*/ 0 w 359975"/>
                <a:gd name="connsiteY2" fmla="*/ 4237 h 234162"/>
                <a:gd name="connsiteX0" fmla="*/ 86537 w 86537"/>
                <a:gd name="connsiteY0" fmla="*/ 229925 h 229925"/>
                <a:gd name="connsiteX1" fmla="*/ 0 w 86537"/>
                <a:gd name="connsiteY1" fmla="*/ 0 h 2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37" h="229925">
                  <a:moveTo>
                    <a:pt x="86537" y="229925"/>
                  </a:moveTo>
                  <a:cubicBezTo>
                    <a:pt x="31624" y="165801"/>
                    <a:pt x="993" y="84418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6" name="Pie 177"/>
            <p:cNvSpPr/>
            <p:nvPr/>
          </p:nvSpPr>
          <p:spPr>
            <a:xfrm rot="-2700000">
              <a:off x="4833447" y="3432229"/>
              <a:ext cx="86537" cy="229925"/>
            </a:xfrm>
            <a:custGeom>
              <a:avLst/>
              <a:gdLst>
                <a:gd name="connsiteX0" fmla="*/ 86562 w 720000"/>
                <a:gd name="connsiteY0" fmla="*/ 594162 h 720000"/>
                <a:gd name="connsiteX1" fmla="*/ 25 w 720000"/>
                <a:gd name="connsiteY1" fmla="*/ 364237 h 720000"/>
                <a:gd name="connsiteX2" fmla="*/ 360000 w 720000"/>
                <a:gd name="connsiteY2" fmla="*/ 360000 h 720000"/>
                <a:gd name="connsiteX3" fmla="*/ 86562 w 720000"/>
                <a:gd name="connsiteY3" fmla="*/ 594162 h 720000"/>
                <a:gd name="connsiteX0" fmla="*/ 359975 w 451415"/>
                <a:gd name="connsiteY0" fmla="*/ 0 h 234162"/>
                <a:gd name="connsiteX1" fmla="*/ 86537 w 451415"/>
                <a:gd name="connsiteY1" fmla="*/ 234162 h 234162"/>
                <a:gd name="connsiteX2" fmla="*/ 0 w 451415"/>
                <a:gd name="connsiteY2" fmla="*/ 4237 h 234162"/>
                <a:gd name="connsiteX3" fmla="*/ 451415 w 451415"/>
                <a:gd name="connsiteY3" fmla="*/ 91440 h 234162"/>
                <a:gd name="connsiteX0" fmla="*/ 359975 w 359975"/>
                <a:gd name="connsiteY0" fmla="*/ 0 h 234162"/>
                <a:gd name="connsiteX1" fmla="*/ 86537 w 359975"/>
                <a:gd name="connsiteY1" fmla="*/ 234162 h 234162"/>
                <a:gd name="connsiteX2" fmla="*/ 0 w 359975"/>
                <a:gd name="connsiteY2" fmla="*/ 4237 h 234162"/>
                <a:gd name="connsiteX0" fmla="*/ 86537 w 86537"/>
                <a:gd name="connsiteY0" fmla="*/ 229925 h 229925"/>
                <a:gd name="connsiteX1" fmla="*/ 0 w 86537"/>
                <a:gd name="connsiteY1" fmla="*/ 0 h 2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37" h="229925">
                  <a:moveTo>
                    <a:pt x="86537" y="229925"/>
                  </a:moveTo>
                  <a:cubicBezTo>
                    <a:pt x="31624" y="165801"/>
                    <a:pt x="993" y="84418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797" name="TextBox 796"/>
          <p:cNvSpPr txBox="1"/>
          <p:nvPr/>
        </p:nvSpPr>
        <p:spPr>
          <a:xfrm rot="2700000">
            <a:off x="2919015" y="6146074"/>
            <a:ext cx="459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θ</a:t>
            </a:r>
            <a:endParaRPr lang="en-GB" sz="2500" dirty="0"/>
          </a:p>
        </p:txBody>
      </p:sp>
      <p:sp>
        <p:nvSpPr>
          <p:cNvPr id="798" name="TextBox 797"/>
          <p:cNvSpPr txBox="1"/>
          <p:nvPr/>
        </p:nvSpPr>
        <p:spPr>
          <a:xfrm rot="2700000">
            <a:off x="3163532" y="6381856"/>
            <a:ext cx="459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θ</a:t>
            </a:r>
            <a:endParaRPr lang="en-GB" sz="2500" dirty="0"/>
          </a:p>
        </p:txBody>
      </p:sp>
      <p:sp>
        <p:nvSpPr>
          <p:cNvPr id="799" name="TextBox 798"/>
          <p:cNvSpPr txBox="1"/>
          <p:nvPr/>
        </p:nvSpPr>
        <p:spPr>
          <a:xfrm>
            <a:off x="-3415" y="5118415"/>
            <a:ext cx="622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800" name="TextBox 799"/>
          <p:cNvSpPr txBox="1"/>
          <p:nvPr/>
        </p:nvSpPr>
        <p:spPr>
          <a:xfrm>
            <a:off x="5275876" y="5106812"/>
            <a:ext cx="622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grpSp>
        <p:nvGrpSpPr>
          <p:cNvPr id="801" name="Group 800"/>
          <p:cNvGrpSpPr/>
          <p:nvPr/>
        </p:nvGrpSpPr>
        <p:grpSpPr>
          <a:xfrm>
            <a:off x="4769966" y="5544716"/>
            <a:ext cx="5335616" cy="3487891"/>
            <a:chOff x="5112668" y="5544716"/>
            <a:chExt cx="5335616" cy="3487891"/>
          </a:xfrm>
        </p:grpSpPr>
        <p:grpSp>
          <p:nvGrpSpPr>
            <p:cNvPr id="802" name="Group 801"/>
            <p:cNvGrpSpPr>
              <a:grpSpLocks noChangeAspect="1"/>
            </p:cNvGrpSpPr>
            <p:nvPr/>
          </p:nvGrpSpPr>
          <p:grpSpPr>
            <a:xfrm>
              <a:off x="5112668" y="5741087"/>
              <a:ext cx="5036443" cy="3059904"/>
              <a:chOff x="5950386" y="5169281"/>
              <a:chExt cx="3675786" cy="2233234"/>
            </a:xfrm>
          </p:grpSpPr>
          <p:grpSp>
            <p:nvGrpSpPr>
              <p:cNvPr id="810" name="Group 809"/>
              <p:cNvGrpSpPr>
                <a:grpSpLocks noChangeAspect="1"/>
              </p:cNvGrpSpPr>
              <p:nvPr/>
            </p:nvGrpSpPr>
            <p:grpSpPr>
              <a:xfrm>
                <a:off x="6079158" y="6186199"/>
                <a:ext cx="3484800" cy="1036916"/>
                <a:chOff x="899592" y="3365748"/>
                <a:chExt cx="4560188" cy="1431404"/>
              </a:xfrm>
            </p:grpSpPr>
            <p:sp>
              <p:nvSpPr>
                <p:cNvPr id="822" name="Cube 821"/>
                <p:cNvSpPr/>
                <p:nvPr/>
              </p:nvSpPr>
              <p:spPr>
                <a:xfrm>
                  <a:off x="899592" y="3501008"/>
                  <a:ext cx="4560188" cy="1296144"/>
                </a:xfrm>
                <a:prstGeom prst="cube">
                  <a:avLst>
                    <a:gd name="adj" fmla="val 84037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3" name="Cube 822"/>
                <p:cNvSpPr/>
                <p:nvPr/>
              </p:nvSpPr>
              <p:spPr>
                <a:xfrm>
                  <a:off x="899592" y="3429000"/>
                  <a:ext cx="4560188" cy="1152128"/>
                </a:xfrm>
                <a:prstGeom prst="cube">
                  <a:avLst>
                    <a:gd name="adj" fmla="val 9432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24" name="Group 823"/>
                <p:cNvGrpSpPr/>
                <p:nvPr/>
              </p:nvGrpSpPr>
              <p:grpSpPr>
                <a:xfrm>
                  <a:off x="937692" y="3366517"/>
                  <a:ext cx="1152128" cy="1152128"/>
                  <a:chOff x="937692" y="3366517"/>
                  <a:chExt cx="1152128" cy="1152128"/>
                </a:xfrm>
              </p:grpSpPr>
              <p:sp>
                <p:nvSpPr>
                  <p:cNvPr id="852" name="Cube 851"/>
                  <p:cNvSpPr/>
                  <p:nvPr/>
                </p:nvSpPr>
                <p:spPr>
                  <a:xfrm>
                    <a:off x="937692" y="3366517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>
                    <a:off x="956982" y="4517876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5" name="Group 824"/>
                <p:cNvGrpSpPr/>
                <p:nvPr/>
              </p:nvGrpSpPr>
              <p:grpSpPr>
                <a:xfrm>
                  <a:off x="1288773" y="3365748"/>
                  <a:ext cx="1152128" cy="1152897"/>
                  <a:chOff x="1331640" y="3365748"/>
                  <a:chExt cx="1152128" cy="1152897"/>
                </a:xfrm>
              </p:grpSpPr>
              <p:sp>
                <p:nvSpPr>
                  <p:cNvPr id="850" name="Cube 849"/>
                  <p:cNvSpPr/>
                  <p:nvPr/>
                </p:nvSpPr>
                <p:spPr>
                  <a:xfrm>
                    <a:off x="1331640" y="3365748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51" name="Straight Connector 850"/>
                  <p:cNvCxnSpPr/>
                  <p:nvPr/>
                </p:nvCxnSpPr>
                <p:spPr>
                  <a:xfrm>
                    <a:off x="1348251" y="4518645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6" name="Group 825"/>
                <p:cNvGrpSpPr/>
                <p:nvPr/>
              </p:nvGrpSpPr>
              <p:grpSpPr>
                <a:xfrm>
                  <a:off x="1648813" y="3366517"/>
                  <a:ext cx="1152128" cy="1152129"/>
                  <a:chOff x="1648813" y="3366517"/>
                  <a:chExt cx="1152128" cy="1152129"/>
                </a:xfrm>
              </p:grpSpPr>
              <p:sp>
                <p:nvSpPr>
                  <p:cNvPr id="848" name="Cube 847"/>
                  <p:cNvSpPr/>
                  <p:nvPr/>
                </p:nvSpPr>
                <p:spPr>
                  <a:xfrm>
                    <a:off x="1648813" y="3366517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49" name="Straight Connector 848"/>
                  <p:cNvCxnSpPr/>
                  <p:nvPr/>
                </p:nvCxnSpPr>
                <p:spPr>
                  <a:xfrm>
                    <a:off x="1665424" y="4518646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7" name="Group 826"/>
                <p:cNvGrpSpPr/>
                <p:nvPr/>
              </p:nvGrpSpPr>
              <p:grpSpPr>
                <a:xfrm>
                  <a:off x="2008853" y="3366517"/>
                  <a:ext cx="1152128" cy="1155156"/>
                  <a:chOff x="2008853" y="3366517"/>
                  <a:chExt cx="1152128" cy="1155156"/>
                </a:xfrm>
              </p:grpSpPr>
              <p:sp>
                <p:nvSpPr>
                  <p:cNvPr id="846" name="Cube 845"/>
                  <p:cNvSpPr/>
                  <p:nvPr/>
                </p:nvSpPr>
                <p:spPr>
                  <a:xfrm>
                    <a:off x="2008853" y="3366517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47" name="Straight Connector 846"/>
                  <p:cNvCxnSpPr/>
                  <p:nvPr/>
                </p:nvCxnSpPr>
                <p:spPr>
                  <a:xfrm>
                    <a:off x="2027231" y="4521673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8" name="Group 827"/>
                <p:cNvGrpSpPr/>
                <p:nvPr/>
              </p:nvGrpSpPr>
              <p:grpSpPr>
                <a:xfrm>
                  <a:off x="2368893" y="3366517"/>
                  <a:ext cx="1152128" cy="1155156"/>
                  <a:chOff x="2368893" y="3366517"/>
                  <a:chExt cx="1152128" cy="1155156"/>
                </a:xfrm>
              </p:grpSpPr>
              <p:sp>
                <p:nvSpPr>
                  <p:cNvPr id="844" name="Cube 843"/>
                  <p:cNvSpPr/>
                  <p:nvPr/>
                </p:nvSpPr>
                <p:spPr>
                  <a:xfrm>
                    <a:off x="2368893" y="3366517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45" name="Straight Connector 844"/>
                  <p:cNvCxnSpPr/>
                  <p:nvPr/>
                </p:nvCxnSpPr>
                <p:spPr>
                  <a:xfrm>
                    <a:off x="2385504" y="4521673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9" name="Group 828"/>
                <p:cNvGrpSpPr/>
                <p:nvPr/>
              </p:nvGrpSpPr>
              <p:grpSpPr>
                <a:xfrm>
                  <a:off x="2728933" y="3366517"/>
                  <a:ext cx="1152128" cy="1152128"/>
                  <a:chOff x="2728933" y="3366517"/>
                  <a:chExt cx="1152128" cy="1152128"/>
                </a:xfrm>
              </p:grpSpPr>
              <p:sp>
                <p:nvSpPr>
                  <p:cNvPr id="842" name="Cube 841"/>
                  <p:cNvSpPr/>
                  <p:nvPr/>
                </p:nvSpPr>
                <p:spPr>
                  <a:xfrm>
                    <a:off x="2728933" y="3366517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43" name="Straight Connector 842"/>
                  <p:cNvCxnSpPr/>
                  <p:nvPr/>
                </p:nvCxnSpPr>
                <p:spPr>
                  <a:xfrm>
                    <a:off x="2745544" y="4517876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0" name="Group 829"/>
                <p:cNvGrpSpPr/>
                <p:nvPr/>
              </p:nvGrpSpPr>
              <p:grpSpPr>
                <a:xfrm>
                  <a:off x="3098499" y="3366517"/>
                  <a:ext cx="1152128" cy="1155157"/>
                  <a:chOff x="3098499" y="3366517"/>
                  <a:chExt cx="1152128" cy="1155157"/>
                </a:xfrm>
              </p:grpSpPr>
              <p:sp>
                <p:nvSpPr>
                  <p:cNvPr id="840" name="Cube 839"/>
                  <p:cNvSpPr/>
                  <p:nvPr/>
                </p:nvSpPr>
                <p:spPr>
                  <a:xfrm>
                    <a:off x="3098499" y="3366517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41" name="Straight Connector 840"/>
                  <p:cNvCxnSpPr/>
                  <p:nvPr/>
                </p:nvCxnSpPr>
                <p:spPr>
                  <a:xfrm>
                    <a:off x="3115110" y="4521674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1" name="Group 830"/>
                <p:cNvGrpSpPr/>
                <p:nvPr/>
              </p:nvGrpSpPr>
              <p:grpSpPr>
                <a:xfrm>
                  <a:off x="3449013" y="3366517"/>
                  <a:ext cx="1152128" cy="1152129"/>
                  <a:chOff x="3449013" y="3366517"/>
                  <a:chExt cx="1152128" cy="1152129"/>
                </a:xfrm>
              </p:grpSpPr>
              <p:sp>
                <p:nvSpPr>
                  <p:cNvPr id="838" name="Cube 837"/>
                  <p:cNvSpPr/>
                  <p:nvPr/>
                </p:nvSpPr>
                <p:spPr>
                  <a:xfrm>
                    <a:off x="3449013" y="3366517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3465062" y="4518646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2" name="Group 831"/>
                <p:cNvGrpSpPr/>
                <p:nvPr/>
              </p:nvGrpSpPr>
              <p:grpSpPr>
                <a:xfrm>
                  <a:off x="3809053" y="3366517"/>
                  <a:ext cx="1152128" cy="1155156"/>
                  <a:chOff x="3809053" y="3366517"/>
                  <a:chExt cx="1152128" cy="1155156"/>
                </a:xfrm>
              </p:grpSpPr>
              <p:sp>
                <p:nvSpPr>
                  <p:cNvPr id="836" name="Cube 835"/>
                  <p:cNvSpPr/>
                  <p:nvPr/>
                </p:nvSpPr>
                <p:spPr>
                  <a:xfrm>
                    <a:off x="3809053" y="3366517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3825664" y="4521673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Group 832"/>
                <p:cNvGrpSpPr/>
                <p:nvPr/>
              </p:nvGrpSpPr>
              <p:grpSpPr>
                <a:xfrm>
                  <a:off x="4169093" y="3366517"/>
                  <a:ext cx="1152128" cy="1152129"/>
                  <a:chOff x="4169093" y="3366517"/>
                  <a:chExt cx="1152128" cy="1152129"/>
                </a:xfrm>
              </p:grpSpPr>
              <p:sp>
                <p:nvSpPr>
                  <p:cNvPr id="834" name="Cube 833"/>
                  <p:cNvSpPr/>
                  <p:nvPr/>
                </p:nvSpPr>
                <p:spPr>
                  <a:xfrm>
                    <a:off x="4169093" y="3366517"/>
                    <a:ext cx="1152128" cy="1152128"/>
                  </a:xfrm>
                  <a:prstGeom prst="cube">
                    <a:avLst>
                      <a:gd name="adj" fmla="val 92452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4185704" y="4518646"/>
                    <a:ext cx="120600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1" name="Straight Connector 810"/>
              <p:cNvCxnSpPr/>
              <p:nvPr/>
            </p:nvCxnSpPr>
            <p:spPr>
              <a:xfrm>
                <a:off x="7818290" y="5169281"/>
                <a:ext cx="0" cy="1443684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 rot="5400000">
                <a:off x="8726172" y="5703503"/>
                <a:ext cx="0" cy="180000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H="1">
                <a:off x="7033036" y="6603502"/>
                <a:ext cx="799046" cy="799013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Arrow Connector 813"/>
              <p:cNvCxnSpPr/>
              <p:nvPr/>
            </p:nvCxnSpPr>
            <p:spPr>
              <a:xfrm>
                <a:off x="6357987" y="5532740"/>
                <a:ext cx="1052200" cy="6121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arrow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Arrow Connector 814"/>
              <p:cNvCxnSpPr/>
              <p:nvPr/>
            </p:nvCxnSpPr>
            <p:spPr>
              <a:xfrm flipV="1">
                <a:off x="6357987" y="5605644"/>
                <a:ext cx="991126" cy="432112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headEnd type="arrow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Arrow Connector 815"/>
              <p:cNvCxnSpPr/>
              <p:nvPr/>
            </p:nvCxnSpPr>
            <p:spPr>
              <a:xfrm>
                <a:off x="6859321" y="5816958"/>
                <a:ext cx="1001940" cy="794445"/>
              </a:xfrm>
              <a:prstGeom prst="straightConnector1">
                <a:avLst/>
              </a:prstGeom>
              <a:ln w="698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7" name="TextBox 816"/>
              <p:cNvSpPr txBox="1"/>
              <p:nvPr/>
            </p:nvSpPr>
            <p:spPr>
              <a:xfrm>
                <a:off x="5950386" y="5344645"/>
                <a:ext cx="713136" cy="47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 smtClean="0">
                    <a:solidFill>
                      <a:srgbClr val="FF0000"/>
                    </a:solidFill>
                  </a:rPr>
                  <a:t>TM</a:t>
                </a:r>
                <a:endParaRPr lang="en-GB" sz="25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8" name="TextBox 817"/>
              <p:cNvSpPr txBox="1"/>
              <p:nvPr/>
            </p:nvSpPr>
            <p:spPr>
              <a:xfrm>
                <a:off x="7122270" y="5285441"/>
                <a:ext cx="544516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 smtClean="0">
                    <a:solidFill>
                      <a:srgbClr val="0000CC"/>
                    </a:solidFill>
                  </a:rPr>
                  <a:t>TE</a:t>
                </a:r>
                <a:endParaRPr lang="en-GB" sz="2500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819" name="Straight Arrow Connector 818"/>
              <p:cNvCxnSpPr/>
              <p:nvPr/>
            </p:nvCxnSpPr>
            <p:spPr>
              <a:xfrm flipV="1">
                <a:off x="7826172" y="5781394"/>
                <a:ext cx="1001046" cy="793480"/>
              </a:xfrm>
              <a:prstGeom prst="straightConnector1">
                <a:avLst/>
              </a:prstGeom>
              <a:ln w="698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8827218" y="5793004"/>
                <a:ext cx="0" cy="1430111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22" idx="4"/>
              </p:cNvCxnSpPr>
              <p:nvPr/>
            </p:nvCxnSpPr>
            <p:spPr>
              <a:xfrm>
                <a:off x="7839070" y="6603498"/>
                <a:ext cx="935837" cy="544676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3" name="Arc 802"/>
            <p:cNvSpPr/>
            <p:nvPr/>
          </p:nvSpPr>
          <p:spPr>
            <a:xfrm>
              <a:off x="6827935" y="6825331"/>
              <a:ext cx="1686420" cy="852459"/>
            </a:xfrm>
            <a:prstGeom prst="arc">
              <a:avLst>
                <a:gd name="adj1" fmla="val 16200000"/>
                <a:gd name="adj2" fmla="val 20775407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4" name="Arc 803"/>
            <p:cNvSpPr/>
            <p:nvPr/>
          </p:nvSpPr>
          <p:spPr>
            <a:xfrm rot="3900000">
              <a:off x="7581596" y="7405155"/>
              <a:ext cx="913658" cy="961418"/>
            </a:xfrm>
            <a:prstGeom prst="arc">
              <a:avLst>
                <a:gd name="adj1" fmla="val 16200000"/>
                <a:gd name="adj2" fmla="val 1952545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5" name="TextBox 804"/>
            <p:cNvSpPr txBox="1"/>
            <p:nvPr/>
          </p:nvSpPr>
          <p:spPr>
            <a:xfrm>
              <a:off x="8479529" y="7595275"/>
              <a:ext cx="40987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500" dirty="0" smtClean="0">
                  <a:latin typeface="Calibri"/>
                </a:rPr>
                <a:t>φ</a:t>
              </a:r>
              <a:endParaRPr lang="en-GB" sz="3500" dirty="0"/>
            </a:p>
          </p:txBody>
        </p:sp>
        <p:sp>
          <p:nvSpPr>
            <p:cNvPr id="806" name="TextBox 805"/>
            <p:cNvSpPr txBox="1"/>
            <p:nvPr/>
          </p:nvSpPr>
          <p:spPr>
            <a:xfrm>
              <a:off x="7901579" y="6347257"/>
              <a:ext cx="40987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500" dirty="0" smtClean="0">
                  <a:latin typeface="Calibri"/>
                </a:rPr>
                <a:t>θ</a:t>
              </a:r>
              <a:endParaRPr lang="en-GB" sz="3500" dirty="0"/>
            </a:p>
          </p:txBody>
        </p:sp>
        <p:sp>
          <p:nvSpPr>
            <p:cNvPr id="807" name="TextBox 806"/>
            <p:cNvSpPr txBox="1"/>
            <p:nvPr/>
          </p:nvSpPr>
          <p:spPr>
            <a:xfrm>
              <a:off x="10096906" y="7412691"/>
              <a:ext cx="3513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/>
                <a:t>x</a:t>
              </a:r>
              <a:endParaRPr lang="en-GB" sz="3000" dirty="0"/>
            </a:p>
          </p:txBody>
        </p:sp>
        <p:sp>
          <p:nvSpPr>
            <p:cNvPr id="808" name="TextBox 807"/>
            <p:cNvSpPr txBox="1"/>
            <p:nvPr/>
          </p:nvSpPr>
          <p:spPr>
            <a:xfrm>
              <a:off x="7688070" y="5544716"/>
              <a:ext cx="35939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/>
                <a:t>y</a:t>
              </a:r>
              <a:endParaRPr lang="en-GB" sz="3000" dirty="0"/>
            </a:p>
          </p:txBody>
        </p:sp>
        <p:sp>
          <p:nvSpPr>
            <p:cNvPr id="809" name="TextBox 808"/>
            <p:cNvSpPr txBox="1"/>
            <p:nvPr/>
          </p:nvSpPr>
          <p:spPr>
            <a:xfrm>
              <a:off x="6323388" y="8478609"/>
              <a:ext cx="3369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/>
                <a:t>z</a:t>
              </a:r>
              <a:endParaRPr lang="en-GB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1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38</cp:revision>
  <dcterms:created xsi:type="dcterms:W3CDTF">2014-05-29T13:07:48Z</dcterms:created>
  <dcterms:modified xsi:type="dcterms:W3CDTF">2015-02-14T23:39:30Z</dcterms:modified>
</cp:coreProperties>
</file>