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7921625"/>
  <p:notesSz cx="6858000" cy="9144000"/>
  <p:defaultTextStyle>
    <a:defPPr>
      <a:defRPr lang="en-US"/>
    </a:defPPr>
    <a:lvl1pPr marL="0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88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976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464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952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440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928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416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904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00" y="-108"/>
      </p:cViewPr>
      <p:guideLst>
        <p:guide orient="horz" pos="2496"/>
        <p:guide pos="36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7" y="2460852"/>
            <a:ext cx="9793765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9" y="4488933"/>
            <a:ext cx="8065453" cy="2024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7782" y="166881"/>
            <a:ext cx="3062549" cy="35482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27" y="166881"/>
            <a:ext cx="8995621" cy="35482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7" y="5090393"/>
            <a:ext cx="9793765" cy="157332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7" y="3357525"/>
            <a:ext cx="9793765" cy="17328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4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9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4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19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77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529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284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03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26" y="970037"/>
            <a:ext cx="6029087" cy="27450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247" y="970037"/>
            <a:ext cx="6029087" cy="27450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9" y="317249"/>
            <a:ext cx="103698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8" y="1773206"/>
            <a:ext cx="5090919" cy="7389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88" indent="0">
              <a:buNone/>
              <a:defRPr sz="2100" b="1"/>
            </a:lvl2pPr>
            <a:lvl3pPr marL="950976" indent="0">
              <a:buNone/>
              <a:defRPr sz="1900" b="1"/>
            </a:lvl3pPr>
            <a:lvl4pPr marL="1426464" indent="0">
              <a:buNone/>
              <a:defRPr sz="1700" b="1"/>
            </a:lvl4pPr>
            <a:lvl5pPr marL="1901952" indent="0">
              <a:buNone/>
              <a:defRPr sz="1700" b="1"/>
            </a:lvl5pPr>
            <a:lvl6pPr marL="2377440" indent="0">
              <a:buNone/>
              <a:defRPr sz="1700" b="1"/>
            </a:lvl6pPr>
            <a:lvl7pPr marL="2852928" indent="0">
              <a:buNone/>
              <a:defRPr sz="1700" b="1"/>
            </a:lvl7pPr>
            <a:lvl8pPr marL="3328416" indent="0">
              <a:buNone/>
              <a:defRPr sz="1700" b="1"/>
            </a:lvl8pPr>
            <a:lvl9pPr marL="38039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8" y="2512182"/>
            <a:ext cx="5090919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62" y="1773206"/>
            <a:ext cx="5092917" cy="7389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88" indent="0">
              <a:buNone/>
              <a:defRPr sz="2100" b="1"/>
            </a:lvl2pPr>
            <a:lvl3pPr marL="950976" indent="0">
              <a:buNone/>
              <a:defRPr sz="1900" b="1"/>
            </a:lvl3pPr>
            <a:lvl4pPr marL="1426464" indent="0">
              <a:buNone/>
              <a:defRPr sz="1700" b="1"/>
            </a:lvl4pPr>
            <a:lvl5pPr marL="1901952" indent="0">
              <a:buNone/>
              <a:defRPr sz="1700" b="1"/>
            </a:lvl5pPr>
            <a:lvl6pPr marL="2377440" indent="0">
              <a:buNone/>
              <a:defRPr sz="1700" b="1"/>
            </a:lvl6pPr>
            <a:lvl7pPr marL="2852928" indent="0">
              <a:buNone/>
              <a:defRPr sz="1700" b="1"/>
            </a:lvl7pPr>
            <a:lvl8pPr marL="3328416" indent="0">
              <a:buNone/>
              <a:defRPr sz="1700" b="1"/>
            </a:lvl8pPr>
            <a:lvl9pPr marL="38039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62" y="2512182"/>
            <a:ext cx="5092917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10" y="315400"/>
            <a:ext cx="3790683" cy="13422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7" y="315402"/>
            <a:ext cx="6441162" cy="676088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10" y="1657676"/>
            <a:ext cx="3790683" cy="5418611"/>
          </a:xfrm>
        </p:spPr>
        <p:txBody>
          <a:bodyPr/>
          <a:lstStyle>
            <a:lvl1pPr marL="0" indent="0">
              <a:buNone/>
              <a:defRPr sz="1500"/>
            </a:lvl1pPr>
            <a:lvl2pPr marL="475488" indent="0">
              <a:buNone/>
              <a:defRPr sz="1200"/>
            </a:lvl2pPr>
            <a:lvl3pPr marL="950976" indent="0">
              <a:buNone/>
              <a:defRPr sz="1000"/>
            </a:lvl3pPr>
            <a:lvl4pPr marL="1426464" indent="0">
              <a:buNone/>
              <a:defRPr sz="900"/>
            </a:lvl4pPr>
            <a:lvl5pPr marL="1901952" indent="0">
              <a:buNone/>
              <a:defRPr sz="900"/>
            </a:lvl5pPr>
            <a:lvl6pPr marL="2377440" indent="0">
              <a:buNone/>
              <a:defRPr sz="900"/>
            </a:lvl6pPr>
            <a:lvl7pPr marL="2852928" indent="0">
              <a:buNone/>
              <a:defRPr sz="900"/>
            </a:lvl7pPr>
            <a:lvl8pPr marL="3328416" indent="0">
              <a:buNone/>
              <a:defRPr sz="900"/>
            </a:lvl8pPr>
            <a:lvl9pPr marL="38039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12" y="5545152"/>
            <a:ext cx="6913245" cy="65463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12" y="707813"/>
            <a:ext cx="6913245" cy="4752975"/>
          </a:xfrm>
        </p:spPr>
        <p:txBody>
          <a:bodyPr/>
          <a:lstStyle>
            <a:lvl1pPr marL="0" indent="0">
              <a:buNone/>
              <a:defRPr sz="3300"/>
            </a:lvl1pPr>
            <a:lvl2pPr marL="475488" indent="0">
              <a:buNone/>
              <a:defRPr sz="2900"/>
            </a:lvl2pPr>
            <a:lvl3pPr marL="950976" indent="0">
              <a:buNone/>
              <a:defRPr sz="2500"/>
            </a:lvl3pPr>
            <a:lvl4pPr marL="1426464" indent="0">
              <a:buNone/>
              <a:defRPr sz="2100"/>
            </a:lvl4pPr>
            <a:lvl5pPr marL="1901952" indent="0">
              <a:buNone/>
              <a:defRPr sz="2100"/>
            </a:lvl5pPr>
            <a:lvl6pPr marL="2377440" indent="0">
              <a:buNone/>
              <a:defRPr sz="2100"/>
            </a:lvl6pPr>
            <a:lvl7pPr marL="2852928" indent="0">
              <a:buNone/>
              <a:defRPr sz="2100"/>
            </a:lvl7pPr>
            <a:lvl8pPr marL="3328416" indent="0">
              <a:buNone/>
              <a:defRPr sz="2100"/>
            </a:lvl8pPr>
            <a:lvl9pPr marL="3803904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12" y="6199787"/>
            <a:ext cx="6913245" cy="929692"/>
          </a:xfrm>
        </p:spPr>
        <p:txBody>
          <a:bodyPr/>
          <a:lstStyle>
            <a:lvl1pPr marL="0" indent="0">
              <a:buNone/>
              <a:defRPr sz="1500"/>
            </a:lvl1pPr>
            <a:lvl2pPr marL="475488" indent="0">
              <a:buNone/>
              <a:defRPr sz="1200"/>
            </a:lvl2pPr>
            <a:lvl3pPr marL="950976" indent="0">
              <a:buNone/>
              <a:defRPr sz="1000"/>
            </a:lvl3pPr>
            <a:lvl4pPr marL="1426464" indent="0">
              <a:buNone/>
              <a:defRPr sz="900"/>
            </a:lvl4pPr>
            <a:lvl5pPr marL="1901952" indent="0">
              <a:buNone/>
              <a:defRPr sz="900"/>
            </a:lvl5pPr>
            <a:lvl6pPr marL="2377440" indent="0">
              <a:buNone/>
              <a:defRPr sz="900"/>
            </a:lvl6pPr>
            <a:lvl7pPr marL="2852928" indent="0">
              <a:buNone/>
              <a:defRPr sz="900"/>
            </a:lvl7pPr>
            <a:lvl8pPr marL="3328416" indent="0">
              <a:buNone/>
              <a:defRPr sz="900"/>
            </a:lvl8pPr>
            <a:lvl9pPr marL="38039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9" y="317249"/>
            <a:ext cx="10369868" cy="1320271"/>
          </a:xfrm>
          <a:prstGeom prst="rect">
            <a:avLst/>
          </a:prstGeom>
        </p:spPr>
        <p:txBody>
          <a:bodyPr vert="horz" lIns="95098" tIns="47549" rIns="95098" bIns="475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9" y="1848392"/>
            <a:ext cx="10369868" cy="5227908"/>
          </a:xfrm>
          <a:prstGeom prst="rect">
            <a:avLst/>
          </a:prstGeom>
        </p:spPr>
        <p:txBody>
          <a:bodyPr vert="horz" lIns="95098" tIns="47549" rIns="95098" bIns="475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6" y="7342189"/>
            <a:ext cx="2688488" cy="421754"/>
          </a:xfrm>
          <a:prstGeom prst="rect">
            <a:avLst/>
          </a:prstGeom>
        </p:spPr>
        <p:txBody>
          <a:bodyPr vert="horz" lIns="95098" tIns="47549" rIns="95098" bIns="475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5B6F-78E1-4637-9023-649F366F8102}" type="datetimeFigureOut">
              <a:rPr lang="en-GB" smtClean="0"/>
              <a:t>25/09/2014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6" y="7342189"/>
            <a:ext cx="3648657" cy="421754"/>
          </a:xfrm>
          <a:prstGeom prst="rect">
            <a:avLst/>
          </a:prstGeom>
        </p:spPr>
        <p:txBody>
          <a:bodyPr vert="horz" lIns="95098" tIns="47549" rIns="95098" bIns="475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90" y="7342189"/>
            <a:ext cx="2688488" cy="421754"/>
          </a:xfrm>
          <a:prstGeom prst="rect">
            <a:avLst/>
          </a:prstGeom>
        </p:spPr>
        <p:txBody>
          <a:bodyPr vert="horz" lIns="95098" tIns="47549" rIns="95098" bIns="475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7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2668" indent="-297180" algn="l" defTabSz="9509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208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4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672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160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648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976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464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952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440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416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904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2389524" y="48741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94" name="TextBox 93"/>
          <p:cNvSpPr txBox="1"/>
          <p:nvPr/>
        </p:nvSpPr>
        <p:spPr>
          <a:xfrm>
            <a:off x="-12543" y="4032523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95" name="TextBox 94"/>
          <p:cNvSpPr txBox="1"/>
          <p:nvPr/>
        </p:nvSpPr>
        <p:spPr>
          <a:xfrm>
            <a:off x="-88577" y="4522964"/>
            <a:ext cx="98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Sand</a:t>
            </a:r>
          </a:p>
          <a:p>
            <a:pPr algn="ctr"/>
            <a:r>
              <a:rPr lang="en-GB" dirty="0" smtClean="0"/>
              <a:t>SiO</a:t>
            </a:r>
            <a:r>
              <a:rPr lang="en-GB" baseline="-25000" dirty="0" smtClean="0"/>
              <a:t>2</a:t>
            </a:r>
            <a:r>
              <a:rPr lang="en-GB" dirty="0" smtClean="0"/>
              <a:t> + C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9535" y="4822796"/>
            <a:ext cx="17641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Coke reduction in arc furnace (1800°C)</a:t>
            </a:r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2503711" y="457347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Metallurgical Grade Silicon</a:t>
            </a:r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4625848" y="44080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HCl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4231904" y="4822796"/>
            <a:ext cx="17281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Dissolve in </a:t>
            </a:r>
            <a:r>
              <a:rPr lang="en-GB" dirty="0" err="1" smtClean="0"/>
              <a:t>HCl</a:t>
            </a:r>
            <a:r>
              <a:rPr lang="en-GB" dirty="0" smtClean="0"/>
              <a:t> (300°C) </a:t>
            </a:r>
          </a:p>
          <a:p>
            <a:pPr algn="ctr"/>
            <a:r>
              <a:rPr lang="en-GB" dirty="0" smtClean="0"/>
              <a:t>+ </a:t>
            </a:r>
            <a:r>
              <a:rPr lang="en-GB" dirty="0" err="1" smtClean="0"/>
              <a:t>distallation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3905261" y="7133952"/>
            <a:ext cx="2381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Chemical refinement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4810850" y="66836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Various gases</a:t>
            </a:r>
            <a:endParaRPr lang="en-GB" dirty="0"/>
          </a:p>
        </p:txBody>
      </p:sp>
      <p:sp>
        <p:nvSpPr>
          <p:cNvPr id="132" name="TextBox 131"/>
          <p:cNvSpPr txBox="1"/>
          <p:nvPr/>
        </p:nvSpPr>
        <p:spPr>
          <a:xfrm>
            <a:off x="7238430" y="4961408"/>
            <a:ext cx="1835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Siemens process (900°C)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84231" y="5816425"/>
            <a:ext cx="1944216" cy="96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Modified Siemens process (900°C)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888087" y="4573471"/>
            <a:ext cx="141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purity HSiCl</a:t>
            </a:r>
            <a:r>
              <a:rPr lang="en-GB" baseline="-25000" dirty="0" smtClean="0"/>
              <a:t>3</a:t>
            </a:r>
            <a:endParaRPr lang="en-GB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545772" y="4509577"/>
            <a:ext cx="6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HCl</a:t>
            </a:r>
            <a:endParaRPr lang="en-GB" dirty="0"/>
          </a:p>
        </p:txBody>
      </p:sp>
      <p:sp>
        <p:nvSpPr>
          <p:cNvPr id="136" name="TextBox 135"/>
          <p:cNvSpPr txBox="1"/>
          <p:nvPr/>
        </p:nvSpPr>
        <p:spPr>
          <a:xfrm>
            <a:off x="8428607" y="4508844"/>
            <a:ext cx="6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317505" y="4790693"/>
            <a:ext cx="207015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High-purity </a:t>
            </a:r>
            <a:r>
              <a:rPr lang="en-GB" b="1" dirty="0" err="1" smtClean="0"/>
              <a:t>polysilicon</a:t>
            </a:r>
            <a:r>
              <a:rPr lang="en-GB" b="1" dirty="0" smtClean="0"/>
              <a:t> (electronic-grade)</a:t>
            </a:r>
            <a:endParaRPr lang="en-GB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9416479" y="6123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Polysilicon</a:t>
            </a:r>
            <a:endParaRPr lang="en-GB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9218531" y="6882609"/>
            <a:ext cx="22681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Ungraded metallurgical silicon (solar-grade)</a:t>
            </a:r>
            <a:endParaRPr lang="en-GB" b="1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6807" y="5284461"/>
            <a:ext cx="593800" cy="1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846015" y="5284685"/>
            <a:ext cx="134960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6032102" y="5252358"/>
            <a:ext cx="112463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035115" y="4393806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552383" y="4509577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565177" y="4494579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206894" y="6683678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9200455" y="5252358"/>
            <a:ext cx="4414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9208519" y="6307732"/>
            <a:ext cx="4414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421139" y="7318618"/>
            <a:ext cx="27073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>
            <a:off x="3099140" y="5297376"/>
            <a:ext cx="700715" cy="2007594"/>
          </a:xfrm>
          <a:custGeom>
            <a:avLst/>
            <a:gdLst>
              <a:gd name="connsiteX0" fmla="*/ 0 w 1132764"/>
              <a:gd name="connsiteY0" fmla="*/ 0 h 1624084"/>
              <a:gd name="connsiteX1" fmla="*/ 0 w 1132764"/>
              <a:gd name="connsiteY1" fmla="*/ 1624084 h 1624084"/>
              <a:gd name="connsiteX2" fmla="*/ 1132764 w 1132764"/>
              <a:gd name="connsiteY2" fmla="*/ 1624084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764" h="1624084">
                <a:moveTo>
                  <a:pt x="0" y="0"/>
                </a:moveTo>
                <a:lnTo>
                  <a:pt x="0" y="1624084"/>
                </a:lnTo>
                <a:lnTo>
                  <a:pt x="1132764" y="1624084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Freeform 150"/>
          <p:cNvSpPr/>
          <p:nvPr/>
        </p:nvSpPr>
        <p:spPr>
          <a:xfrm>
            <a:off x="6244060" y="5257902"/>
            <a:ext cx="871046" cy="1049830"/>
          </a:xfrm>
          <a:custGeom>
            <a:avLst/>
            <a:gdLst>
              <a:gd name="connsiteX0" fmla="*/ 0 w 1132764"/>
              <a:gd name="connsiteY0" fmla="*/ 0 h 1624084"/>
              <a:gd name="connsiteX1" fmla="*/ 0 w 1132764"/>
              <a:gd name="connsiteY1" fmla="*/ 1624084 h 1624084"/>
              <a:gd name="connsiteX2" fmla="*/ 1132764 w 1132764"/>
              <a:gd name="connsiteY2" fmla="*/ 1624084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764" h="1624084">
                <a:moveTo>
                  <a:pt x="0" y="0"/>
                </a:moveTo>
                <a:lnTo>
                  <a:pt x="0" y="1624084"/>
                </a:lnTo>
                <a:lnTo>
                  <a:pt x="1132764" y="1624084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Picture 2" descr="http://www.beatriceco.com/bti/porticus/bell/images/transisto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28" y="21255"/>
            <a:ext cx="3960000" cy="39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2014-06-27T12:27:58Z</dcterms:created>
  <dcterms:modified xsi:type="dcterms:W3CDTF">2014-09-25T16:40:59Z</dcterms:modified>
</cp:coreProperties>
</file>