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1" r:id="rId6"/>
    <p:sldId id="30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70" d="100"/>
          <a:sy n="70" d="100"/>
        </p:scale>
        <p:origin x="-127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684A-EADA-4FEC-93E3-F783D62ED04D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5076-DAAA-46BE-ACFA-6B2B008D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5076-DAAA-46BE-ACFA-6B2B008DAB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6A86F-A869-4A1A-A2FD-877E02B83775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ECABC-DE74-49E0-A982-FAFCBA62B363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17F28-8602-45B7-A67A-32D3515A3CDC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347" y="274638"/>
            <a:ext cx="8229307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33004-33F8-49A0-8139-C220CB5C3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79DE-B54F-4ACC-9413-AD0D6518E3CC}" type="datetime1">
              <a:rPr lang="en-US" altLang="en-US" smtClean="0"/>
              <a:t>3/28/2016</a:t>
            </a:fld>
            <a:endParaRPr lang="en-US" alt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32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A6AA1-8C2C-47FB-82D8-FBE37E6BB2F0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DCC20B-BB7C-417B-AD70-9A3F876A11E4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DC53-3F86-4948-99A9-63F53CA3717A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CEAA-B7F1-4930-8FF1-4B1191DC6480}" type="datetime1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6510C-FAE0-4120-BE0B-653B0AB4D4C3}" type="datetime1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26B92-AEE8-4C00-9B6C-16328F292985}" type="datetime1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39687A-A1CF-4CF7-9B86-0ED27E139020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4C838-59C5-4F07-8C43-F6EB75FD9A1E}" type="datetime1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DF12333-EE05-44E1-BD9A-8A2275B3F933}" type="datetime1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3.doc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762000"/>
            <a:ext cx="7772400" cy="1470025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Requirements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505200"/>
            <a:ext cx="6324600" cy="17526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TIM RPL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Program </a:t>
            </a:r>
            <a:r>
              <a:rPr lang="en-US" sz="2800" dirty="0" err="1" smtClean="0">
                <a:solidFill>
                  <a:schemeClr val="tx1"/>
                </a:solidFill>
              </a:rPr>
              <a:t>Studi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Teknik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Informatika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5859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955" dirty="0">
                <a:solidFill>
                  <a:schemeClr val="bg1"/>
                </a:solidFill>
              </a:rPr>
              <a:t>Functional and Non-Functional Requirements</a:t>
            </a:r>
            <a:endParaRPr lang="en-US" altLang="en-US" sz="2955" dirty="0">
              <a:solidFill>
                <a:schemeClr val="bg1"/>
              </a:solidFill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5872"/>
            <a:ext cx="90678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Functional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 smtClean="0">
                <a:solidFill>
                  <a:schemeClr val="tx1"/>
                </a:solidFill>
              </a:rPr>
              <a:t>Pernyataan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mengenai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yang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disediakan</a:t>
            </a:r>
            <a:r>
              <a:rPr lang="en-GB" altLang="en-US" sz="1800" dirty="0" smtClean="0">
                <a:solidFill>
                  <a:schemeClr val="tx1"/>
                </a:solidFill>
              </a:rPr>
              <a:t>,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bereaksi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terhadap</a:t>
            </a:r>
            <a:r>
              <a:rPr lang="en-GB" altLang="en-US" sz="1800" dirty="0" smtClean="0">
                <a:solidFill>
                  <a:schemeClr val="tx1"/>
                </a:solidFill>
              </a:rPr>
              <a:t> input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berperilaku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situasi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1800" dirty="0" smtClean="0">
                <a:solidFill>
                  <a:schemeClr val="tx1"/>
                </a:solidFill>
              </a:rPr>
              <a:t>.</a:t>
            </a:r>
            <a:endParaRPr lang="en-GB" altLang="en-US" sz="1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Non-functional requirements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sv-SE" altLang="en-US" sz="1800" dirty="0" smtClean="0">
                <a:solidFill>
                  <a:schemeClr val="tx1"/>
                </a:solidFill>
              </a:rPr>
              <a:t>Batasan </a:t>
            </a:r>
            <a:r>
              <a:rPr lang="sv-SE" altLang="en-US" sz="1800" dirty="0">
                <a:solidFill>
                  <a:schemeClr val="tx1"/>
                </a:solidFill>
              </a:rPr>
              <a:t>layanan atau fungsi yang ditawarkan oleh sistem seperti kendala waktu, kendala pada proses pembangunan, standar, </a:t>
            </a:r>
            <a:r>
              <a:rPr lang="sv-SE" altLang="en-US" sz="1800" dirty="0" smtClean="0">
                <a:solidFill>
                  <a:schemeClr val="tx1"/>
                </a:solidFill>
              </a:rPr>
              <a:t>dll.</a:t>
            </a:r>
            <a:endParaRPr lang="en-GB" altLang="en-US" sz="18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Domain requirements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yang </a:t>
            </a:r>
            <a:r>
              <a:rPr lang="en-US" altLang="en-US" sz="1800" dirty="0" err="1">
                <a:solidFill>
                  <a:schemeClr val="tx1"/>
                </a:solidFill>
              </a:rPr>
              <a:t>berasal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>
                <a:solidFill>
                  <a:schemeClr val="tx1"/>
                </a:solidFill>
              </a:rPr>
              <a:t>aplikasi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sistem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dan</a:t>
            </a:r>
            <a:r>
              <a:rPr lang="en-US" altLang="en-US" sz="1800" dirty="0">
                <a:solidFill>
                  <a:schemeClr val="tx1"/>
                </a:solidFill>
              </a:rPr>
              <a:t> yang </a:t>
            </a:r>
            <a:r>
              <a:rPr lang="en-US" altLang="en-US" sz="1800" dirty="0" err="1">
                <a:solidFill>
                  <a:schemeClr val="tx1"/>
                </a:solidFill>
              </a:rPr>
              <a:t>mencerminkan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karakteristik</a:t>
            </a:r>
            <a:r>
              <a:rPr lang="en-US" altLang="en-US" sz="1800" dirty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>
                <a:solidFill>
                  <a:schemeClr val="tx1"/>
                </a:solidFill>
              </a:rPr>
              <a:t>tersebut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Functional Requirements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440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Menggambarkan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fungsionalitas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atau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Tergantung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jenis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perangkat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lunak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apa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harapkan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jenis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di mana </a:t>
            </a:r>
            <a:r>
              <a:rPr lang="en-GB" altLang="en-US" sz="2400" dirty="0" err="1">
                <a:solidFill>
                  <a:schemeClr val="tx1"/>
                </a:solidFill>
              </a:rPr>
              <a:t>perangkat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lunak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digunakan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mungkin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pernyataan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tingkat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tinggi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apa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yang </a:t>
            </a: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dilakukan</a:t>
            </a:r>
            <a:r>
              <a:rPr lang="id-ID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tetapi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b="1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menjelaskan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layanan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secara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rinci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953000" y="6421052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z="18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4482"/>
            <a:ext cx="9067776" cy="738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324" dirty="0">
                <a:solidFill>
                  <a:schemeClr val="bg1"/>
                </a:solidFill>
              </a:rPr>
              <a:t>Non-functional Requirements Examples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894" y="1641912"/>
            <a:ext cx="9170894" cy="386985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Product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>
                <a:solidFill>
                  <a:schemeClr val="tx1"/>
                </a:solidFill>
              </a:rPr>
              <a:t>8.1	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Antarmuka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1800" dirty="0" smtClean="0">
                <a:solidFill>
                  <a:schemeClr val="tx1"/>
                </a:solidFill>
              </a:rPr>
              <a:t> SIADIN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diimplemetasikan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sebagai</a:t>
            </a:r>
            <a:r>
              <a:rPr lang="en-GB" altLang="en-US" sz="1800" dirty="0" smtClean="0">
                <a:solidFill>
                  <a:schemeClr val="tx1"/>
                </a:solidFill>
              </a:rPr>
              <a:t> HTML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sederhana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tanpa</a:t>
            </a:r>
            <a:r>
              <a:rPr lang="en-GB" altLang="en-US" sz="1800" dirty="0" smtClean="0">
                <a:solidFill>
                  <a:schemeClr val="tx1"/>
                </a:solidFill>
              </a:rPr>
              <a:t> frame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atau</a:t>
            </a:r>
            <a:r>
              <a:rPr lang="en-GB" altLang="en-US" sz="1800" dirty="0" smtClean="0">
                <a:solidFill>
                  <a:schemeClr val="tx1"/>
                </a:solidFill>
              </a:rPr>
              <a:t> Java applets.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Organisational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 smtClean="0">
                <a:solidFill>
                  <a:schemeClr val="tx1"/>
                </a:solidFill>
              </a:rPr>
              <a:t>9.3.2  Proses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pembangunan</a:t>
            </a:r>
            <a:r>
              <a:rPr lang="en-GB" altLang="en-US" sz="18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pengiriman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mengacu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pada</a:t>
            </a:r>
            <a:r>
              <a:rPr lang="en-GB" altLang="en-US" sz="1800" dirty="0" smtClean="0">
                <a:solidFill>
                  <a:schemeClr val="tx1"/>
                </a:solidFill>
              </a:rPr>
              <a:t> proses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pengiriman</a:t>
            </a:r>
            <a:r>
              <a:rPr lang="en-GB" altLang="en-US" sz="1800" dirty="0" smtClean="0">
                <a:solidFill>
                  <a:schemeClr val="tx1"/>
                </a:solidFill>
              </a:rPr>
              <a:t> yang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didefinisikan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1800" dirty="0" smtClean="0">
                <a:solidFill>
                  <a:schemeClr val="tx1"/>
                </a:solidFill>
              </a:rPr>
              <a:t> XYZCo-SP-STAN-95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External requirement</a:t>
            </a:r>
          </a:p>
          <a:p>
            <a:pPr marL="1005606" lvl="1" indent="-442701" algn="just" defTabSz="888334">
              <a:lnSpc>
                <a:spcPct val="150000"/>
              </a:lnSpc>
              <a:buNone/>
              <a:defRPr/>
            </a:pPr>
            <a:r>
              <a:rPr lang="en-GB" altLang="en-US" sz="1800" dirty="0">
                <a:solidFill>
                  <a:schemeClr val="tx1"/>
                </a:solidFill>
              </a:rPr>
              <a:t>7.6.5 </a:t>
            </a:r>
            <a:r>
              <a:rPr lang="en-GB" altLang="en-US" sz="1800" dirty="0" err="1">
                <a:solidFill>
                  <a:schemeClr val="tx1"/>
                </a:solidFill>
              </a:rPr>
              <a:t>S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istem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tidak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akan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mengungkapkan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informasi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pribadi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apapun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tentang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pelanggan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selain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dari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nama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nomor</a:t>
            </a:r>
            <a:r>
              <a:rPr lang="en-GB" altLang="en-US" sz="1800" dirty="0" smtClean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referensi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mereka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 smtClean="0">
                <a:solidFill>
                  <a:schemeClr val="tx1"/>
                </a:solidFill>
              </a:rPr>
              <a:t>kepada</a:t>
            </a:r>
            <a:r>
              <a:rPr lang="en-GB" altLang="en-US" sz="1800" dirty="0" smtClean="0">
                <a:solidFill>
                  <a:schemeClr val="tx1"/>
                </a:solidFill>
              </a:rPr>
              <a:t> operator </a:t>
            </a:r>
            <a:r>
              <a:rPr lang="en-GB" altLang="en-US" sz="1800" dirty="0" err="1">
                <a:solidFill>
                  <a:schemeClr val="tx1"/>
                </a:solidFill>
              </a:rPr>
              <a:t>sistem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9530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76232"/>
            <a:ext cx="8229307" cy="59073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Requirements Measures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4800" y="1665353"/>
            <a:ext cx="6613935" cy="450310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431133"/>
              </p:ext>
            </p:extLst>
          </p:nvPr>
        </p:nvGraphicFramePr>
        <p:xfrm>
          <a:off x="336176" y="1728583"/>
          <a:ext cx="74342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4" imgW="5675298" imgH="3400749" progId="Word.Document.8">
                  <p:embed/>
                </p:oleObj>
              </mc:Choice>
              <mc:Fallback>
                <p:oleObj name="Document" r:id="rId4" imgW="5675298" imgH="3400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76" y="1728583"/>
                        <a:ext cx="74342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453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Requirements Interaction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4720"/>
            <a:ext cx="9220200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Konflik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antara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kebutuhan</a:t>
            </a:r>
            <a:r>
              <a:rPr lang="en-GB" altLang="en-US" sz="2000" dirty="0">
                <a:solidFill>
                  <a:schemeClr val="tx1"/>
                </a:solidFill>
              </a:rPr>
              <a:t> non-</a:t>
            </a:r>
            <a:r>
              <a:rPr lang="en-GB" altLang="en-US" sz="2000" dirty="0" err="1">
                <a:solidFill>
                  <a:schemeClr val="tx1"/>
                </a:solidFill>
              </a:rPr>
              <a:t>fungsional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berbeda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umum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kompleks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  <a:endParaRPr lang="en-GB" altLang="en-US" sz="2000" dirty="0" smtClean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Spacecraft system (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pesawat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ruang</a:t>
            </a:r>
            <a:r>
              <a:rPr lang="en-GB" altLang="en-US" sz="2000" dirty="0" smtClean="0">
                <a:solidFill>
                  <a:srgbClr val="FFFF00"/>
                </a:solidFill>
              </a:rPr>
              <a:t> </a:t>
            </a:r>
            <a:r>
              <a:rPr lang="en-GB" altLang="en-US" sz="2000" dirty="0" err="1" smtClean="0">
                <a:solidFill>
                  <a:srgbClr val="FFFF00"/>
                </a:solidFill>
              </a:rPr>
              <a:t>angkasa</a:t>
            </a:r>
            <a:r>
              <a:rPr lang="en-GB" alt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meminimalkan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chip yang </a:t>
            </a:r>
            <a:r>
              <a:rPr lang="en-US" sz="2000" dirty="0" err="1">
                <a:solidFill>
                  <a:schemeClr val="tx1"/>
                </a:solidFill>
              </a:rPr>
              <a:t>terpisah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dalam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diminimalkan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meminimalkan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konsumsi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, chip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rendah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Namun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chip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rendah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mungkin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berarti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bahwa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chip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 smtClean="0">
                <a:solidFill>
                  <a:schemeClr val="tx1"/>
                </a:solidFill>
              </a:rPr>
              <a:t>telah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Man</a:t>
            </a:r>
            <a:r>
              <a:rPr lang="id-ID" sz="2000" dirty="0" smtClean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kebutuhan</a:t>
            </a:r>
            <a:r>
              <a:rPr lang="en-US" sz="2000" dirty="0">
                <a:solidFill>
                  <a:schemeClr val="tx1"/>
                </a:solidFill>
              </a:rPr>
              <a:t> yang paling </a:t>
            </a:r>
            <a:r>
              <a:rPr lang="en-US" sz="2000" dirty="0" err="1">
                <a:solidFill>
                  <a:schemeClr val="tx1"/>
                </a:solidFill>
              </a:rPr>
              <a:t>penting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endParaRPr lang="en-GB" altLang="en-US" sz="1800" dirty="0" smtClean="0">
              <a:solidFill>
                <a:schemeClr val="tx1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endParaRPr lang="en-GB" altLang="en-US" sz="1800" dirty="0">
              <a:solidFill>
                <a:schemeClr val="tx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6894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Domain Requirements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8" y="1676400"/>
            <a:ext cx="9157447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Berasal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domain </a:t>
            </a:r>
            <a:r>
              <a:rPr lang="en-GB" altLang="en-US" sz="2400" dirty="0" err="1">
                <a:solidFill>
                  <a:schemeClr val="tx1"/>
                </a:solidFill>
              </a:rPr>
              <a:t>aplikasi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menggambarkan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karakteristik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fitur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mencerminkan</a:t>
            </a:r>
            <a:r>
              <a:rPr lang="en-GB" altLang="en-US" sz="2400" dirty="0">
                <a:solidFill>
                  <a:schemeClr val="tx1"/>
                </a:solidFill>
              </a:rPr>
              <a:t> domain.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domain </a:t>
            </a:r>
            <a:r>
              <a:rPr lang="en-GB" altLang="en-US" sz="2400" dirty="0" err="1">
                <a:solidFill>
                  <a:schemeClr val="tx1"/>
                </a:solidFill>
              </a:rPr>
              <a:t>menjadi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fungsional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baru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kendala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atau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mendefinisikan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komputasi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tertentu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Apabila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>
                <a:solidFill>
                  <a:schemeClr val="tx1"/>
                </a:solidFill>
              </a:rPr>
              <a:t>domain </a:t>
            </a:r>
            <a:r>
              <a:rPr lang="en-GB" altLang="en-US" sz="2400" dirty="0" err="1">
                <a:solidFill>
                  <a:schemeClr val="tx1"/>
                </a:solidFill>
              </a:rPr>
              <a:t>tidak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memuaskan</a:t>
            </a:r>
            <a:r>
              <a:rPr lang="en-GB" altLang="en-US" sz="2400" dirty="0" smtClean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mungkin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tidak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bisa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dijalankan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4000" dirty="0" smtClean="0">
                <a:solidFill>
                  <a:schemeClr val="bg1"/>
                </a:solidFill>
              </a:rPr>
              <a:t>Domain Requirements Problems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5859" y="1828800"/>
            <a:ext cx="9148482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Understandability</a:t>
            </a:r>
            <a:r>
              <a:rPr lang="en-GB" altLang="en-US" sz="2400" dirty="0" smtClean="0">
                <a:solidFill>
                  <a:schemeClr val="tx1"/>
                </a:solidFill>
              </a:rPr>
              <a:t>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Dapat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dimengerti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disajikan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bahasa</a:t>
            </a:r>
            <a:r>
              <a:rPr lang="en-GB" altLang="en-US" sz="2000" dirty="0">
                <a:solidFill>
                  <a:schemeClr val="tx1"/>
                </a:solidFill>
              </a:rPr>
              <a:t> domain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aplikasi</a:t>
            </a:r>
            <a:r>
              <a:rPr lang="en-GB" altLang="en-US" sz="2000" dirty="0" smtClean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Hal </a:t>
            </a: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sering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dipahami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oleh</a:t>
            </a:r>
            <a:r>
              <a:rPr lang="en-GB" altLang="en-US" sz="2000" dirty="0">
                <a:solidFill>
                  <a:schemeClr val="tx1"/>
                </a:solidFill>
              </a:rPr>
              <a:t> para </a:t>
            </a:r>
            <a:r>
              <a:rPr lang="en-GB" altLang="en-US" sz="2000" dirty="0" err="1">
                <a:solidFill>
                  <a:schemeClr val="tx1"/>
                </a:solidFill>
              </a:rPr>
              <a:t>insinyur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perangkat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lunak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mengembangkan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Implicitness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Bersifat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implisit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Domain specialist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GB" altLang="en-US" sz="2000" dirty="0" smtClean="0">
                <a:solidFill>
                  <a:schemeClr val="tx1"/>
                </a:solidFill>
              </a:rPr>
              <a:t> area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baik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sehingga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membuat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eksplisit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029200" y="6406620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" y="-39597"/>
            <a:ext cx="7696200" cy="1143000"/>
          </a:xfrm>
        </p:spPr>
        <p:txBody>
          <a:bodyPr/>
          <a:lstStyle/>
          <a:p>
            <a:pPr defTabSz="888334">
              <a:defRPr/>
            </a:pPr>
            <a:r>
              <a:rPr lang="en-GB" altLang="en-US" sz="2955" dirty="0">
                <a:solidFill>
                  <a:schemeClr val="bg1"/>
                </a:solidFill>
              </a:rPr>
              <a:t>Requirements Completeness and Consistency</a:t>
            </a:r>
            <a:endParaRPr lang="en-GB" altLang="en-US" sz="3694" dirty="0">
              <a:solidFill>
                <a:schemeClr val="bg1"/>
              </a:solidFill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7" y="1752600"/>
            <a:ext cx="9157447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prinsipnya</a:t>
            </a:r>
            <a:r>
              <a:rPr lang="en-GB" altLang="en-US" sz="2000" dirty="0" smtClean="0">
                <a:solidFill>
                  <a:schemeClr val="tx1"/>
                </a:solidFill>
              </a:rPr>
              <a:t>,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lengkap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konsisten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rgbClr val="FFFF00"/>
                </a:solidFill>
              </a:rPr>
              <a:t>Lengkap</a:t>
            </a:r>
            <a:endParaRPr lang="en-GB" altLang="en-US" sz="2000" dirty="0">
              <a:solidFill>
                <a:srgbClr val="FFFF00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deskripsi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semua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fasilitas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disyaratkan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rgbClr val="FFFF00"/>
                </a:solidFill>
              </a:rPr>
              <a:t>Konsisten</a:t>
            </a:r>
            <a:endParaRPr lang="en-GB" altLang="en-US" sz="2000" dirty="0">
              <a:solidFill>
                <a:srgbClr val="FFFF00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Seharusnya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ada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konflik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kontradiksi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deskripsi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fasilitas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prakteknya</a:t>
            </a:r>
            <a:r>
              <a:rPr lang="en-GB" altLang="en-US" sz="2000" dirty="0">
                <a:solidFill>
                  <a:schemeClr val="tx1"/>
                </a:solidFill>
              </a:rPr>
              <a:t>, </a:t>
            </a:r>
            <a:r>
              <a:rPr lang="en-GB" altLang="en-US" sz="2000" dirty="0" err="1">
                <a:solidFill>
                  <a:schemeClr val="tx1"/>
                </a:solidFill>
              </a:rPr>
              <a:t>adalah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mustahil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menghasilkan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dokumen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lengkap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persyaratan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konsisten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4139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Requirements Imprecision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528520"/>
            <a:ext cx="9191017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Permasalahan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muncul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jika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ditetapkan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ambigu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ditafsirkan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berbagai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oleh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pengembang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Mempertimbangkan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istilah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smtClean="0"/>
              <a:t>‘</a:t>
            </a:r>
            <a:r>
              <a:rPr lang="en-GB" altLang="en-US" sz="2400" dirty="0" smtClean="0">
                <a:solidFill>
                  <a:srgbClr val="FFFF00"/>
                </a:solidFill>
              </a:rPr>
              <a:t>appropriate </a:t>
            </a:r>
            <a:r>
              <a:rPr lang="en-GB" altLang="en-US" sz="2400" dirty="0">
                <a:solidFill>
                  <a:srgbClr val="FFFF00"/>
                </a:solidFill>
              </a:rPr>
              <a:t>viewers</a:t>
            </a:r>
            <a:r>
              <a:rPr lang="en-GB" altLang="en-US" sz="2400" dirty="0" smtClean="0">
                <a:solidFill>
                  <a:schemeClr val="tx1"/>
                </a:solidFill>
              </a:rPr>
              <a:t>’ (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pemirsa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tepat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Interpretasi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pengguna</a:t>
            </a:r>
            <a:r>
              <a:rPr lang="en-GB" altLang="en-US" sz="2000" dirty="0" smtClean="0">
                <a:solidFill>
                  <a:schemeClr val="tx1"/>
                </a:solidFill>
              </a:rPr>
              <a:t> –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Tujuan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khusus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setiap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;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Interpretasi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GB" altLang="en-US" sz="2000" dirty="0" smtClean="0">
                <a:solidFill>
                  <a:schemeClr val="tx1"/>
                </a:solidFill>
              </a:rPr>
              <a:t> –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Menyediakan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menunjukan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isi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dokumen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itproject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548342"/>
            <a:ext cx="7162800" cy="51731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33004-33F8-49A0-8139-C220CB5C35B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Engineering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740336"/>
            <a:ext cx="9144000" cy="41864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Membantu</a:t>
            </a:r>
            <a:r>
              <a:rPr lang="en-US" altLang="en-US" sz="2216" dirty="0">
                <a:solidFill>
                  <a:schemeClr val="tx1"/>
                </a:solidFill>
              </a:rPr>
              <a:t> Software Engineer </a:t>
            </a:r>
            <a:r>
              <a:rPr lang="en-US" altLang="en-US" sz="2216" dirty="0" err="1">
                <a:solidFill>
                  <a:schemeClr val="tx1"/>
                </a:solidFill>
              </a:rPr>
              <a:t>lebih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memahami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masalah</a:t>
            </a:r>
            <a:r>
              <a:rPr lang="en-US" altLang="en-US" sz="2216" dirty="0">
                <a:solidFill>
                  <a:schemeClr val="tx1"/>
                </a:solidFill>
              </a:rPr>
              <a:t> yang </a:t>
            </a:r>
            <a:r>
              <a:rPr lang="en-US" altLang="en-US" sz="2216" dirty="0" err="1">
                <a:solidFill>
                  <a:schemeClr val="tx1"/>
                </a:solidFill>
              </a:rPr>
              <a:t>mereka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coba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pecahkan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Menghasilkan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pemahaman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tertulis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untuk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masalah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pelanggan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216" dirty="0" err="1">
                <a:solidFill>
                  <a:schemeClr val="tx1"/>
                </a:solidFill>
              </a:rPr>
              <a:t>Dimulai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sejak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aktivitas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komunikasi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dalam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rekayasa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perangkat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lunak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dilanjutkan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dengan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>
                <a:solidFill>
                  <a:schemeClr val="tx1"/>
                </a:solidFill>
              </a:rPr>
              <a:t>aktivitas</a:t>
            </a:r>
            <a:r>
              <a:rPr lang="en-US" altLang="en-US" sz="2216" dirty="0">
                <a:solidFill>
                  <a:schemeClr val="tx1"/>
                </a:solidFill>
              </a:rPr>
              <a:t> </a:t>
            </a:r>
            <a:r>
              <a:rPr lang="en-US" altLang="en-US" sz="2216" dirty="0" err="1" smtClean="0">
                <a:solidFill>
                  <a:schemeClr val="tx1"/>
                </a:solidFill>
              </a:rPr>
              <a:t>pemodelan</a:t>
            </a:r>
            <a:r>
              <a:rPr lang="en-US" altLang="en-US" sz="2216" dirty="0" smtClean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246"/>
            <a:ext cx="8229307" cy="102023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Guidelines for Writing Requirements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0634" y="1778285"/>
            <a:ext cx="9171187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Menciptakan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sebuah</a:t>
            </a:r>
            <a:r>
              <a:rPr lang="en-GB" altLang="en-US" sz="2200" dirty="0" smtClean="0">
                <a:solidFill>
                  <a:schemeClr val="tx1"/>
                </a:solidFill>
              </a:rPr>
              <a:t> format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standar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menggunakannya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semua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Menggunakan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bahasa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konsisten</a:t>
            </a:r>
            <a:r>
              <a:rPr lang="en-GB" altLang="en-US" sz="2200" dirty="0" smtClean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rgbClr val="FFFF00"/>
                </a:solidFill>
              </a:rPr>
              <a:t>wajib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wajib</a:t>
            </a:r>
            <a:r>
              <a:rPr lang="en-GB" altLang="en-US" sz="2200" dirty="0" smtClean="0">
                <a:solidFill>
                  <a:schemeClr val="tx1"/>
                </a:solidFill>
              </a:rPr>
              <a:t>, </a:t>
            </a:r>
            <a:r>
              <a:rPr lang="en-GB" altLang="en-US" sz="2200" dirty="0" err="1" smtClean="0">
                <a:solidFill>
                  <a:srgbClr val="FFFF00"/>
                </a:solidFill>
              </a:rPr>
              <a:t>harus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diinginkan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Gunakan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penyorotan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teks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mengidentifikasi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bagian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penting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Hindari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penggunaan</a:t>
            </a:r>
            <a:r>
              <a:rPr lang="en-GB" altLang="en-US" sz="2200" dirty="0" smtClean="0">
                <a:solidFill>
                  <a:schemeClr val="tx1"/>
                </a:solidFill>
              </a:rPr>
              <a:t> jargon computer.</a:t>
            </a:r>
            <a:endParaRPr lang="en-GB" altLang="en-US" sz="2200" dirty="0">
              <a:solidFill>
                <a:schemeClr val="tx1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412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Problems with NL specification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5165" y="1452320"/>
            <a:ext cx="9152965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Ambiguity 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Pembaca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penulis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menginterpretasikan</a:t>
            </a:r>
            <a:r>
              <a:rPr lang="en-GB" altLang="en-US" sz="2000" dirty="0" smtClean="0">
                <a:solidFill>
                  <a:schemeClr val="tx1"/>
                </a:solidFill>
              </a:rPr>
              <a:t> kata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. Bahasa natural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ambigu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alami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sangat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sulit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smtClean="0">
                <a:solidFill>
                  <a:schemeClr val="tx1"/>
                </a:solidFill>
              </a:rPr>
              <a:t>Over-flexibility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Hal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sama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dikatakan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sejumlah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cara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spesifikasi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Lack of modularisation</a:t>
            </a:r>
          </a:p>
          <a:p>
            <a:pPr marL="1005606" lvl="1" indent="-442701" algn="just" defTabSz="888334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bahasa</a:t>
            </a:r>
            <a:r>
              <a:rPr lang="en-GB" altLang="en-US" sz="2000" dirty="0" smtClean="0">
                <a:solidFill>
                  <a:schemeClr val="tx1"/>
                </a:solidFill>
              </a:rPr>
              <a:t> natural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tidak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memadai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system.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5920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Alternatives to NL specification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6049" y="1828800"/>
            <a:ext cx="8510751" cy="434152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9766"/>
              </p:ext>
            </p:extLst>
          </p:nvPr>
        </p:nvGraphicFramePr>
        <p:xfrm>
          <a:off x="220663" y="1917700"/>
          <a:ext cx="79787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Document" r:id="rId4" imgW="6550145" imgH="3376594" progId="Word.Document.8">
                  <p:embed/>
                </p:oleObj>
              </mc:Choice>
              <mc:Fallback>
                <p:oleObj name="Document" r:id="rId4" imgW="6550145" imgH="33765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917700"/>
                        <a:ext cx="79787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98409"/>
            <a:ext cx="8229307" cy="73146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The Requirements Document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2564"/>
            <a:ext cx="9144000" cy="418648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adalah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pernyataan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resmi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apa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dibutuhkan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para </a:t>
            </a:r>
            <a:r>
              <a:rPr lang="en-GB" altLang="en-US" sz="2400" dirty="0" err="1">
                <a:solidFill>
                  <a:schemeClr val="tx1"/>
                </a:solidFill>
              </a:rPr>
              <a:t>pengembang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mencakup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baik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definisi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pengguna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spesifikasi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Hal </a:t>
            </a:r>
            <a:r>
              <a:rPr lang="en-GB" altLang="en-US" sz="2400" dirty="0" err="1">
                <a:solidFill>
                  <a:schemeClr val="tx1"/>
                </a:solidFill>
              </a:rPr>
              <a:t>ini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bukan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dokumen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desain</a:t>
            </a:r>
            <a:r>
              <a:rPr lang="en-GB" altLang="en-US" sz="2400" dirty="0">
                <a:solidFill>
                  <a:schemeClr val="tx1"/>
                </a:solidFill>
              </a:rPr>
              <a:t>. </a:t>
            </a:r>
            <a:r>
              <a:rPr lang="en-GB" altLang="en-US" sz="2400" dirty="0" err="1">
                <a:solidFill>
                  <a:schemeClr val="tx1"/>
                </a:solidFill>
              </a:rPr>
              <a:t>Sejauh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mungkin</a:t>
            </a:r>
            <a:r>
              <a:rPr lang="en-GB" altLang="en-US" sz="2400" dirty="0">
                <a:solidFill>
                  <a:schemeClr val="tx1"/>
                </a:solidFill>
              </a:rPr>
              <a:t>, </a:t>
            </a:r>
            <a:r>
              <a:rPr lang="en-GB" altLang="en-US" sz="2400" dirty="0" err="1">
                <a:solidFill>
                  <a:schemeClr val="tx1"/>
                </a:solidFill>
              </a:rPr>
              <a:t>harus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menge</a:t>
            </a:r>
            <a:r>
              <a:rPr lang="en-GB" altLang="en-US" sz="2400" dirty="0" smtClean="0">
                <a:solidFill>
                  <a:schemeClr val="tx1"/>
                </a:solidFill>
              </a:rPr>
              <a:t>-set </a:t>
            </a:r>
            <a:r>
              <a:rPr lang="en-GB" altLang="en-US" sz="2400" dirty="0">
                <a:solidFill>
                  <a:schemeClr val="tx1"/>
                </a:solidFill>
              </a:rPr>
              <a:t>APA </a:t>
            </a:r>
            <a:r>
              <a:rPr lang="en-GB" altLang="en-US" sz="2400" dirty="0" smtClean="0">
                <a:solidFill>
                  <a:schemeClr val="tx1"/>
                </a:solidFill>
              </a:rPr>
              <a:t>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lakukan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daripada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</a:rPr>
              <a:t>CARA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melakukannya</a:t>
            </a:r>
            <a:r>
              <a:rPr lang="en-GB" altLang="en-US" sz="2400" dirty="0" smtClean="0">
                <a:solidFill>
                  <a:schemeClr val="tx1"/>
                </a:solidFill>
              </a:rPr>
              <a:t>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0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70424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Users of a Requirements Document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61" y="1470172"/>
            <a:ext cx="4061963" cy="4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42840"/>
            <a:ext cx="76962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IEEE Requirements Standard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73803"/>
            <a:ext cx="9220200" cy="45259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53" tIns="41044" rIns="83553" bIns="41044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Mendefinisikan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struktur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umum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dokumen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dipakai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setiap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2400" dirty="0" smtClean="0">
                <a:solidFill>
                  <a:schemeClr val="tx1"/>
                </a:solidFill>
              </a:rPr>
              <a:t>. 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Pengantar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Gambaran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umum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tertentu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Lampiran</a:t>
            </a:r>
            <a:r>
              <a:rPr lang="en-GB" altLang="en-US" sz="20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</a:rPr>
              <a:t>Index.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GB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 smtClean="0">
                <a:solidFill>
                  <a:schemeClr val="bg1"/>
                </a:solidFill>
              </a:rPr>
              <a:t>Requirements Document Structure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59" y="1828800"/>
            <a:ext cx="8955741" cy="4186480"/>
          </a:xfrm>
        </p:spPr>
        <p:txBody>
          <a:bodyPr/>
          <a:lstStyle/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Preface (</a:t>
            </a:r>
            <a:r>
              <a:rPr lang="en-GB" altLang="en-US" sz="2216" dirty="0" smtClean="0">
                <a:solidFill>
                  <a:srgbClr val="FFFF00"/>
                </a:solidFill>
              </a:rPr>
              <a:t>Kata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pengantar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Introduction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Pendahuluan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Glossary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Daftar</a:t>
            </a:r>
            <a:r>
              <a:rPr lang="en-GB" altLang="en-US" sz="2216" dirty="0" smtClean="0">
                <a:solidFill>
                  <a:srgbClr val="FFFF00"/>
                </a:solidFill>
              </a:rPr>
              <a:t> kata-kata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User requirements </a:t>
            </a:r>
            <a:r>
              <a:rPr lang="en-GB" altLang="en-US" sz="2216" dirty="0" smtClean="0">
                <a:solidFill>
                  <a:schemeClr val="tx1"/>
                </a:solidFill>
              </a:rPr>
              <a:t>definition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Definisi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pengguna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architecture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Arsitektur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requirements </a:t>
            </a:r>
            <a:r>
              <a:rPr lang="en-GB" altLang="en-US" sz="2216" dirty="0" smtClean="0">
                <a:solidFill>
                  <a:schemeClr val="tx1"/>
                </a:solidFill>
              </a:rPr>
              <a:t>specification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Spesifikasi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models (</a:t>
            </a:r>
            <a:r>
              <a:rPr lang="en-GB" altLang="en-US" sz="2216" dirty="0" smtClean="0">
                <a:solidFill>
                  <a:srgbClr val="FFFF00"/>
                </a:solidFill>
              </a:rPr>
              <a:t>Model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>
                <a:solidFill>
                  <a:schemeClr val="tx1"/>
                </a:solidFill>
              </a:rPr>
              <a:t>System </a:t>
            </a:r>
            <a:r>
              <a:rPr lang="en-GB" altLang="en-US" sz="2216" dirty="0" smtClean="0">
                <a:solidFill>
                  <a:schemeClr val="tx1"/>
                </a:solidFill>
              </a:rPr>
              <a:t>evolution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Evolusi</a:t>
            </a:r>
            <a:r>
              <a:rPr lang="en-GB" altLang="en-US" sz="2216" dirty="0" smtClean="0">
                <a:solidFill>
                  <a:srgbClr val="FFFF00"/>
                </a:solidFill>
              </a:rPr>
              <a:t> 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sistem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Appendices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Lampiran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marL="451496" indent="-451496" defTabSz="888334">
              <a:lnSpc>
                <a:spcPct val="90000"/>
              </a:lnSpc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Index (</a:t>
            </a:r>
            <a:r>
              <a:rPr lang="en-GB" altLang="en-US" sz="2216" dirty="0" err="1" smtClean="0">
                <a:solidFill>
                  <a:srgbClr val="FFFF00"/>
                </a:solidFill>
              </a:rPr>
              <a:t>Indeks</a:t>
            </a:r>
            <a:r>
              <a:rPr lang="en-GB" altLang="en-US" sz="2216" dirty="0" smtClean="0">
                <a:solidFill>
                  <a:schemeClr val="tx1"/>
                </a:solidFill>
              </a:rPr>
              <a:t>)</a:t>
            </a:r>
            <a:endParaRPr lang="en-GB" altLang="en-US" sz="2216" dirty="0">
              <a:solidFill>
                <a:schemeClr val="tx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29200" y="638472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7175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Requirement Engineering Tasks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377" y="1682255"/>
            <a:ext cx="9144001" cy="4608646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Inception </a:t>
            </a:r>
          </a:p>
          <a:p>
            <a:pPr lvl="1" algn="just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Software Engineer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menggunakan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pertanyaan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bebas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konteks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membangun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pemahaman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dasar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tentang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masalah</a:t>
            </a:r>
            <a:r>
              <a:rPr lang="en-US" altLang="en-US" sz="2000" dirty="0">
                <a:solidFill>
                  <a:schemeClr val="tx1"/>
                </a:solidFill>
              </a:rPr>
              <a:t>, orang-orang yang </a:t>
            </a:r>
            <a:r>
              <a:rPr lang="en-US" altLang="en-US" sz="2000" dirty="0" err="1">
                <a:solidFill>
                  <a:schemeClr val="tx1"/>
                </a:solidFill>
              </a:rPr>
              <a:t>menginginkan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solusi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sifat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solusi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efektivitas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kolaborasi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antara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klien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Elicitation </a:t>
            </a:r>
          </a:p>
          <a:p>
            <a:pPr lvl="1" algn="just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Mencari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tahu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pelanggan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tujuan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harus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dilakukan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bagaimana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cocok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kebutuhan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bisnis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bagaimana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Elaboration </a:t>
            </a:r>
          </a:p>
          <a:p>
            <a:pPr lvl="1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B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erfokus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pada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pengembangan</a:t>
            </a:r>
            <a:r>
              <a:rPr lang="en-US" altLang="en-US" sz="2000" dirty="0">
                <a:solidFill>
                  <a:schemeClr val="tx1"/>
                </a:solidFill>
              </a:rPr>
              <a:t> model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teknis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 software, </a:t>
            </a:r>
            <a:r>
              <a:rPr lang="en-US" altLang="en-US" sz="2000" dirty="0" err="1">
                <a:solidFill>
                  <a:schemeClr val="tx1"/>
                </a:solidFill>
              </a:rPr>
              <a:t>fitur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menggunakan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informasi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diperoleh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selama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inception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elicitation</a:t>
            </a:r>
            <a:endParaRPr lang="en-US" altLang="en-US" sz="2000" dirty="0">
              <a:solidFill>
                <a:srgbClr val="FFFF00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19800" y="6371210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 Engineering Tasks (2)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447" y="1790232"/>
            <a:ext cx="9144000" cy="452596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Negotiation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lvl="1" algn="just">
              <a:defRPr/>
            </a:pPr>
            <a:r>
              <a:rPr lang="sv-SE" altLang="en-US" sz="2000" dirty="0">
                <a:solidFill>
                  <a:schemeClr val="tx1"/>
                </a:solidFill>
              </a:rPr>
              <a:t>P</a:t>
            </a:r>
            <a:r>
              <a:rPr lang="sv-SE" altLang="en-US" sz="2000" dirty="0" smtClean="0">
                <a:solidFill>
                  <a:schemeClr val="tx1"/>
                </a:solidFill>
              </a:rPr>
              <a:t>ersyaratan </a:t>
            </a:r>
            <a:r>
              <a:rPr lang="sv-SE" altLang="en-US" sz="2000" dirty="0">
                <a:solidFill>
                  <a:schemeClr val="tx1"/>
                </a:solidFill>
              </a:rPr>
              <a:t>dikategorikan dan disusun dalam himpunan bagian, hubungan antara persyaratan diidentifikasi, persyaratan </a:t>
            </a:r>
            <a:r>
              <a:rPr lang="sv-SE" altLang="en-US" sz="2000" dirty="0" smtClean="0">
                <a:solidFill>
                  <a:schemeClr val="tx1"/>
                </a:solidFill>
              </a:rPr>
              <a:t>dibahas untuk verifikasi kebenarannya, kemudian persyaratan </a:t>
            </a:r>
            <a:r>
              <a:rPr lang="sv-SE" altLang="en-US" sz="2000" dirty="0">
                <a:solidFill>
                  <a:schemeClr val="tx1"/>
                </a:solidFill>
              </a:rPr>
              <a:t>diprioritaskan berdasarkan kebutuhan pelanggan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Specification </a:t>
            </a:r>
          </a:p>
          <a:p>
            <a:pPr lvl="1" algn="just" eaLnBrk="1" hangingPunct="1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M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enggambarkan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kinerja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pengembangan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sistem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berbasis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komputer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Requirements validation </a:t>
            </a:r>
          </a:p>
          <a:p>
            <a:pPr lvl="1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T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injauan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teknis</a:t>
            </a:r>
            <a:r>
              <a:rPr lang="en-US" altLang="en-US" sz="2000" dirty="0">
                <a:solidFill>
                  <a:schemeClr val="tx1"/>
                </a:solidFill>
              </a:rPr>
              <a:t> formal yang </a:t>
            </a:r>
            <a:r>
              <a:rPr lang="en-US" altLang="en-US" sz="2000" dirty="0" err="1">
                <a:solidFill>
                  <a:schemeClr val="tx1"/>
                </a:solidFill>
              </a:rPr>
              <a:t>digunakan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menguji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spesifikasi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memastikan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kualitas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persyaratan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sesuai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standar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telah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disepakati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</a:rPr>
              <a:t> proses, </a:t>
            </a:r>
            <a:r>
              <a:rPr lang="en-US" altLang="en-US" sz="2000" dirty="0" err="1">
                <a:solidFill>
                  <a:schemeClr val="tx1"/>
                </a:solidFill>
              </a:rPr>
              <a:t>proyek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produk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389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</p:spTree>
    <p:extLst>
      <p:ext uri="{BB962C8B-B14F-4D97-AF65-F5344CB8AC3E}">
        <p14:creationId xmlns:p14="http://schemas.microsoft.com/office/powerpoint/2010/main" val="14794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7536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955" dirty="0">
                <a:solidFill>
                  <a:schemeClr val="bg1"/>
                </a:solidFill>
              </a:rPr>
              <a:t>Initiating Requirements Engineering Process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727627"/>
            <a:ext cx="9148482" cy="460864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stakeholders </a:t>
            </a:r>
            <a:r>
              <a:rPr lang="en-US" altLang="en-US" sz="2000" dirty="0" smtClean="0">
                <a:solidFill>
                  <a:schemeClr val="tx1"/>
                </a:solidFill>
              </a:rPr>
              <a:t>(</a:t>
            </a:r>
            <a:r>
              <a:rPr lang="en-US" altLang="en-US" sz="2000" dirty="0" err="1" smtClean="0">
                <a:solidFill>
                  <a:srgbClr val="FFFF00"/>
                </a:solidFill>
              </a:rPr>
              <a:t>pemangku</a:t>
            </a:r>
            <a:r>
              <a:rPr lang="en-US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FFFF00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)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Mengakui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keberadaan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beberapa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sudut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pandang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kolaborasi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bebas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konteks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fokus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pelanggan</a:t>
            </a:r>
            <a:r>
              <a:rPr lang="en-US" sz="2000" dirty="0">
                <a:solidFill>
                  <a:schemeClr val="tx1"/>
                </a:solidFill>
              </a:rPr>
              <a:t>, stakeholder, </a:t>
            </a:r>
            <a:r>
              <a:rPr lang="en-US" sz="2000" dirty="0" err="1">
                <a:solidFill>
                  <a:schemeClr val="tx1"/>
                </a:solidFill>
              </a:rPr>
              <a:t>tujuan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keseluruhan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manfaat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sistem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Siapa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meminta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bekerja</a:t>
            </a:r>
            <a:r>
              <a:rPr lang="en-US" altLang="en-US" sz="1800" dirty="0" smtClean="0">
                <a:solidFill>
                  <a:schemeClr val="tx1"/>
                </a:solidFill>
              </a:rPr>
              <a:t>? 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Siapa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menjadi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keuntungan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ekonomi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sukses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sumber</a:t>
            </a:r>
            <a:r>
              <a:rPr lang="en-US" altLang="en-US" sz="1800" dirty="0" smtClean="0">
                <a:solidFill>
                  <a:schemeClr val="tx1"/>
                </a:solidFill>
              </a:rPr>
              <a:t> lain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dibutuhkan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What is a Requirement ?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854526"/>
            <a:ext cx="9144000" cy="462247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dapat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berkisar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pernyataan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abstrak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tingkat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tinggi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layanan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atau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kendala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sistem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 </a:t>
            </a:r>
            <a:r>
              <a:rPr lang="en-GB" altLang="en-US" sz="2000" dirty="0" err="1">
                <a:solidFill>
                  <a:schemeClr val="tx1"/>
                </a:solidFill>
              </a:rPr>
              <a:t>spesifikasi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fungsional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matematika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rinci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Ini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tidak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bisa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dihindari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karena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persyaratan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dapat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melayani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fungsi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ganda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menjadi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dasar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tawaran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kontrak</a:t>
            </a:r>
            <a:r>
              <a:rPr lang="en-GB" altLang="en-US" sz="1800" dirty="0">
                <a:solidFill>
                  <a:schemeClr val="tx1"/>
                </a:solidFill>
              </a:rPr>
              <a:t> - </a:t>
            </a:r>
            <a:r>
              <a:rPr lang="en-GB" altLang="en-US" sz="1800" dirty="0" err="1">
                <a:solidFill>
                  <a:schemeClr val="tx1"/>
                </a:solidFill>
              </a:rPr>
              <a:t>karena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itu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harus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terbuka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interpretasi</a:t>
            </a:r>
            <a:r>
              <a:rPr lang="en-GB" altLang="en-US" sz="1800" dirty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menjadi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dasar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untuk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kontrak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itu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sendiri</a:t>
            </a:r>
            <a:r>
              <a:rPr lang="en-GB" altLang="en-US" sz="1800" dirty="0">
                <a:solidFill>
                  <a:schemeClr val="tx1"/>
                </a:solidFill>
              </a:rPr>
              <a:t> - </a:t>
            </a:r>
            <a:r>
              <a:rPr lang="en-GB" altLang="en-US" sz="1800" dirty="0" err="1">
                <a:solidFill>
                  <a:schemeClr val="tx1"/>
                </a:solidFill>
              </a:rPr>
              <a:t>sehingga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harus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didefinisikan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secara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rinci</a:t>
            </a:r>
            <a:r>
              <a:rPr lang="en-GB" altLang="en-US" sz="1800" dirty="0">
                <a:solidFill>
                  <a:schemeClr val="tx1"/>
                </a:solidFill>
              </a:rPr>
              <a:t>;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1800" dirty="0" err="1">
                <a:solidFill>
                  <a:schemeClr val="tx1"/>
                </a:solidFill>
              </a:rPr>
              <a:t>Kedua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pernyataan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ini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dapat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disebut</a:t>
            </a:r>
            <a:r>
              <a:rPr lang="en-GB" altLang="en-US" sz="1800" dirty="0">
                <a:solidFill>
                  <a:schemeClr val="tx1"/>
                </a:solidFill>
              </a:rPr>
              <a:t> </a:t>
            </a:r>
            <a:r>
              <a:rPr lang="en-GB" altLang="en-US" sz="1800" dirty="0" err="1">
                <a:solidFill>
                  <a:schemeClr val="tx1"/>
                </a:solidFill>
              </a:rPr>
              <a:t>kebutuhan</a:t>
            </a:r>
            <a:r>
              <a:rPr lang="en-GB" altLang="en-US" sz="1800" dirty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GB" altLang="en-US" sz="18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1054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229307" cy="661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955" dirty="0">
                <a:solidFill>
                  <a:schemeClr val="bg1"/>
                </a:solidFill>
              </a:rPr>
              <a:t>Initiating Requirements Engineering Process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82" y="1752600"/>
            <a:ext cx="9148482" cy="4467924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berikutnya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memungkinkan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lebih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persepsi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pelanggan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berdasarkan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ciri</a:t>
            </a:r>
            <a:r>
              <a:rPr lang="en-US" altLang="en-US" sz="1800" dirty="0" smtClean="0">
                <a:solidFill>
                  <a:schemeClr val="tx1"/>
                </a:solidFill>
              </a:rPr>
              <a:t> output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bagus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sukses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1800" dirty="0" smtClean="0">
                <a:solidFill>
                  <a:schemeClr val="tx1"/>
                </a:solidFill>
              </a:rPr>
              <a:t>?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Dapatkah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lingkungan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bisnis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Adakah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kendala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mempengaruhi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pendekatan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1800" dirty="0" smtClean="0">
                <a:solidFill>
                  <a:schemeClr val="tx1"/>
                </a:solidFill>
              </a:rPr>
              <a:t>?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terakhir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efektivitas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komunikasi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orang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terbaik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jawaban</a:t>
            </a:r>
            <a:r>
              <a:rPr lang="en-US" altLang="en-US" sz="1800" dirty="0" smtClean="0">
                <a:solidFill>
                  <a:schemeClr val="tx1"/>
                </a:solidFill>
              </a:rPr>
              <a:t> “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resmi</a:t>
            </a:r>
            <a:r>
              <a:rPr lang="en-US" altLang="en-US" sz="1800" dirty="0" smtClean="0">
                <a:solidFill>
                  <a:schemeClr val="tx1"/>
                </a:solidFill>
              </a:rPr>
              <a:t>”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atas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pertanyaan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relevan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terlalu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banyak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bertanya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Dapatkah</a:t>
            </a:r>
            <a:r>
              <a:rPr lang="en-US" altLang="en-US" sz="1800" dirty="0" smtClean="0">
                <a:solidFill>
                  <a:schemeClr val="tx1"/>
                </a:solidFill>
              </a:rPr>
              <a:t> orang lain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tambahan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</a:p>
          <a:p>
            <a:pPr lvl="1" algn="just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Haruskah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saya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meminta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Anda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menjawab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apapun</a:t>
            </a:r>
            <a:r>
              <a:rPr lang="en-US" altLang="en-US" sz="1800" dirty="0" smtClean="0">
                <a:solidFill>
                  <a:schemeClr val="tx1"/>
                </a:solidFill>
              </a:rPr>
              <a:t>?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</a:p>
          <a:p>
            <a:pPr algn="just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964096" y="6405283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536"/>
            <a:ext cx="8229307" cy="73146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>
                <a:solidFill>
                  <a:schemeClr val="bg1"/>
                </a:solidFill>
              </a:rPr>
              <a:t>Eliciting Requirements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7910"/>
            <a:ext cx="9144000" cy="45382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Pengumpulan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kolaboratif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Rapat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dihadiri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pelanggan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Aturan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persiapan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partisipasi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ditetapkan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Agenda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fleksibel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Fasilitator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mengatur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pertemuan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Mekanisme</a:t>
            </a:r>
            <a:r>
              <a:rPr lang="en-US" altLang="en-US" sz="2000" dirty="0" smtClean="0">
                <a:solidFill>
                  <a:schemeClr val="tx1"/>
                </a:solidFill>
              </a:rPr>
              <a:t>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misalnya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>
                <a:solidFill>
                  <a:schemeClr val="tx1"/>
                </a:solidFill>
              </a:rPr>
              <a:t>stickers, flip sheets, electronic bulletin board)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mengukur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konsensus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kelompok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Tujuannya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masalah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mengusulkan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elemen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negosiasi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pendekatan</a:t>
            </a:r>
            <a:r>
              <a:rPr lang="en-US" altLang="en-US" sz="2000" dirty="0" smtClean="0">
                <a:solidFill>
                  <a:schemeClr val="tx1"/>
                </a:solidFill>
              </a:rPr>
              <a:t>,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2000" dirty="0" smtClean="0">
                <a:solidFill>
                  <a:schemeClr val="tx1"/>
                </a:solidFill>
              </a:rPr>
              <a:t> 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awal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berdasarkan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solusi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6832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Eliciting Requirements (2)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493" y="1738499"/>
            <a:ext cx="9144293" cy="5043301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Quality function deployment (QFD)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tiga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jenis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1800" dirty="0" smtClean="0">
                <a:solidFill>
                  <a:schemeClr val="tx1"/>
                </a:solidFill>
              </a:rPr>
              <a:t> (normal</a:t>
            </a:r>
            <a:r>
              <a:rPr lang="en-US" altLang="en-US" sz="1800" dirty="0">
                <a:solidFill>
                  <a:schemeClr val="tx1"/>
                </a:solidFill>
              </a:rPr>
              <a:t>, expected, exciting)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pertemuan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klien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function deployment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nilai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diperlukan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Information deployment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mengidentifikasi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kedua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objek</a:t>
            </a:r>
            <a:r>
              <a:rPr lang="en-US" altLang="en-US" sz="1800" dirty="0" smtClean="0">
                <a:solidFill>
                  <a:schemeClr val="tx1"/>
                </a:solidFill>
              </a:rPr>
              <a:t> data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peristiwa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dihasilkan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terkait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800" dirty="0" smtClean="0">
                <a:solidFill>
                  <a:schemeClr val="tx1"/>
                </a:solidFill>
              </a:rPr>
              <a:t>) </a:t>
            </a:r>
          </a:p>
          <a:p>
            <a:pPr lvl="1" algn="just" eaLnBrk="1" hangingPunct="1">
              <a:defRPr/>
            </a:pPr>
            <a:r>
              <a:rPr lang="en-US" altLang="en-US" sz="1800" b="1" dirty="0" smtClean="0">
                <a:solidFill>
                  <a:schemeClr val="tx1"/>
                </a:solidFill>
              </a:rPr>
              <a:t>Task </a:t>
            </a:r>
            <a:r>
              <a:rPr lang="en-US" altLang="en-US" sz="1800" b="1" dirty="0">
                <a:solidFill>
                  <a:schemeClr val="tx1"/>
                </a:solidFill>
              </a:rPr>
              <a:t>deployment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meneliti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lingkungannya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b="1" dirty="0">
                <a:solidFill>
                  <a:schemeClr val="tx1"/>
                </a:solidFill>
              </a:rPr>
              <a:t>Value analysis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dilakukan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prioritas</a:t>
            </a:r>
            <a:r>
              <a:rPr lang="en-US" altLang="en-US" sz="1800" dirty="0" smtClean="0">
                <a:solidFill>
                  <a:schemeClr val="tx1"/>
                </a:solidFill>
              </a:rPr>
              <a:t> relative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masing-masing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dihasilkan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kegiatan</a:t>
            </a:r>
            <a:r>
              <a:rPr lang="en-US" altLang="en-US" sz="1800" dirty="0" smtClean="0">
                <a:solidFill>
                  <a:schemeClr val="tx1"/>
                </a:solidFill>
              </a:rPr>
              <a:t> deployment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User-scenarios </a:t>
            </a:r>
          </a:p>
          <a:p>
            <a:pPr lvl="1" algn="just" eaLnBrk="1" hangingPunct="1">
              <a:defRPr/>
            </a:pPr>
            <a:r>
              <a:rPr lang="en-US" altLang="en-US" sz="1800" dirty="0" smtClean="0">
                <a:solidFill>
                  <a:schemeClr val="tx1"/>
                </a:solidFill>
              </a:rPr>
              <a:t>Juga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dikenal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sebagai</a:t>
            </a:r>
            <a:r>
              <a:rPr lang="en-US" altLang="en-US" sz="1800" dirty="0" smtClean="0">
                <a:solidFill>
                  <a:schemeClr val="tx1"/>
                </a:solidFill>
              </a:rPr>
              <a:t> use-case,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digunakan</a:t>
            </a:r>
            <a:endParaRPr lang="en-US" alt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Pengembang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membuat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satu</a:t>
            </a:r>
            <a:r>
              <a:rPr lang="en-US" altLang="en-US" sz="1800" dirty="0" smtClean="0">
                <a:solidFill>
                  <a:schemeClr val="tx1"/>
                </a:solidFill>
              </a:rPr>
              <a:t> set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rangkaian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dibangun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19800" y="6387726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-4482" y="17235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>
                <a:solidFill>
                  <a:schemeClr val="bg1"/>
                </a:solidFill>
              </a:rPr>
              <a:t>Elicitation Work Products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9257" y="1676400"/>
            <a:ext cx="9148775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Pernyataan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tentang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kelayakan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Pernyataan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dibatasi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produk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pemangku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terlibat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elisitasi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Deskripsi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lingkungan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teknis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Daftar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diatur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kendala</a:t>
            </a:r>
            <a:r>
              <a:rPr lang="en-US" altLang="en-US" sz="2000" dirty="0" smtClean="0">
                <a:solidFill>
                  <a:schemeClr val="tx1"/>
                </a:solidFill>
              </a:rPr>
              <a:t> domain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berlaku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</a:rPr>
              <a:t>Set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skenario</a:t>
            </a:r>
            <a:r>
              <a:rPr lang="en-US" altLang="en-US" sz="2000" dirty="0" smtClean="0">
                <a:solidFill>
                  <a:schemeClr val="tx1"/>
                </a:solidFill>
              </a:rPr>
              <a:t> (</a:t>
            </a:r>
            <a:r>
              <a:rPr lang="en-US" altLang="en-US" sz="2000" dirty="0">
                <a:solidFill>
                  <a:schemeClr val="tx1"/>
                </a:solidFill>
              </a:rPr>
              <a:t>use-cases</a:t>
            </a:r>
            <a:r>
              <a:rPr lang="en-US" altLang="en-US" sz="2000" dirty="0" smtClean="0">
                <a:solidFill>
                  <a:schemeClr val="tx1"/>
                </a:solidFill>
              </a:rPr>
              <a:t>)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menyediakan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wawasan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pengoperasian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2000" dirty="0" smtClean="0">
                <a:solidFill>
                  <a:schemeClr val="tx1"/>
                </a:solidFill>
              </a:rPr>
              <a:t>  </a:t>
            </a:r>
            <a:r>
              <a:rPr lang="id-ID" altLang="en-US" sz="2000" dirty="0" smtClean="0">
                <a:solidFill>
                  <a:schemeClr val="tx1"/>
                </a:solidFill>
              </a:rPr>
              <a:t>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dikerahkan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Prototipe</a:t>
            </a:r>
            <a:r>
              <a:rPr lang="en-US" altLang="en-US" sz="2000" dirty="0" smtClean="0">
                <a:solidFill>
                  <a:schemeClr val="tx1"/>
                </a:solidFill>
              </a:rPr>
              <a:t> yang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dikembangkan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lebih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memahami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kebutuhan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19800" y="6392532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23" y="160859"/>
            <a:ext cx="8229307" cy="9425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Elaboration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61929" cy="4186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Developing Use-Cases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Setiap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use-case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bercerita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tentang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akhir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berinteraksi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keadaan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tertentu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Analysis Model </a:t>
            </a:r>
          </a:p>
          <a:p>
            <a:pPr lvl="1" algn="just" eaLnBrk="1" hangingPunct="1">
              <a:defRPr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Mempunyai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maksud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memberikan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deskripsi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00" dirty="0" smtClean="0">
                <a:solidFill>
                  <a:schemeClr val="tx1"/>
                </a:solidFill>
              </a:rPr>
              <a:t> yang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diperlukan</a:t>
            </a:r>
            <a:r>
              <a:rPr lang="en-US" altLang="en-US" sz="1800" dirty="0" smtClean="0">
                <a:solidFill>
                  <a:schemeClr val="tx1"/>
                </a:solidFill>
              </a:rPr>
              <a:t>,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fungsional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800" dirty="0" smtClean="0">
                <a:solidFill>
                  <a:schemeClr val="tx1"/>
                </a:solidFill>
              </a:rPr>
              <a:t> domain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berbasis</a:t>
            </a:r>
            <a:r>
              <a:rPr lang="en-US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komputer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</a:rPr>
              <a:t>Analysis Model Elements </a:t>
            </a: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Scenario-based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perspektif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pengguna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Class-based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hubungan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antara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objek-objek</a:t>
            </a:r>
            <a:r>
              <a:rPr lang="en-US" altLang="en-US" sz="1600" dirty="0" smtClean="0">
                <a:solidFill>
                  <a:schemeClr val="tx1"/>
                </a:solidFill>
              </a:rPr>
              <a:t> yang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dimanipulasi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beserta</a:t>
            </a:r>
            <a:r>
              <a:rPr lang="en-US" altLang="en-US" sz="1600" dirty="0" smtClean="0">
                <a:solidFill>
                  <a:schemeClr val="tx1"/>
                </a:solidFill>
              </a:rPr>
              <a:t> actor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atributnya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Behavioral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menggambarkan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perilaku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kelas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altLang="en-US" sz="1600" dirty="0" smtClean="0">
                <a:solidFill>
                  <a:schemeClr val="tx1"/>
                </a:solidFill>
              </a:rPr>
              <a:t> state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transisi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antar</a:t>
            </a:r>
            <a:r>
              <a:rPr lang="en-US" altLang="en-US" sz="1600" dirty="0" smtClean="0">
                <a:solidFill>
                  <a:schemeClr val="tx1"/>
                </a:solidFill>
              </a:rPr>
              <a:t> state)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 algn="just"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</a:rPr>
              <a:t>Flow-oriented elements </a:t>
            </a:r>
            <a:r>
              <a:rPr lang="en-US" altLang="en-US" sz="1600" dirty="0" smtClean="0">
                <a:solidFill>
                  <a:schemeClr val="tx1"/>
                </a:solidFill>
              </a:rPr>
              <a:t>(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Menunjukan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bagaimana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mengalir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melalui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ditransformasikan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fungsi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600" dirty="0" smtClean="0">
                <a:solidFill>
                  <a:schemeClr val="tx1"/>
                </a:solidFill>
              </a:rPr>
              <a:t>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10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24" dirty="0">
                <a:solidFill>
                  <a:schemeClr val="bg1"/>
                </a:solidFill>
              </a:rPr>
              <a:t>Negotiating Requirements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52600"/>
            <a:ext cx="9220200" cy="4186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Negotiation activities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Identifikasi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kunci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Menentukan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stakeholders</a:t>
            </a:r>
            <a:r>
              <a:rPr lang="en-US" altLang="en-US" sz="2000" dirty="0">
                <a:solidFill>
                  <a:schemeClr val="tx1"/>
                </a:solidFill>
              </a:rPr>
              <a:t>' "win conditions"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Melakukan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negosiasi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mendamaikan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 “win conditions”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menjadi</a:t>
            </a:r>
            <a:r>
              <a:rPr lang="en-US" altLang="en-US" sz="2000" dirty="0" smtClean="0">
                <a:solidFill>
                  <a:schemeClr val="tx1"/>
                </a:solidFill>
              </a:rPr>
              <a:t> "</a:t>
            </a:r>
            <a:r>
              <a:rPr lang="en-US" altLang="en-US" sz="2000" dirty="0">
                <a:solidFill>
                  <a:schemeClr val="tx1"/>
                </a:solidFill>
              </a:rPr>
              <a:t>win-win"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semua</a:t>
            </a:r>
            <a:r>
              <a:rPr lang="en-US" altLang="en-US" sz="2000" dirty="0" smtClean="0">
                <a:solidFill>
                  <a:schemeClr val="tx1"/>
                </a:solidFill>
              </a:rPr>
              <a:t> stakeholders (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termasuk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developers)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Key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Ini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bukan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kompetisi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Memetakan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strategi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Mendengarkan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aktif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Fokus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pada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kepentingan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pihak</a:t>
            </a:r>
            <a:r>
              <a:rPr lang="en-US" altLang="en-US" sz="2000" dirty="0" smtClean="0">
                <a:solidFill>
                  <a:schemeClr val="tx1"/>
                </a:solidFill>
              </a:rPr>
              <a:t> lain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Jangan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egois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Jadilah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kreatif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Bersiaplah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komitmen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9436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Validation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789" y="1676400"/>
            <a:ext cx="9229165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Memperhatikan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bahwa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menentukan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benar-benar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diinginkan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pelanggan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400" dirty="0" smtClean="0">
                <a:solidFill>
                  <a:schemeClr val="tx1"/>
                </a:solidFill>
              </a:rPr>
              <a:t> yang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tinggi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menyebabkan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validasi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sangat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penting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 smtClean="0">
                <a:solidFill>
                  <a:schemeClr val="tx1"/>
                </a:solidFill>
              </a:rPr>
              <a:t>Memperbaiki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mungkin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membutuhkan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hingga</a:t>
            </a:r>
            <a:r>
              <a:rPr lang="en-GB" altLang="en-US" sz="2000" dirty="0" smtClean="0">
                <a:solidFill>
                  <a:schemeClr val="tx1"/>
                </a:solidFill>
              </a:rPr>
              <a:t> 100 kali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biaya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memperbaiki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kesalahan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implementasi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029200" y="6406764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bg1"/>
                </a:solidFill>
              </a:rPr>
              <a:t>Requirements Checking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2202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200" dirty="0">
                <a:solidFill>
                  <a:srgbClr val="FF0000"/>
                </a:solidFill>
              </a:rPr>
              <a:t>Validity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>
                <a:solidFill>
                  <a:schemeClr val="tx1"/>
                </a:solidFill>
              </a:rPr>
              <a:t>Apakah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sistem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menyediakan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fungsi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terbaik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yang </a:t>
            </a:r>
            <a:r>
              <a:rPr lang="en-GB" altLang="en-US" sz="2200" dirty="0" err="1">
                <a:solidFill>
                  <a:schemeClr val="tx1"/>
                </a:solidFill>
              </a:rPr>
              <a:t>mendukung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kebutuhan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pelanggan</a:t>
            </a:r>
            <a:r>
              <a:rPr lang="en-GB" altLang="en-US" sz="22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Consistency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Apakah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ada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konflik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>
                <a:solidFill>
                  <a:srgbClr val="FF0000"/>
                </a:solidFill>
              </a:rPr>
              <a:t>Completeness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>
                <a:solidFill>
                  <a:schemeClr val="tx1"/>
                </a:solidFill>
              </a:rPr>
              <a:t>Apakah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semua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fungsi</a:t>
            </a:r>
            <a:r>
              <a:rPr lang="en-GB" altLang="en-US" sz="2200" dirty="0">
                <a:solidFill>
                  <a:schemeClr val="tx1"/>
                </a:solidFill>
              </a:rPr>
              <a:t> yang </a:t>
            </a:r>
            <a:r>
              <a:rPr lang="en-GB" altLang="en-US" sz="2200" dirty="0" err="1">
                <a:solidFill>
                  <a:schemeClr val="tx1"/>
                </a:solidFill>
              </a:rPr>
              <a:t>dibutuhkan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oleh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pelanggan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sudah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ada</a:t>
            </a:r>
            <a:r>
              <a:rPr lang="en-GB" altLang="en-US" sz="22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Realism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Dapat</a:t>
            </a:r>
            <a:r>
              <a:rPr lang="id-ID" altLang="en-US" sz="2200" dirty="0" smtClean="0">
                <a:solidFill>
                  <a:schemeClr val="tx1"/>
                </a:solidFill>
              </a:rPr>
              <a:t>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diimplementasikan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sesuai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anggaran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dan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teknologi</a:t>
            </a:r>
            <a:r>
              <a:rPr lang="en-GB" altLang="en-US" sz="2200" dirty="0">
                <a:solidFill>
                  <a:schemeClr val="tx1"/>
                </a:solidFill>
              </a:rPr>
              <a:t> yang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tersedia</a:t>
            </a:r>
            <a:endParaRPr lang="en-GB" altLang="en-US" sz="22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rgbClr val="FF0000"/>
                </a:solidFill>
              </a:rPr>
              <a:t>Verifiability</a:t>
            </a:r>
            <a:r>
              <a:rPr lang="en-GB" altLang="en-US" sz="2200" dirty="0">
                <a:solidFill>
                  <a:schemeClr val="tx1"/>
                </a:solidFill>
              </a:rPr>
              <a:t>.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Dapatkah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persyaratan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diperiksa</a:t>
            </a:r>
            <a:r>
              <a:rPr lang="en-GB" altLang="en-US" sz="2200" dirty="0">
                <a:solidFill>
                  <a:schemeClr val="tx1"/>
                </a:solidFill>
              </a:rPr>
              <a:t>?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029200" y="642723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6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Validation Techniques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5116"/>
            <a:ext cx="92202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Requirements reviews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200" dirty="0" err="1" smtClean="0">
                <a:solidFill>
                  <a:schemeClr val="tx1"/>
                </a:solidFill>
              </a:rPr>
              <a:t>Analisis</a:t>
            </a:r>
            <a:r>
              <a:rPr lang="en-GB" altLang="en-US" sz="2200" dirty="0" smtClean="0">
                <a:solidFill>
                  <a:schemeClr val="tx1"/>
                </a:solidFill>
              </a:rPr>
              <a:t> manual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secara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sistematis</a:t>
            </a:r>
            <a:r>
              <a:rPr lang="en-GB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Prototyping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nn-NO" altLang="en-US" sz="2200" dirty="0" smtClean="0">
                <a:solidFill>
                  <a:schemeClr val="tx1"/>
                </a:solidFill>
              </a:rPr>
              <a:t>Menggunakan </a:t>
            </a:r>
            <a:r>
              <a:rPr lang="nn-NO" altLang="en-US" sz="2200" dirty="0">
                <a:solidFill>
                  <a:schemeClr val="tx1"/>
                </a:solidFill>
              </a:rPr>
              <a:t>model eksekusi dari sistem untuk memeriksa persyaratan.</a:t>
            </a:r>
            <a:endParaRPr lang="en-GB" altLang="en-US" sz="22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200" dirty="0" smtClean="0">
                <a:solidFill>
                  <a:schemeClr val="tx1"/>
                </a:solidFill>
              </a:rPr>
              <a:t>Test-case generation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GB" altLang="en-US" sz="2200" dirty="0" err="1">
                <a:solidFill>
                  <a:schemeClr val="tx1"/>
                </a:solidFill>
              </a:rPr>
              <a:t>Mengembangkan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tes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 smtClean="0">
                <a:solidFill>
                  <a:schemeClr val="tx1"/>
                </a:solidFill>
              </a:rPr>
              <a:t>persyaratan</a:t>
            </a:r>
            <a:r>
              <a:rPr lang="en-GB" altLang="en-US" sz="2200" dirty="0" smtClean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untuk</a:t>
            </a:r>
            <a:r>
              <a:rPr lang="en-GB" altLang="en-US" sz="2200" dirty="0">
                <a:solidFill>
                  <a:schemeClr val="tx1"/>
                </a:solidFill>
              </a:rPr>
              <a:t> </a:t>
            </a:r>
            <a:r>
              <a:rPr lang="en-GB" altLang="en-US" sz="2200" dirty="0" err="1">
                <a:solidFill>
                  <a:schemeClr val="tx1"/>
                </a:solidFill>
              </a:rPr>
              <a:t>memeriksa</a:t>
            </a:r>
            <a:r>
              <a:rPr lang="en-GB" altLang="en-US" sz="2200" dirty="0">
                <a:solidFill>
                  <a:schemeClr val="tx1"/>
                </a:solidFill>
              </a:rPr>
              <a:t> testability.</a:t>
            </a:r>
            <a:endParaRPr lang="en-US" alt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029200" y="6393712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04" y="283020"/>
            <a:ext cx="8229307" cy="80182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</a:rPr>
              <a:t>Requirement Review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52600"/>
            <a:ext cx="9135035" cy="43975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konsisten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proyek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secara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keseluruhan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atau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tujuan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semua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ditentukan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sesuai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pada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tingkat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abstraksi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penting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tujuan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sistem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atau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merupakan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suatu</a:t>
            </a:r>
            <a:r>
              <a:rPr lang="en-US" altLang="en-US" sz="1847" dirty="0">
                <a:solidFill>
                  <a:schemeClr val="tx1"/>
                </a:solidFill>
              </a:rPr>
              <a:t> add-on </a:t>
            </a:r>
            <a:r>
              <a:rPr lang="en-US" altLang="en-US" sz="1847" dirty="0" err="1">
                <a:solidFill>
                  <a:schemeClr val="tx1"/>
                </a:solidFill>
              </a:rPr>
              <a:t>fitur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dibatasi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tidak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ambigu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Anda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tahu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sumber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bertentangan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satu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sama</a:t>
            </a:r>
            <a:r>
              <a:rPr lang="en-US" altLang="en-US" sz="1847" dirty="0">
                <a:solidFill>
                  <a:schemeClr val="tx1"/>
                </a:solidFill>
              </a:rPr>
              <a:t> lain?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dicapai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dalam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lingkungan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teknis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diusulkan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untuk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atau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produk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setiap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dapat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diuji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model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mencerminkan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informasi</a:t>
            </a:r>
            <a:r>
              <a:rPr lang="en-US" altLang="en-US" sz="1847" dirty="0">
                <a:solidFill>
                  <a:schemeClr val="tx1"/>
                </a:solidFill>
              </a:rPr>
              <a:t>, </a:t>
            </a:r>
            <a:r>
              <a:rPr lang="en-US" altLang="en-US" sz="1847" dirty="0" err="1">
                <a:solidFill>
                  <a:schemeClr val="tx1"/>
                </a:solidFill>
              </a:rPr>
              <a:t>fungsi</a:t>
            </a:r>
            <a:r>
              <a:rPr lang="en-US" altLang="en-US" sz="1847" dirty="0">
                <a:solidFill>
                  <a:schemeClr val="tx1"/>
                </a:solidFill>
              </a:rPr>
              <a:t>,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perilaku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yang </a:t>
            </a:r>
            <a:r>
              <a:rPr lang="en-US" altLang="en-US" sz="1847" dirty="0" err="1">
                <a:solidFill>
                  <a:schemeClr val="tx1"/>
                </a:solidFill>
              </a:rPr>
              <a:t>akan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dibangun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 smtClean="0">
                <a:solidFill>
                  <a:schemeClr val="tx1"/>
                </a:solidFill>
              </a:rPr>
              <a:t>Apakah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>
                <a:solidFill>
                  <a:schemeClr val="tx1"/>
                </a:solidFill>
              </a:rPr>
              <a:t>model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telah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dipartisi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cara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mengekspos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informasi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sistem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smtClean="0">
                <a:solidFill>
                  <a:schemeClr val="tx1"/>
                </a:solidFill>
              </a:rPr>
              <a:t>yang </a:t>
            </a:r>
            <a:r>
              <a:rPr lang="en-US" altLang="en-US" sz="1847" dirty="0" err="1">
                <a:solidFill>
                  <a:schemeClr val="tx1"/>
                </a:solidFill>
              </a:rPr>
              <a:t>lebih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rinci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secara</a:t>
            </a:r>
            <a:r>
              <a:rPr lang="en-US" altLang="en-US" sz="1847" dirty="0" smtClean="0">
                <a:solidFill>
                  <a:schemeClr val="tx1"/>
                </a:solidFill>
              </a:rPr>
              <a:t> </a:t>
            </a:r>
            <a:r>
              <a:rPr lang="en-US" altLang="en-US" sz="1847" dirty="0" err="1" smtClean="0">
                <a:solidFill>
                  <a:schemeClr val="tx1"/>
                </a:solidFill>
              </a:rPr>
              <a:t>progresif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1847" dirty="0" err="1">
                <a:solidFill>
                  <a:schemeClr val="tx1"/>
                </a:solidFill>
              </a:rPr>
              <a:t>Apakah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semua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pola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persyaratan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telah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benar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divalidasi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mereka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konsisten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dengan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kebutuhan</a:t>
            </a:r>
            <a:r>
              <a:rPr lang="en-US" altLang="en-US" sz="1847" dirty="0">
                <a:solidFill>
                  <a:schemeClr val="tx1"/>
                </a:solidFill>
              </a:rPr>
              <a:t> </a:t>
            </a:r>
            <a:r>
              <a:rPr lang="en-US" altLang="en-US" sz="1847" dirty="0" err="1">
                <a:solidFill>
                  <a:schemeClr val="tx1"/>
                </a:solidFill>
              </a:rPr>
              <a:t>pelanggan</a:t>
            </a:r>
            <a:r>
              <a:rPr lang="en-US" altLang="en-US" sz="1847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35859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Types of Requirement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94" y="1632426"/>
            <a:ext cx="91440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User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Pernyataan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dalam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bahasa</a:t>
            </a:r>
            <a:r>
              <a:rPr lang="en-GB" altLang="en-US" sz="2000" dirty="0">
                <a:solidFill>
                  <a:schemeClr val="tx1"/>
                </a:solidFill>
              </a:rPr>
              <a:t> natural </a:t>
            </a:r>
            <a:r>
              <a:rPr lang="en-GB" altLang="en-US" sz="2000" dirty="0" err="1">
                <a:solidFill>
                  <a:schemeClr val="tx1"/>
                </a:solidFill>
              </a:rPr>
              <a:t>dengan</a:t>
            </a:r>
            <a:r>
              <a:rPr lang="en-GB" altLang="en-US" sz="2000" dirty="0">
                <a:solidFill>
                  <a:schemeClr val="tx1"/>
                </a:solidFill>
              </a:rPr>
              <a:t> diagram </a:t>
            </a:r>
            <a:r>
              <a:rPr lang="en-GB" altLang="en-US" sz="2000" dirty="0" err="1">
                <a:solidFill>
                  <a:schemeClr val="tx1"/>
                </a:solidFill>
              </a:rPr>
              <a:t>dari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layanan</a:t>
            </a:r>
            <a:r>
              <a:rPr lang="en-GB" altLang="en-US" sz="2000" dirty="0">
                <a:solidFill>
                  <a:schemeClr val="tx1"/>
                </a:solidFill>
              </a:rPr>
              <a:t> system yang </a:t>
            </a:r>
            <a:r>
              <a:rPr lang="en-GB" altLang="en-US" sz="2000" dirty="0" err="1">
                <a:solidFill>
                  <a:schemeClr val="tx1"/>
                </a:solidFill>
              </a:rPr>
              <a:t>diberikan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dan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kendala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operasional</a:t>
            </a:r>
            <a:r>
              <a:rPr lang="en-GB" altLang="en-US" sz="2000" dirty="0">
                <a:solidFill>
                  <a:schemeClr val="tx1"/>
                </a:solidFill>
              </a:rPr>
              <a:t>. </a:t>
            </a:r>
            <a:r>
              <a:rPr lang="en-GB" altLang="en-US" sz="2000" dirty="0" err="1">
                <a:solidFill>
                  <a:schemeClr val="tx1"/>
                </a:solidFill>
              </a:rPr>
              <a:t>Dibuat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untuk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pelanggan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System requirements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Sebuah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dokumen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terstruktur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menetapkan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deskripsi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rinci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sistem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</a:rPr>
              <a:t>layanan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kendala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operasional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</a:rPr>
              <a:t>Mendefinisikan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apa</a:t>
            </a:r>
            <a:r>
              <a:rPr lang="en-US" altLang="en-US" sz="2000" dirty="0">
                <a:solidFill>
                  <a:schemeClr val="tx1"/>
                </a:solidFill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</a:rPr>
              <a:t>harus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dilaksanakan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sehingga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dapat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menjadi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bagian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kontrak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antara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klien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kontraktor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Management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6785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Membantu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tim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proyek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mengidentifikasi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mengendalikan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melacak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persyaratan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serta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perubahan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sebagai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hasil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proyek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kegiatan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identik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proses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manajemen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konfigurasi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perangkat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lunak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smtClean="0">
                <a:solidFill>
                  <a:schemeClr val="tx1"/>
                </a:solidFill>
              </a:rPr>
              <a:t>Software Configuration Management)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19800" y="6396504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Roger S. Pressman</a:t>
            </a:r>
            <a:endParaRPr lang="en-US" altLang="en-US" sz="1662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Requirements Management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92598"/>
            <a:ext cx="9144000" cy="432720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Process:</a:t>
            </a:r>
          </a:p>
          <a:p>
            <a:pPr lvl="1" algn="just" eaLnBrk="1" hangingPunct="1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diidentifikasi</a:t>
            </a:r>
            <a:r>
              <a:rPr lang="en-US" altLang="en-US" sz="2400" dirty="0" smtClean="0">
                <a:solidFill>
                  <a:schemeClr val="tx1"/>
                </a:solidFill>
              </a:rPr>
              <a:t>,</a:t>
            </a:r>
          </a:p>
          <a:p>
            <a:pPr lvl="1" algn="just">
              <a:defRPr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Tandai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identifier </a:t>
            </a:r>
            <a:r>
              <a:rPr lang="en-US" altLang="en-US" sz="2400" dirty="0" err="1">
                <a:solidFill>
                  <a:schemeClr val="tx1"/>
                </a:solidFill>
              </a:rPr>
              <a:t>unik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altLang="en-US" sz="2400" dirty="0" err="1">
                <a:solidFill>
                  <a:schemeClr val="tx1"/>
                </a:solidFill>
              </a:rPr>
              <a:t>diklasifikasikan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berdasarkan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jenis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</a:rPr>
              <a:t>fungsional</a:t>
            </a:r>
            <a:r>
              <a:rPr lang="en-US" altLang="en-US" sz="2400" dirty="0">
                <a:solidFill>
                  <a:schemeClr val="tx1"/>
                </a:solidFill>
              </a:rPr>
              <a:t>, data, </a:t>
            </a:r>
            <a:r>
              <a:rPr lang="en-US" altLang="en-US" sz="2400" dirty="0" err="1">
                <a:solidFill>
                  <a:schemeClr val="tx1"/>
                </a:solidFill>
              </a:rPr>
              <a:t>perilaku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antarmuka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output)</a:t>
            </a:r>
          </a:p>
          <a:p>
            <a:pPr algn="just" eaLnBrk="1" hangingPunct="1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Tools: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Traceability tables</a:t>
            </a:r>
          </a:p>
          <a:p>
            <a:pPr lvl="2" algn="just">
              <a:defRPr/>
            </a:pPr>
            <a:r>
              <a:rPr lang="en-US" altLang="en-US" sz="2000" dirty="0" err="1">
                <a:solidFill>
                  <a:schemeClr val="tx1"/>
                </a:solidFill>
              </a:rPr>
              <a:t>D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ikembangkan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diperbarui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setiap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persyaratan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dimodifikasi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algn="just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Database systems </a:t>
            </a:r>
          </a:p>
          <a:p>
            <a:pPr lvl="2" algn="just">
              <a:defRPr/>
            </a:pPr>
            <a:r>
              <a:rPr lang="en-US" altLang="en-US" sz="2000" dirty="0" err="1" smtClean="0">
                <a:solidFill>
                  <a:schemeClr val="tx1"/>
                </a:solidFill>
              </a:rPr>
              <a:t>Berharga</a:t>
            </a:r>
            <a:r>
              <a:rPr lang="en-US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membantu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tim</a:t>
            </a:r>
            <a:r>
              <a:rPr lang="en-US" altLang="en-US" sz="2000" dirty="0">
                <a:solidFill>
                  <a:schemeClr val="tx1"/>
                </a:solidFill>
              </a:rPr>
              <a:t> software </a:t>
            </a:r>
            <a:r>
              <a:rPr lang="en-US" altLang="en-US" sz="2000" dirty="0" err="1">
                <a:solidFill>
                  <a:schemeClr val="tx1"/>
                </a:solidFill>
              </a:rPr>
              <a:t>melacak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perubahan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persyaratan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019800" y="6405283"/>
            <a:ext cx="2493811" cy="28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93" b="1" i="1" dirty="0">
                <a:latin typeface="Times New Roman" panose="02020603050405020304" pitchFamily="18" charset="0"/>
              </a:rPr>
              <a:t>* SEPA 6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Roger S. Pressman</a:t>
            </a:r>
            <a:endParaRPr lang="en-US" altLang="en-US" sz="16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bg1"/>
                </a:solidFill>
              </a:rPr>
              <a:t>Requirements Change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525963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Prioritas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sudut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pandang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berbeda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berubah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selama</a:t>
            </a:r>
            <a:r>
              <a:rPr lang="en-GB" altLang="en-US" sz="2400" dirty="0">
                <a:solidFill>
                  <a:schemeClr val="tx1"/>
                </a:solidFill>
              </a:rPr>
              <a:t> proses </a:t>
            </a:r>
            <a:r>
              <a:rPr lang="en-GB" altLang="en-US" sz="2400" dirty="0" err="1">
                <a:solidFill>
                  <a:schemeClr val="tx1"/>
                </a:solidFill>
              </a:rPr>
              <a:t>pembangunan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Pelanggan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dapat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menentukan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dari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perspektif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bisnis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bertentangan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dengan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kebutuhan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pengguna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akhir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Bisnis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lingkungan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teknis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perubahan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sistem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selama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perkembangannya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206140" cy="70214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73" tIns="43166" rIns="87873" bIns="43166" numCol="1" anchor="b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altLang="en-US" sz="3694" dirty="0">
                <a:solidFill>
                  <a:schemeClr val="bg1"/>
                </a:solidFill>
              </a:rPr>
              <a:t>Requirements Classification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125690" y="1849132"/>
            <a:ext cx="8865910" cy="432306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62"/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52027"/>
              </p:ext>
            </p:extLst>
          </p:nvPr>
        </p:nvGraphicFramePr>
        <p:xfrm>
          <a:off x="309563" y="2065338"/>
          <a:ext cx="8494712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4" imgW="5630471" imgH="2689811" progId="Word.Document.8">
                  <p:embed/>
                </p:oleObj>
              </mc:Choice>
              <mc:Fallback>
                <p:oleObj name="Document" r:id="rId4" imgW="5630471" imgH="2689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065338"/>
                        <a:ext cx="8494712" cy="407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995220" y="6416281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>
                <a:latin typeface="Times New Roman" panose="02020603050405020304" pitchFamily="18" charset="0"/>
              </a:rPr>
              <a:t>th</a:t>
            </a:r>
            <a:r>
              <a:rPr lang="en-US" altLang="en-US" sz="1293" b="1" i="1">
                <a:latin typeface="Times New Roman" panose="02020603050405020304" pitchFamily="18" charset="0"/>
              </a:rPr>
              <a:t> ed, Ian Sommerville</a:t>
            </a:r>
            <a:endParaRPr lang="en-US" altLang="en-US" sz="1108" b="1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chemeClr val="bg1"/>
                </a:solidFill>
              </a:rPr>
              <a:t>CASE Tool Support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186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Requirements storage</a:t>
            </a:r>
          </a:p>
          <a:p>
            <a:pPr lvl="1" algn="just">
              <a:defRPr/>
            </a:pPr>
            <a:r>
              <a:rPr lang="nn-NO" altLang="en-US" sz="2216" dirty="0" smtClean="0">
                <a:solidFill>
                  <a:schemeClr val="tx1"/>
                </a:solidFill>
              </a:rPr>
              <a:t>Persyaratan </a:t>
            </a:r>
            <a:r>
              <a:rPr lang="nn-NO" altLang="en-US" sz="2216" dirty="0">
                <a:solidFill>
                  <a:schemeClr val="tx1"/>
                </a:solidFill>
              </a:rPr>
              <a:t>harus dikelola </a:t>
            </a:r>
            <a:r>
              <a:rPr lang="nn-NO" altLang="en-US" sz="2216" dirty="0" smtClean="0">
                <a:solidFill>
                  <a:schemeClr val="tx1"/>
                </a:solidFill>
              </a:rPr>
              <a:t>secara aman</a:t>
            </a:r>
            <a:endParaRPr lang="en-GB" altLang="en-US" sz="2216" dirty="0" smtClean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GB" altLang="en-US" sz="2586" dirty="0" smtClean="0">
                <a:solidFill>
                  <a:schemeClr val="tx1"/>
                </a:solidFill>
              </a:rPr>
              <a:t>Change management</a:t>
            </a:r>
          </a:p>
          <a:p>
            <a:pPr lvl="1" algn="just" eaLnBrk="1" hangingPunct="1">
              <a:defRPr/>
            </a:pPr>
            <a:r>
              <a:rPr lang="en-GB" altLang="en-US" sz="2216" dirty="0" smtClean="0">
                <a:solidFill>
                  <a:schemeClr val="tx1"/>
                </a:solidFill>
              </a:rPr>
              <a:t>The </a:t>
            </a:r>
            <a:r>
              <a:rPr lang="en-GB" altLang="en-US" sz="2216" dirty="0">
                <a:solidFill>
                  <a:schemeClr val="tx1"/>
                </a:solidFill>
              </a:rPr>
              <a:t>process of change management is a workflow process whose stages can be defined and information flow between these stages partially </a:t>
            </a:r>
            <a:r>
              <a:rPr lang="en-GB" altLang="en-US" sz="2216" dirty="0" smtClean="0">
                <a:solidFill>
                  <a:schemeClr val="tx1"/>
                </a:solidFill>
              </a:rPr>
              <a:t>automated</a:t>
            </a:r>
            <a:r>
              <a:rPr lang="id-ID" altLang="en-US" sz="2216" dirty="0" smtClean="0">
                <a:solidFill>
                  <a:schemeClr val="tx1"/>
                </a:solidFill>
              </a:rPr>
              <a:t> (p</a:t>
            </a:r>
            <a:r>
              <a:rPr lang="en-GB" altLang="en-US" sz="2216" dirty="0" smtClean="0">
                <a:solidFill>
                  <a:schemeClr val="tx1"/>
                </a:solidFill>
              </a:rPr>
              <a:t>roses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manajemen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perubahan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adalah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alur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kerja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smtClean="0">
                <a:solidFill>
                  <a:schemeClr val="tx1"/>
                </a:solidFill>
              </a:rPr>
              <a:t>proses yang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dapat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didefinisikan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informasi</a:t>
            </a:r>
            <a:r>
              <a:rPr lang="en-GB" altLang="en-US" sz="2216" dirty="0" smtClean="0">
                <a:solidFill>
                  <a:schemeClr val="tx1"/>
                </a:solidFill>
              </a:rPr>
              <a:t> yang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mengalir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antara</a:t>
            </a:r>
            <a:r>
              <a:rPr lang="en-GB" altLang="en-US" sz="2216" dirty="0" smtClean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tahap-tahap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ini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sebagian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 smtClean="0">
                <a:solidFill>
                  <a:schemeClr val="tx1"/>
                </a:solidFill>
              </a:rPr>
              <a:t>otomatis</a:t>
            </a:r>
            <a:r>
              <a:rPr lang="id-ID" altLang="en-US" sz="2216" dirty="0" smtClean="0">
                <a:solidFill>
                  <a:schemeClr val="tx1"/>
                </a:solidFill>
              </a:rPr>
              <a:t>)</a:t>
            </a:r>
            <a:r>
              <a:rPr lang="en-GB" altLang="en-US" sz="2216" dirty="0" smtClean="0">
                <a:solidFill>
                  <a:schemeClr val="tx1"/>
                </a:solidFill>
              </a:rPr>
              <a:t>.</a:t>
            </a:r>
            <a:endParaRPr lang="en-GB" altLang="en-US" sz="2216" dirty="0">
              <a:solidFill>
                <a:schemeClr val="tx1"/>
              </a:solidFill>
            </a:endParaRPr>
          </a:p>
          <a:p>
            <a:pPr algn="just" eaLnBrk="1" hangingPunct="1"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Traceability management</a:t>
            </a:r>
          </a:p>
          <a:p>
            <a:pPr lvl="1" algn="just">
              <a:defRPr/>
            </a:pPr>
            <a:r>
              <a:rPr lang="sv-SE" altLang="en-US" sz="2216" dirty="0" smtClean="0">
                <a:solidFill>
                  <a:schemeClr val="tx1"/>
                </a:solidFill>
              </a:rPr>
              <a:t>Pengambilan otomatis hubungan </a:t>
            </a:r>
            <a:r>
              <a:rPr lang="sv-SE" altLang="en-US" sz="2216" dirty="0">
                <a:solidFill>
                  <a:schemeClr val="tx1"/>
                </a:solidFill>
              </a:rPr>
              <a:t>antara persyaratan.</a:t>
            </a:r>
            <a:endParaRPr lang="en-US" altLang="en-US" sz="2586" dirty="0">
              <a:solidFill>
                <a:schemeClr val="tx1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29200" y="6406764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2870"/>
            <a:ext cx="8229307" cy="8721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94" dirty="0">
                <a:solidFill>
                  <a:schemeClr val="bg1"/>
                </a:solidFill>
              </a:rPr>
              <a:t>Requirements Change Management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905000"/>
            <a:ext cx="9144001" cy="4186480"/>
          </a:xfrm>
        </p:spPr>
        <p:txBody>
          <a:bodyPr/>
          <a:lstStyle/>
          <a:p>
            <a:pPr algn="just"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Harus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berlaku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semua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perubahan</a:t>
            </a:r>
            <a:r>
              <a:rPr lang="en-GB" altLang="en-US" sz="2400" dirty="0">
                <a:solidFill>
                  <a:schemeClr val="tx1"/>
                </a:solidFill>
              </a:rPr>
              <a:t> yang </a:t>
            </a:r>
            <a:r>
              <a:rPr lang="en-GB" altLang="en-US" sz="2400" dirty="0" err="1">
                <a:solidFill>
                  <a:schemeClr val="tx1"/>
                </a:solidFill>
              </a:rPr>
              <a:t>diusulkan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Tahap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pokok</a:t>
            </a:r>
            <a:endParaRPr lang="en-GB" altLang="en-US" sz="2400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GB" altLang="en-US" sz="2216" dirty="0" smtClean="0">
                <a:solidFill>
                  <a:srgbClr val="FFFF00"/>
                </a:solidFill>
              </a:rPr>
              <a:t>Problem analysis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Mendiskusikan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masalah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mengusulkan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;</a:t>
            </a:r>
            <a:endParaRPr lang="en-GB" altLang="en-US" sz="2216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GB" altLang="en-US" sz="2216" dirty="0" smtClean="0">
                <a:solidFill>
                  <a:srgbClr val="FFFF00"/>
                </a:solidFill>
              </a:rPr>
              <a:t>Change </a:t>
            </a:r>
            <a:r>
              <a:rPr lang="en-GB" altLang="en-US" sz="2216" dirty="0">
                <a:solidFill>
                  <a:srgbClr val="FFFF00"/>
                </a:solidFill>
              </a:rPr>
              <a:t>analysis and costing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Menilai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dampak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pada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lainnya</a:t>
            </a:r>
            <a:r>
              <a:rPr lang="en-GB" altLang="en-US" sz="2216" dirty="0">
                <a:solidFill>
                  <a:schemeClr val="tx1"/>
                </a:solidFill>
              </a:rPr>
              <a:t>;</a:t>
            </a:r>
          </a:p>
          <a:p>
            <a:pPr lvl="1" algn="just">
              <a:defRPr/>
            </a:pPr>
            <a:r>
              <a:rPr lang="en-GB" altLang="en-US" sz="2216" dirty="0">
                <a:solidFill>
                  <a:srgbClr val="FFFF00"/>
                </a:solidFill>
              </a:rPr>
              <a:t>Change implementation</a:t>
            </a:r>
            <a:r>
              <a:rPr lang="en-GB" altLang="en-US" sz="2216" dirty="0">
                <a:solidFill>
                  <a:schemeClr val="tx1"/>
                </a:solidFill>
              </a:rPr>
              <a:t>. </a:t>
            </a:r>
            <a:r>
              <a:rPr lang="en-GB" altLang="en-US" sz="2216" dirty="0" err="1">
                <a:solidFill>
                  <a:schemeClr val="tx1"/>
                </a:solidFill>
              </a:rPr>
              <a:t>Memodifikasi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dokumen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persyaratan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dokumen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lainnya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untuk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mencerminkan</a:t>
            </a:r>
            <a:r>
              <a:rPr lang="en-GB" altLang="en-US" sz="2216" dirty="0">
                <a:solidFill>
                  <a:schemeClr val="tx1"/>
                </a:solidFill>
              </a:rPr>
              <a:t> </a:t>
            </a:r>
            <a:r>
              <a:rPr lang="en-GB" altLang="en-US" sz="2216" dirty="0" err="1">
                <a:solidFill>
                  <a:schemeClr val="tx1"/>
                </a:solidFill>
              </a:rPr>
              <a:t>perubahan</a:t>
            </a:r>
            <a:r>
              <a:rPr lang="en-GB" altLang="en-US" sz="2216" dirty="0">
                <a:solidFill>
                  <a:schemeClr val="tx1"/>
                </a:solidFill>
              </a:rPr>
              <a:t>.</a:t>
            </a:r>
            <a:endParaRPr lang="en-US" altLang="en-US" sz="2216" dirty="0">
              <a:solidFill>
                <a:schemeClr val="tx1"/>
              </a:solidFill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40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en-US" sz="4000" dirty="0" err="1" smtClean="0">
                <a:solidFill>
                  <a:schemeClr val="bg1"/>
                </a:solidFill>
              </a:rPr>
              <a:t>Terimakasih</a:t>
            </a:r>
            <a:r>
              <a:rPr lang="en-US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en-US" sz="4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00" y="25527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 smtClean="0">
                <a:solidFill>
                  <a:schemeClr val="bg1"/>
                </a:solidFill>
              </a:rPr>
              <a:t>Perbedaan</a:t>
            </a:r>
            <a:r>
              <a:rPr lang="en-US" sz="3200" dirty="0" smtClean="0">
                <a:solidFill>
                  <a:schemeClr val="bg1"/>
                </a:solidFill>
              </a:rPr>
              <a:t> User </a:t>
            </a:r>
            <a:r>
              <a:rPr lang="en-US" sz="3200" dirty="0" err="1" smtClean="0">
                <a:solidFill>
                  <a:schemeClr val="bg1"/>
                </a:solidFill>
              </a:rPr>
              <a:t>dan</a:t>
            </a:r>
            <a:r>
              <a:rPr lang="en-US" sz="3200" dirty="0" smtClean="0">
                <a:solidFill>
                  <a:schemeClr val="bg1"/>
                </a:solidFill>
              </a:rPr>
              <a:t> System Requirement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617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Font typeface="Georgia" pitchFamily="18" charset="0"/>
              <a:buNone/>
            </a:pP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09219611"/>
              </p:ext>
            </p:extLst>
          </p:nvPr>
        </p:nvGraphicFramePr>
        <p:xfrm>
          <a:off x="457200" y="1676400"/>
          <a:ext cx="8305800" cy="45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r>
                        <a:rPr lang="en-US" sz="20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PEMBANDING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REQUIREMENT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Kedetailan</a:t>
                      </a:r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Informasi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terlalu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Lebih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Pengguna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Pengguna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yang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tidak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mempunyai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pengetahuan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yang detail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Developer (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terkadang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ingin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mengetahui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112395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Bentuk</a:t>
                      </a:r>
                      <a:r>
                        <a:rPr lang="en-US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Informasi</a:t>
                      </a:r>
                      <a:endParaRPr lang="en-US"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Bahasa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natural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diagram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sederhana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tentang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layanan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sistem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08470" y="6353325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chemeClr val="bg1"/>
                </a:solidFill>
              </a:rPr>
              <a:t>Contoh</a:t>
            </a:r>
            <a:r>
              <a:rPr lang="en-US" sz="3600" dirty="0" smtClean="0">
                <a:solidFill>
                  <a:schemeClr val="bg1"/>
                </a:solidFill>
              </a:rPr>
              <a:t> User </a:t>
            </a:r>
            <a:r>
              <a:rPr lang="en-US" sz="3600" dirty="0" err="1" smtClean="0">
                <a:solidFill>
                  <a:schemeClr val="bg1"/>
                </a:solidFill>
              </a:rPr>
              <a:t>dan</a:t>
            </a:r>
            <a:r>
              <a:rPr lang="en-US" sz="3600" dirty="0" smtClean="0">
                <a:solidFill>
                  <a:schemeClr val="bg1"/>
                </a:solidFill>
              </a:rPr>
              <a:t> System Requirement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617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Font typeface="Georgia" pitchFamily="18" charset="0"/>
              <a:buNone/>
            </a:pP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685365"/>
            <a:ext cx="84582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mic Sans MS" pitchFamily="66" charset="0"/>
              </a:rPr>
              <a:t>User Requirement </a:t>
            </a:r>
          </a:p>
          <a:p>
            <a:pPr marL="45720" indent="0" algn="just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operasi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dasar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pengolahan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perpustakaan</a:t>
            </a:r>
            <a:endParaRPr lang="en-US" sz="1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mic Sans MS" pitchFamily="66" charset="0"/>
              </a:rPr>
              <a:t>System Requirement</a:t>
            </a: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penambahan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diinput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oleh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pengguna</a:t>
            </a:r>
            <a:endParaRPr lang="en-US" sz="1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pengeditan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sudah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tersimpan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basis data</a:t>
            </a:r>
          </a:p>
          <a:p>
            <a:pPr marL="502920" indent="-457200" algn="just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melayani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penghapusan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buku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sedang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dipinjam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mic Sans MS" pitchFamily="66" charset="0"/>
              </a:rPr>
              <a:t>dikembalikan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User Requirements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76400"/>
            <a:ext cx="9144000" cy="418648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586" dirty="0" err="1">
                <a:solidFill>
                  <a:schemeClr val="tx1"/>
                </a:solidFill>
              </a:rPr>
              <a:t>Harus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menggambarkan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kebutuhan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fungsional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smtClean="0">
                <a:solidFill>
                  <a:schemeClr val="tx1"/>
                </a:solidFill>
              </a:rPr>
              <a:t>non-</a:t>
            </a:r>
            <a:r>
              <a:rPr lang="en-GB" altLang="en-US" sz="2586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586" dirty="0" smtClean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sedemikian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rupa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sehingga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dimengerti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oleh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pengguna</a:t>
            </a:r>
            <a:r>
              <a:rPr lang="en-GB" altLang="en-US" sz="2586" dirty="0">
                <a:solidFill>
                  <a:schemeClr val="tx1"/>
                </a:solidFill>
              </a:rPr>
              <a:t> system yang </a:t>
            </a:r>
            <a:r>
              <a:rPr lang="en-GB" altLang="en-US" sz="2586" dirty="0" err="1">
                <a:solidFill>
                  <a:schemeClr val="tx1"/>
                </a:solidFill>
              </a:rPr>
              <a:t>tidak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memiliki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pengetahuan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teknis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rinci</a:t>
            </a:r>
            <a:r>
              <a:rPr lang="en-GB" altLang="en-US" sz="2586" dirty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586" dirty="0">
                <a:solidFill>
                  <a:schemeClr val="tx1"/>
                </a:solidFill>
              </a:rPr>
              <a:t>User requirements </a:t>
            </a:r>
            <a:r>
              <a:rPr lang="en-GB" altLang="en-US" sz="2586" dirty="0" err="1">
                <a:solidFill>
                  <a:schemeClr val="tx1"/>
                </a:solidFill>
              </a:rPr>
              <a:t>didefinisikan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menggunakan</a:t>
            </a:r>
            <a:r>
              <a:rPr lang="en-GB" altLang="en-US" sz="2586" dirty="0">
                <a:solidFill>
                  <a:schemeClr val="tx1"/>
                </a:solidFill>
              </a:rPr>
              <a:t> Bahasa natural, </a:t>
            </a:r>
            <a:r>
              <a:rPr lang="en-GB" altLang="en-US" sz="2586" dirty="0" err="1">
                <a:solidFill>
                  <a:schemeClr val="tx1"/>
                </a:solidFill>
              </a:rPr>
              <a:t>tabel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dan</a:t>
            </a:r>
            <a:r>
              <a:rPr lang="en-GB" altLang="en-US" sz="2586" dirty="0">
                <a:solidFill>
                  <a:schemeClr val="tx1"/>
                </a:solidFill>
              </a:rPr>
              <a:t> diagram </a:t>
            </a:r>
            <a:r>
              <a:rPr lang="en-GB" altLang="en-US" sz="2586" dirty="0" err="1">
                <a:solidFill>
                  <a:schemeClr val="tx1"/>
                </a:solidFill>
              </a:rPr>
              <a:t>sehingga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dapat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dimengerti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oleh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semua</a:t>
            </a:r>
            <a:r>
              <a:rPr lang="en-GB" altLang="en-US" sz="2586" dirty="0">
                <a:solidFill>
                  <a:schemeClr val="tx1"/>
                </a:solidFill>
              </a:rPr>
              <a:t> </a:t>
            </a:r>
            <a:r>
              <a:rPr lang="en-GB" altLang="en-US" sz="2586" dirty="0" err="1">
                <a:solidFill>
                  <a:schemeClr val="tx1"/>
                </a:solidFill>
              </a:rPr>
              <a:t>pengguna</a:t>
            </a:r>
            <a:r>
              <a:rPr lang="en-GB" altLang="en-US" sz="2586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29200" y="6379579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701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4000" dirty="0" smtClean="0">
                <a:solidFill>
                  <a:schemeClr val="bg1"/>
                </a:solidFill>
              </a:rPr>
              <a:t>Problems with natural language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798637"/>
            <a:ext cx="9220199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Lack of clarity (</a:t>
            </a:r>
            <a:r>
              <a:rPr lang="en-GB" altLang="en-US" sz="2400" dirty="0" err="1">
                <a:solidFill>
                  <a:srgbClr val="FFFF00"/>
                </a:solidFill>
              </a:rPr>
              <a:t>Kurang</a:t>
            </a:r>
            <a:r>
              <a:rPr lang="en-GB" altLang="en-US" sz="2400" dirty="0">
                <a:solidFill>
                  <a:srgbClr val="FFFF00"/>
                </a:solidFill>
              </a:rPr>
              <a:t> </a:t>
            </a:r>
            <a:r>
              <a:rPr lang="en-GB" altLang="en-US" sz="2400" dirty="0" err="1">
                <a:solidFill>
                  <a:srgbClr val="FFFF00"/>
                </a:solidFill>
              </a:rPr>
              <a:t>kejelasan</a:t>
            </a:r>
            <a:r>
              <a:rPr lang="en-GB" altLang="en-US" sz="24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 err="1">
                <a:solidFill>
                  <a:schemeClr val="tx1"/>
                </a:solidFill>
              </a:rPr>
              <a:t>Presisi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sulit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tanpa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membuat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dokumen</a:t>
            </a:r>
            <a:r>
              <a:rPr lang="en-GB" altLang="en-US" sz="2000" dirty="0">
                <a:solidFill>
                  <a:schemeClr val="tx1"/>
                </a:solidFill>
              </a:rPr>
              <a:t> yang </a:t>
            </a:r>
            <a:r>
              <a:rPr lang="en-GB" altLang="en-US" sz="2000" dirty="0" err="1">
                <a:solidFill>
                  <a:schemeClr val="tx1"/>
                </a:solidFill>
              </a:rPr>
              <a:t>sulit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dibaca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Requirements </a:t>
            </a:r>
            <a:r>
              <a:rPr lang="en-GB" altLang="en-US" sz="2400" dirty="0" smtClean="0">
                <a:solidFill>
                  <a:schemeClr val="tx1"/>
                </a:solidFill>
              </a:rPr>
              <a:t>confusion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Kebingungan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menentukan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Functional and non-functional requirements tend to be </a:t>
            </a:r>
            <a:r>
              <a:rPr lang="en-GB" altLang="en-US" sz="2000" dirty="0" smtClean="0">
                <a:solidFill>
                  <a:schemeClr val="tx1"/>
                </a:solidFill>
              </a:rPr>
              <a:t>mixed-up.</a:t>
            </a:r>
            <a:r>
              <a:rPr lang="id-ID" altLang="en-US" sz="2000" dirty="0" smtClean="0">
                <a:solidFill>
                  <a:schemeClr val="tx1"/>
                </a:solidFill>
              </a:rPr>
              <a:t> (k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000" dirty="0" smtClean="0">
                <a:solidFill>
                  <a:schemeClr val="tx1"/>
                </a:solidFill>
              </a:rPr>
              <a:t> non-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fungsional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cenderung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campur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aduk</a:t>
            </a:r>
            <a:r>
              <a:rPr lang="id-ID" altLang="en-US" sz="2000" dirty="0">
                <a:solidFill>
                  <a:schemeClr val="tx1"/>
                </a:solidFill>
              </a:rPr>
              <a:t>)</a:t>
            </a:r>
            <a:endParaRPr lang="en-GB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Requirements </a:t>
            </a:r>
            <a:r>
              <a:rPr lang="en-GB" altLang="en-US" sz="2400" dirty="0" smtClean="0">
                <a:solidFill>
                  <a:schemeClr val="tx1"/>
                </a:solidFill>
              </a:rPr>
              <a:t>amalgamation (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Penggabungan</a:t>
            </a:r>
            <a:r>
              <a:rPr lang="en-GB" altLang="en-US" sz="2400" dirty="0" smtClean="0">
                <a:solidFill>
                  <a:srgbClr val="FFFF00"/>
                </a:solidFill>
              </a:rPr>
              <a:t> </a:t>
            </a:r>
            <a:r>
              <a:rPr lang="en-GB" altLang="en-US" sz="2400" dirty="0" err="1" smtClean="0">
                <a:solidFill>
                  <a:srgbClr val="FFFF00"/>
                </a:solidFill>
              </a:rPr>
              <a:t>kebutuhan</a:t>
            </a:r>
            <a:r>
              <a:rPr lang="en-GB" altLang="en-US" sz="2400" dirty="0" smtClean="0">
                <a:solidFill>
                  <a:schemeClr val="tx1"/>
                </a:solidFill>
              </a:rPr>
              <a:t>)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Several different requirements may be expressed </a:t>
            </a:r>
            <a:r>
              <a:rPr lang="en-GB" altLang="en-US" sz="2000" dirty="0" smtClean="0">
                <a:solidFill>
                  <a:schemeClr val="tx1"/>
                </a:solidFill>
              </a:rPr>
              <a:t>together</a:t>
            </a:r>
            <a:r>
              <a:rPr lang="id-ID" altLang="en-US" sz="2000" dirty="0" smtClean="0">
                <a:solidFill>
                  <a:schemeClr val="tx1"/>
                </a:solidFill>
              </a:rPr>
              <a:t> (b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eberapa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kebutuhan</a:t>
            </a:r>
            <a:r>
              <a:rPr lang="en-GB" altLang="en-US" sz="2000" dirty="0" smtClean="0">
                <a:solidFill>
                  <a:schemeClr val="tx1"/>
                </a:solidFill>
              </a:rPr>
              <a:t> yang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berbeda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dinyatakan</a:t>
            </a:r>
            <a:r>
              <a:rPr lang="en-GB" altLang="en-US" sz="2000" dirty="0" smtClean="0">
                <a:solidFill>
                  <a:schemeClr val="tx1"/>
                </a:solidFill>
              </a:rPr>
              <a:t> </a:t>
            </a:r>
            <a:r>
              <a:rPr lang="en-GB" altLang="en-US" sz="2000" dirty="0" err="1" smtClean="0">
                <a:solidFill>
                  <a:schemeClr val="tx1"/>
                </a:solidFill>
              </a:rPr>
              <a:t>bersama-sama</a:t>
            </a:r>
            <a:r>
              <a:rPr lang="id-ID" altLang="en-US" sz="2000" dirty="0" smtClean="0">
                <a:solidFill>
                  <a:schemeClr val="tx1"/>
                </a:solidFill>
              </a:rPr>
              <a:t>)</a:t>
            </a:r>
            <a:endParaRPr lang="en-GB" alt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9200" y="6423585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843" y="-13447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 smtClean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929" y="1702564"/>
            <a:ext cx="9144000" cy="4186480"/>
          </a:xfrm>
        </p:spPr>
        <p:txBody>
          <a:bodyPr/>
          <a:lstStyle/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Spesifikasi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lebih</a:t>
            </a:r>
            <a:r>
              <a:rPr lang="en-GB" altLang="en-US" sz="2400" dirty="0" smtClean="0">
                <a:solidFill>
                  <a:schemeClr val="tx1"/>
                </a:solidFill>
              </a:rPr>
              <a:t> detail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fungsi</a:t>
            </a:r>
            <a:r>
              <a:rPr lang="en-GB" altLang="en-US" sz="2400" dirty="0" smtClean="0">
                <a:solidFill>
                  <a:schemeClr val="tx1"/>
                </a:solidFill>
              </a:rPr>
              <a:t> system,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layanan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dan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kendala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dari</a:t>
            </a:r>
            <a:r>
              <a:rPr lang="en-GB" altLang="en-US" sz="2400" dirty="0" smtClean="0">
                <a:solidFill>
                  <a:schemeClr val="tx1"/>
                </a:solidFill>
              </a:rPr>
              <a:t> user requirements.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 smtClean="0">
                <a:solidFill>
                  <a:schemeClr val="tx1"/>
                </a:solidFill>
              </a:rPr>
              <a:t>Dimaksudkan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untuk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menjadi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dasar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untuk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merancang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D</a:t>
            </a:r>
            <a:r>
              <a:rPr lang="en-GB" altLang="en-US" sz="2400" dirty="0" err="1" smtClean="0">
                <a:solidFill>
                  <a:schemeClr val="tx1"/>
                </a:solidFill>
              </a:rPr>
              <a:t>apat</a:t>
            </a:r>
            <a:r>
              <a:rPr lang="en-GB" altLang="en-US" sz="2400" dirty="0" smtClean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dimasukkan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ke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dalam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kontrak</a:t>
            </a:r>
            <a:r>
              <a:rPr lang="en-GB" altLang="en-US" sz="2400" dirty="0">
                <a:solidFill>
                  <a:schemeClr val="tx1"/>
                </a:solidFill>
              </a:rPr>
              <a:t>.</a:t>
            </a:r>
          </a:p>
          <a:p>
            <a:pPr marL="451496" indent="-451496" algn="just" defTabSz="888334">
              <a:lnSpc>
                <a:spcPct val="150000"/>
              </a:lnSpc>
              <a:defRPr/>
            </a:pPr>
            <a:r>
              <a:rPr lang="en-GB" altLang="en-US" sz="2400" dirty="0" err="1">
                <a:solidFill>
                  <a:schemeClr val="tx1"/>
                </a:solidFill>
              </a:rPr>
              <a:t>Persyaratan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sistem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dapat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didefinisikan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atau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digambarkan</a:t>
            </a:r>
            <a:r>
              <a:rPr lang="en-GB" altLang="en-US" sz="2400" dirty="0">
                <a:solidFill>
                  <a:schemeClr val="tx1"/>
                </a:solidFill>
              </a:rPr>
              <a:t> </a:t>
            </a:r>
            <a:r>
              <a:rPr lang="en-GB" altLang="en-US" sz="2400" dirty="0" err="1">
                <a:solidFill>
                  <a:schemeClr val="tx1"/>
                </a:solidFill>
              </a:rPr>
              <a:t>menggunakan</a:t>
            </a:r>
            <a:r>
              <a:rPr lang="en-GB" altLang="en-US" sz="2400" dirty="0">
                <a:solidFill>
                  <a:schemeClr val="tx1"/>
                </a:solidFill>
              </a:rPr>
              <a:t> model </a:t>
            </a:r>
            <a:r>
              <a:rPr lang="en-GB" altLang="en-US" sz="2400" dirty="0" smtClean="0">
                <a:solidFill>
                  <a:schemeClr val="tx1"/>
                </a:solidFill>
              </a:rPr>
              <a:t>system.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029200" y="6399486"/>
            <a:ext cx="3446636" cy="27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5020" tIns="42510" rIns="85020" bIns="4251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US" altLang="en-US" sz="1293" b="1" i="1" dirty="0">
                <a:latin typeface="Times New Roman" panose="02020603050405020304" pitchFamily="18" charset="0"/>
              </a:rPr>
              <a:t>* Software Engineering 7</a:t>
            </a:r>
            <a:r>
              <a:rPr lang="en-US" altLang="en-US" sz="1293" b="1" i="1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ed</a:t>
            </a:r>
            <a:r>
              <a:rPr lang="en-US" altLang="en-US" sz="1293" b="1" i="1" dirty="0">
                <a:latin typeface="Times New Roman" panose="02020603050405020304" pitchFamily="18" charset="0"/>
              </a:rPr>
              <a:t>, Ian </a:t>
            </a:r>
            <a:r>
              <a:rPr lang="en-US" altLang="en-US" sz="1293" b="1" i="1" dirty="0" err="1">
                <a:latin typeface="Times New Roman" panose="02020603050405020304" pitchFamily="18" charset="0"/>
              </a:rPr>
              <a:t>Sommerville</a:t>
            </a:r>
            <a:endParaRPr lang="en-US" altLang="en-US" sz="1108" b="1" i="1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513</TotalTime>
  <Words>2638</Words>
  <Application>Microsoft Office PowerPoint</Application>
  <PresentationFormat>On-screen Show (4:3)</PresentationFormat>
  <Paragraphs>376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templateslideRPL</vt:lpstr>
      <vt:lpstr>Document</vt:lpstr>
      <vt:lpstr>Requirements Engineering</vt:lpstr>
      <vt:lpstr>Requirements Engineering</vt:lpstr>
      <vt:lpstr>What is a Requirement ?</vt:lpstr>
      <vt:lpstr>Types of Requirement</vt:lpstr>
      <vt:lpstr>Perbedaan User dan System Requirement</vt:lpstr>
      <vt:lpstr>Contoh User dan System Requirement</vt:lpstr>
      <vt:lpstr>User Requirements</vt:lpstr>
      <vt:lpstr>Problems with natural language</vt:lpstr>
      <vt:lpstr>System Requirements</vt:lpstr>
      <vt:lpstr>Functional and Non-Functional Requirements</vt:lpstr>
      <vt:lpstr>Functional Requirements</vt:lpstr>
      <vt:lpstr>Non-functional Requirements Examples</vt:lpstr>
      <vt:lpstr>Requirements Measures</vt:lpstr>
      <vt:lpstr>Requirements Interaction</vt:lpstr>
      <vt:lpstr>Domain Requirements</vt:lpstr>
      <vt:lpstr>Domain Requirements Problems</vt:lpstr>
      <vt:lpstr>Requirements Completeness and Consistency</vt:lpstr>
      <vt:lpstr>Requirements Imprecision</vt:lpstr>
      <vt:lpstr>PowerPoint Presentation</vt:lpstr>
      <vt:lpstr>Guidelines for Writing Requirements</vt:lpstr>
      <vt:lpstr>Problems with NL specification</vt:lpstr>
      <vt:lpstr>Alternatives to NL specification</vt:lpstr>
      <vt:lpstr>The Requirements Document</vt:lpstr>
      <vt:lpstr>Users of a Requirements Document</vt:lpstr>
      <vt:lpstr>IEEE Requirements Standard</vt:lpstr>
      <vt:lpstr>Requirements Document Structure</vt:lpstr>
      <vt:lpstr>Requirement Engineering Tasks</vt:lpstr>
      <vt:lpstr>Requirement Engineering Tasks (2)</vt:lpstr>
      <vt:lpstr>Initiating Requirements Engineering Process</vt:lpstr>
      <vt:lpstr>Initiating Requirements Engineering Process</vt:lpstr>
      <vt:lpstr>Eliciting Requirements</vt:lpstr>
      <vt:lpstr>Eliciting Requirements (2)</vt:lpstr>
      <vt:lpstr>Elicitation Work Products</vt:lpstr>
      <vt:lpstr>Requirements Elaboration</vt:lpstr>
      <vt:lpstr>Negotiating Requirements</vt:lpstr>
      <vt:lpstr>Requirements Validation</vt:lpstr>
      <vt:lpstr>Requirements Checking</vt:lpstr>
      <vt:lpstr>Requirements Validation Techniques</vt:lpstr>
      <vt:lpstr>Requirement Review</vt:lpstr>
      <vt:lpstr>Requirements Management</vt:lpstr>
      <vt:lpstr>Requirements Management</vt:lpstr>
      <vt:lpstr>Requirements Change</vt:lpstr>
      <vt:lpstr>Requirements Classification</vt:lpstr>
      <vt:lpstr>CASE Tool Support</vt:lpstr>
      <vt:lpstr>Requirements Change Management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Egi</dc:creator>
  <cp:lastModifiedBy>USER</cp:lastModifiedBy>
  <cp:revision>53</cp:revision>
  <dcterms:created xsi:type="dcterms:W3CDTF">2016-02-11T06:11:04Z</dcterms:created>
  <dcterms:modified xsi:type="dcterms:W3CDTF">2016-03-28T13:08:50Z</dcterms:modified>
</cp:coreProperties>
</file>