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9144000" cy="6858000" type="screen4x3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gs" Target="tags/tag1.xml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547495" y="44450"/>
          <a:ext cx="4971303" cy="13077606"/>
        </p:xfrm>
        <a:graphic>
          <a:graphicData uri="http://schemas.openxmlformats.org/drawingml/2006/table">
            <a:tbl>
              <a:tblPr/>
              <a:tblGrid>
                <a:gridCol w="1347470"/>
                <a:gridCol w="972541"/>
                <a:gridCol w="1013472"/>
                <a:gridCol w="1013472"/>
                <a:gridCol w="624348"/>
              </a:tblGrid>
              <a:tr h="283594"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 panose="020B0603030804020204"/>
                        </a:rPr>
                        <a:t>name</a:t>
                      </a:r>
                      <a:endParaRPr sz="1100" b="0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 panose="020B0603030804020204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 panose="020B0603030804020204"/>
                        </a:rPr>
                        <a:t>levels</a:t>
                      </a:r>
                      <a:endParaRPr sz="1100" b="0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 panose="020B0603030804020204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 panose="020B0603030804020204"/>
                        </a:rPr>
                        <a:t>0 (N=85)</a:t>
                      </a:r>
                      <a:endParaRPr sz="1100" b="0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 panose="020B0603030804020204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 panose="020B0603030804020204"/>
                        </a:rPr>
                        <a:t>1 (N=18)</a:t>
                      </a:r>
                      <a:endParaRPr sz="1100" b="0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 panose="020B0603030804020204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 panose="020B0603030804020204"/>
                        </a:rPr>
                        <a:t>p</a:t>
                      </a:r>
                      <a:endParaRPr sz="1100" b="0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 panose="020B0603030804020204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72283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 panose="020B0603030804020204"/>
                        </a:rPr>
                        <a:t>sex</a:t>
                      </a:r>
                      <a:endParaRPr sz="1000" b="0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 panose="020B0603030804020204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 panose="020B0603030804020204"/>
                        </a:rPr>
                        <a:t>0</a:t>
                      </a:r>
                      <a:endParaRPr sz="1000" b="0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 panose="020B0603030804020204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 panose="020B0603030804020204"/>
                        </a:rPr>
                        <a:t>40 (47.1%)</a:t>
                      </a:r>
                      <a:endParaRPr sz="1000" b="0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 panose="020B0603030804020204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 panose="020B0603030804020204"/>
                        </a:rPr>
                        <a:t>8 (44.4%)</a:t>
                      </a:r>
                      <a:endParaRPr sz="1000" b="0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 panose="020B0603030804020204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 panose="020B0603030804020204"/>
                        </a:rPr>
                        <a:t>1.000</a:t>
                      </a:r>
                      <a:endParaRPr sz="1000" b="0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 panose="020B0603030804020204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72283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endParaRPr sz="1000" b="0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 panose="020B0603030804020204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 panose="020B0603030804020204"/>
                        </a:rPr>
                        <a:t>1</a:t>
                      </a:r>
                      <a:endParaRPr sz="1000" b="0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 panose="020B0603030804020204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 panose="020B0603030804020204"/>
                        </a:rPr>
                        <a:t>45 (52.9%)</a:t>
                      </a:r>
                      <a:endParaRPr sz="1000" b="0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 panose="020B0603030804020204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 panose="020B0603030804020204"/>
                        </a:rPr>
                        <a:t>10 (55.6%)</a:t>
                      </a:r>
                      <a:endParaRPr sz="1000" b="0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 panose="020B0603030804020204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endParaRPr sz="1000" b="0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 panose="020B0603030804020204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56718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 panose="020B0603030804020204"/>
                        </a:rPr>
                        <a:t>age</a:t>
                      </a:r>
                      <a:endParaRPr sz="1000" b="0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 panose="020B0603030804020204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 panose="020B0603030804020204"/>
                        </a:rPr>
                        <a:t>Mean ± SD</a:t>
                      </a:r>
                      <a:endParaRPr sz="1000" b="0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 panose="020B0603030804020204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 panose="020B0603030804020204"/>
                        </a:rPr>
                        <a:t>58.1 ± 15.7</a:t>
                      </a:r>
                      <a:endParaRPr sz="1000" b="0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 panose="020B0603030804020204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 panose="020B0603030804020204"/>
                        </a:rPr>
                        <a:t>66.1 ± 13.1</a:t>
                      </a:r>
                      <a:endParaRPr sz="1000" b="0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 panose="020B0603030804020204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 panose="020B0603030804020204"/>
                        </a:rPr>
                        <a:t>.045</a:t>
                      </a:r>
                      <a:endParaRPr sz="1000" b="0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 panose="020B0603030804020204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72283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 panose="020B0603030804020204"/>
                        </a:rPr>
                        <a:t>Cre</a:t>
                      </a:r>
                      <a:endParaRPr sz="1000" b="0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 panose="020B0603030804020204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 panose="020B0603030804020204"/>
                        </a:rPr>
                        <a:t>1</a:t>
                      </a:r>
                      <a:endParaRPr sz="1000" b="0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 panose="020B0603030804020204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 panose="020B0603030804020204"/>
                        </a:rPr>
                        <a:t>9 (10.6%)</a:t>
                      </a:r>
                      <a:endParaRPr sz="1000" b="0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 panose="020B0603030804020204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 panose="020B0603030804020204"/>
                        </a:rPr>
                        <a:t>3 (16.7%)</a:t>
                      </a:r>
                      <a:endParaRPr sz="1000" b="0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 panose="020B0603030804020204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 panose="020B0603030804020204"/>
                        </a:rPr>
                        <a:t>.745</a:t>
                      </a:r>
                      <a:endParaRPr sz="1000" b="0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 panose="020B0603030804020204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72283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endParaRPr sz="1000" b="0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 panose="020B0603030804020204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 panose="020B0603030804020204"/>
                        </a:rPr>
                        <a:t>2</a:t>
                      </a:r>
                      <a:endParaRPr sz="1000" b="0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 panose="020B0603030804020204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 panose="020B0603030804020204"/>
                        </a:rPr>
                        <a:t>76 (89.4%)</a:t>
                      </a:r>
                      <a:endParaRPr sz="1000" b="0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 panose="020B0603030804020204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 panose="020B0603030804020204"/>
                        </a:rPr>
                        <a:t>15 (83.3%)</a:t>
                      </a:r>
                      <a:endParaRPr sz="1000" b="0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 panose="020B0603030804020204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endParaRPr sz="1000" b="0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 panose="020B0603030804020204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72283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 panose="020B0603030804020204"/>
                        </a:rPr>
                        <a:t>eGFR</a:t>
                      </a:r>
                      <a:endParaRPr sz="1000" b="0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 panose="020B0603030804020204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 panose="020B0603030804020204"/>
                        </a:rPr>
                        <a:t>1</a:t>
                      </a:r>
                      <a:endParaRPr sz="1000" b="0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 panose="020B0603030804020204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 panose="020B0603030804020204"/>
                        </a:rPr>
                        <a:t>37 (43.5%)</a:t>
                      </a:r>
                      <a:endParaRPr sz="1000" b="0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 panose="020B0603030804020204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 panose="020B0603030804020204"/>
                        </a:rPr>
                        <a:t>7 (38.9%)</a:t>
                      </a:r>
                      <a:endParaRPr sz="1000" b="0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 panose="020B0603030804020204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 panose="020B0603030804020204"/>
                        </a:rPr>
                        <a:t>.889</a:t>
                      </a:r>
                      <a:endParaRPr sz="1000" b="0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 panose="020B0603030804020204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72283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endParaRPr sz="1000" b="0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 panose="020B0603030804020204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 panose="020B0603030804020204"/>
                        </a:rPr>
                        <a:t>2</a:t>
                      </a:r>
                      <a:endParaRPr sz="1000" b="0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 panose="020B0603030804020204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 panose="020B0603030804020204"/>
                        </a:rPr>
                        <a:t>24 (28.2%)</a:t>
                      </a:r>
                      <a:endParaRPr sz="1000" b="0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 panose="020B0603030804020204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 panose="020B0603030804020204"/>
                        </a:rPr>
                        <a:t>5 (27.8%)</a:t>
                      </a:r>
                      <a:endParaRPr sz="1000" b="0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 panose="020B0603030804020204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endParaRPr sz="1000" b="0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 panose="020B0603030804020204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72283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endParaRPr sz="1000" b="0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 panose="020B0603030804020204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 panose="020B0603030804020204"/>
                        </a:rPr>
                        <a:t>3</a:t>
                      </a:r>
                      <a:endParaRPr sz="1000" b="0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 panose="020B0603030804020204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 panose="020B0603030804020204"/>
                        </a:rPr>
                        <a:t>17 (20%)</a:t>
                      </a:r>
                      <a:endParaRPr sz="1000" b="0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 panose="020B0603030804020204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 panose="020B0603030804020204"/>
                        </a:rPr>
                        <a:t>5 (27.8%)</a:t>
                      </a:r>
                      <a:endParaRPr sz="1000" b="0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 panose="020B0603030804020204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endParaRPr sz="1000" b="0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 panose="020B0603030804020204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72283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endParaRPr sz="1000" b="0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 panose="020B0603030804020204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 panose="020B0603030804020204"/>
                        </a:rPr>
                        <a:t>4</a:t>
                      </a:r>
                      <a:endParaRPr sz="1000" b="0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 panose="020B0603030804020204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 panose="020B0603030804020204"/>
                        </a:rPr>
                        <a:t>7 (8.2%)</a:t>
                      </a:r>
                      <a:endParaRPr sz="1000" b="0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 panose="020B0603030804020204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 panose="020B0603030804020204"/>
                        </a:rPr>
                        <a:t>1 (5.6%)</a:t>
                      </a:r>
                      <a:endParaRPr sz="1000" b="0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 panose="020B0603030804020204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endParaRPr sz="1000" b="0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 panose="020B0603030804020204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72283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 panose="020B0603030804020204"/>
                        </a:rPr>
                        <a:t>Urea</a:t>
                      </a:r>
                      <a:endParaRPr sz="1000" b="0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 panose="020B0603030804020204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 panose="020B0603030804020204"/>
                        </a:rPr>
                        <a:t>1</a:t>
                      </a:r>
                      <a:endParaRPr sz="1000" b="0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 panose="020B0603030804020204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 panose="020B0603030804020204"/>
                        </a:rPr>
                        <a:t>8 (9.4%)</a:t>
                      </a:r>
                      <a:endParaRPr sz="1000" b="0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 panose="020B0603030804020204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 panose="020B0603030804020204"/>
                        </a:rPr>
                        <a:t>4 (22.2%)</a:t>
                      </a:r>
                      <a:endParaRPr sz="1000" b="0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 panose="020B0603030804020204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 panose="020B0603030804020204"/>
                        </a:rPr>
                        <a:t>.257</a:t>
                      </a:r>
                      <a:endParaRPr sz="1000" b="0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 panose="020B0603030804020204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72283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endParaRPr sz="1000" b="0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 panose="020B0603030804020204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 panose="020B0603030804020204"/>
                        </a:rPr>
                        <a:t>2</a:t>
                      </a:r>
                      <a:endParaRPr sz="1000" b="0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 panose="020B0603030804020204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 panose="020B0603030804020204"/>
                        </a:rPr>
                        <a:t>77 (90.6%)</a:t>
                      </a:r>
                      <a:endParaRPr sz="1000" b="0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 panose="020B0603030804020204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 panose="020B0603030804020204"/>
                        </a:rPr>
                        <a:t>14 (77.8%)</a:t>
                      </a:r>
                      <a:endParaRPr sz="1000" b="0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 panose="020B0603030804020204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endParaRPr sz="1000" b="0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 panose="020B0603030804020204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79848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 panose="020B0603030804020204"/>
                        </a:rPr>
                        <a:t>CysC</a:t>
                      </a:r>
                      <a:endParaRPr sz="1000" b="0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 panose="020B0603030804020204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 panose="020B0603030804020204"/>
                        </a:rPr>
                        <a:t>1</a:t>
                      </a:r>
                      <a:endParaRPr sz="1000" b="0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 panose="020B0603030804020204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 panose="020B0603030804020204"/>
                        </a:rPr>
                        <a:t>4 (4.7%)</a:t>
                      </a:r>
                      <a:endParaRPr sz="1000" b="0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 panose="020B0603030804020204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 panose="020B0603030804020204"/>
                        </a:rPr>
                        <a:t>1 (5.6%)</a:t>
                      </a:r>
                      <a:endParaRPr sz="1000" b="0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 panose="020B0603030804020204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 panose="020B0603030804020204"/>
                        </a:rPr>
                        <a:t>1.000</a:t>
                      </a:r>
                      <a:endParaRPr sz="1000" b="0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 panose="020B0603030804020204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72283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endParaRPr sz="1000" b="0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 panose="020B0603030804020204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 panose="020B0603030804020204"/>
                        </a:rPr>
                        <a:t>2</a:t>
                      </a:r>
                      <a:endParaRPr sz="1000" b="0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 panose="020B0603030804020204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 panose="020B0603030804020204"/>
                        </a:rPr>
                        <a:t>81 (95.3%)</a:t>
                      </a:r>
                      <a:endParaRPr sz="1000" b="0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 panose="020B0603030804020204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 panose="020B0603030804020204"/>
                        </a:rPr>
                        <a:t>17 (94.4%)</a:t>
                      </a:r>
                      <a:endParaRPr sz="1000" b="0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 panose="020B0603030804020204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endParaRPr sz="1000" b="0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 panose="020B0603030804020204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72283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 panose="020B0603030804020204"/>
                        </a:rPr>
                        <a:t>ALP</a:t>
                      </a:r>
                      <a:endParaRPr sz="1000" b="0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 panose="020B0603030804020204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 panose="020B0603030804020204"/>
                        </a:rPr>
                        <a:t>1</a:t>
                      </a:r>
                      <a:endParaRPr sz="1000" b="0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 panose="020B0603030804020204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 panose="020B0603030804020204"/>
                        </a:rPr>
                        <a:t>79 (92.9%)</a:t>
                      </a:r>
                      <a:endParaRPr sz="1000" b="0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 panose="020B0603030804020204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 panose="020B0603030804020204"/>
                        </a:rPr>
                        <a:t>16 (88.9%)</a:t>
                      </a:r>
                      <a:endParaRPr sz="1000" b="0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 panose="020B0603030804020204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 panose="020B0603030804020204"/>
                        </a:rPr>
                        <a:t>.751</a:t>
                      </a:r>
                      <a:endParaRPr sz="1000" b="0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 panose="020B0603030804020204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72283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endParaRPr sz="1000" b="0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 panose="020B0603030804020204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 panose="020B0603030804020204"/>
                        </a:rPr>
                        <a:t>2</a:t>
                      </a:r>
                      <a:endParaRPr sz="1000" b="0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 panose="020B0603030804020204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 panose="020B0603030804020204"/>
                        </a:rPr>
                        <a:t>2 (2.4%)</a:t>
                      </a:r>
                      <a:endParaRPr sz="1000" b="0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 panose="020B0603030804020204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 panose="020B0603030804020204"/>
                        </a:rPr>
                        <a:t>1 (5.6%)</a:t>
                      </a:r>
                      <a:endParaRPr sz="1000" b="0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 panose="020B0603030804020204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endParaRPr sz="1000" b="0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 panose="020B0603030804020204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72283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endParaRPr sz="1000" b="0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 panose="020B0603030804020204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 panose="020B0603030804020204"/>
                        </a:rPr>
                        <a:t>3</a:t>
                      </a:r>
                      <a:endParaRPr sz="1000" b="0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 panose="020B0603030804020204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 panose="020B0603030804020204"/>
                        </a:rPr>
                        <a:t>4 (4.7%)</a:t>
                      </a:r>
                      <a:endParaRPr sz="1000" b="0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 panose="020B0603030804020204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 panose="020B0603030804020204"/>
                        </a:rPr>
                        <a:t>1 (5.6%)</a:t>
                      </a:r>
                      <a:endParaRPr sz="1000" b="0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 panose="020B0603030804020204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endParaRPr sz="1000" b="0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 panose="020B0603030804020204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72283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 panose="020B0603030804020204"/>
                        </a:rPr>
                        <a:t>VD</a:t>
                      </a:r>
                      <a:endParaRPr sz="1000" b="0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 panose="020B0603030804020204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 panose="020B0603030804020204"/>
                        </a:rPr>
                        <a:t>1</a:t>
                      </a:r>
                      <a:endParaRPr sz="1000" b="0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 panose="020B0603030804020204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 panose="020B0603030804020204"/>
                        </a:rPr>
                        <a:t>20 (23.5%)</a:t>
                      </a:r>
                      <a:endParaRPr sz="1000" b="0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 panose="020B0603030804020204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 panose="020B0603030804020204"/>
                        </a:rPr>
                        <a:t>3 (16.7%)</a:t>
                      </a:r>
                      <a:endParaRPr sz="1000" b="0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 panose="020B0603030804020204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 panose="020B0603030804020204"/>
                        </a:rPr>
                        <a:t>.373</a:t>
                      </a:r>
                      <a:endParaRPr sz="1000" b="0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 panose="020B0603030804020204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72283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endParaRPr sz="1000" b="0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 panose="020B0603030804020204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 panose="020B0603030804020204"/>
                        </a:rPr>
                        <a:t>2</a:t>
                      </a:r>
                      <a:endParaRPr sz="1000" b="0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 panose="020B0603030804020204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 panose="020B0603030804020204"/>
                        </a:rPr>
                        <a:t>33 (38.8%)</a:t>
                      </a:r>
                      <a:endParaRPr sz="1000" b="0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 panose="020B0603030804020204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 panose="020B0603030804020204"/>
                        </a:rPr>
                        <a:t>5 (27.8%)</a:t>
                      </a:r>
                      <a:endParaRPr sz="1000" b="0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 panose="020B0603030804020204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endParaRPr sz="1000" b="0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 panose="020B0603030804020204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72283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endParaRPr sz="1000" b="0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 panose="020B0603030804020204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 panose="020B0603030804020204"/>
                        </a:rPr>
                        <a:t>3</a:t>
                      </a:r>
                      <a:endParaRPr sz="1000" b="0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 panose="020B0603030804020204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 panose="020B0603030804020204"/>
                        </a:rPr>
                        <a:t>32 (37.6%)</a:t>
                      </a:r>
                      <a:endParaRPr sz="1000" b="0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 panose="020B0603030804020204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 panose="020B0603030804020204"/>
                        </a:rPr>
                        <a:t>10 (55.6%)</a:t>
                      </a:r>
                      <a:endParaRPr sz="1000" b="0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 panose="020B0603030804020204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endParaRPr sz="1000" b="0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 panose="020B0603030804020204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72283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 panose="020B0603030804020204"/>
                        </a:rPr>
                        <a:t>PTH</a:t>
                      </a:r>
                      <a:endParaRPr sz="1000" b="0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 panose="020B0603030804020204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 panose="020B0603030804020204"/>
                        </a:rPr>
                        <a:t>1</a:t>
                      </a:r>
                      <a:endParaRPr sz="1000" b="0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 panose="020B0603030804020204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 panose="020B0603030804020204"/>
                        </a:rPr>
                        <a:t>2 (2.4%)</a:t>
                      </a:r>
                      <a:endParaRPr sz="1000" b="0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 panose="020B0603030804020204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 panose="020B0603030804020204"/>
                        </a:rPr>
                        <a:t>0 (0%)</a:t>
                      </a:r>
                      <a:endParaRPr sz="1000" b="0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 panose="020B0603030804020204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 panose="020B0603030804020204"/>
                        </a:rPr>
                        <a:t>.779</a:t>
                      </a:r>
                      <a:endParaRPr sz="1000" b="0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 panose="020B0603030804020204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72283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endParaRPr sz="1000" b="0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 panose="020B0603030804020204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 panose="020B0603030804020204"/>
                        </a:rPr>
                        <a:t>2</a:t>
                      </a:r>
                      <a:endParaRPr sz="1000" b="0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 panose="020B0603030804020204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 panose="020B0603030804020204"/>
                        </a:rPr>
                        <a:t>35 (41.2%)</a:t>
                      </a:r>
                      <a:endParaRPr sz="1000" b="0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 panose="020B0603030804020204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 panose="020B0603030804020204"/>
                        </a:rPr>
                        <a:t>7 (38.9%)</a:t>
                      </a:r>
                      <a:endParaRPr sz="1000" b="0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 panose="020B0603030804020204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endParaRPr sz="1000" b="0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 panose="020B0603030804020204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72283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endParaRPr sz="1000" b="0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 panose="020B0603030804020204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 panose="020B0603030804020204"/>
                        </a:rPr>
                        <a:t>3</a:t>
                      </a:r>
                      <a:endParaRPr sz="1000" b="0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 panose="020B0603030804020204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 panose="020B0603030804020204"/>
                        </a:rPr>
                        <a:t>48 (56.5%)</a:t>
                      </a:r>
                      <a:endParaRPr sz="1000" b="0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 panose="020B0603030804020204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 panose="020B0603030804020204"/>
                        </a:rPr>
                        <a:t>11 (61.1%)</a:t>
                      </a:r>
                      <a:endParaRPr sz="1000" b="0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 panose="020B0603030804020204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endParaRPr sz="1000" b="0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 panose="020B0603030804020204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72283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 panose="020B0603030804020204"/>
                        </a:rPr>
                        <a:t>Ca</a:t>
                      </a:r>
                      <a:endParaRPr sz="1000" b="0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 panose="020B0603030804020204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 panose="020B0603030804020204"/>
                        </a:rPr>
                        <a:t>1</a:t>
                      </a:r>
                      <a:endParaRPr sz="1000" b="0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 panose="020B0603030804020204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 panose="020B0603030804020204"/>
                        </a:rPr>
                        <a:t>25 (29.4%)</a:t>
                      </a:r>
                      <a:endParaRPr sz="1000" b="0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 panose="020B0603030804020204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 panose="020B0603030804020204"/>
                        </a:rPr>
                        <a:t>3 (16.7%)</a:t>
                      </a:r>
                      <a:endParaRPr sz="1000" b="0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 panose="020B0603030804020204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 panose="020B0603030804020204"/>
                        </a:rPr>
                        <a:t>.472</a:t>
                      </a:r>
                      <a:endParaRPr sz="1000" b="0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 panose="020B0603030804020204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72283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endParaRPr sz="1000" b="0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 panose="020B0603030804020204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 panose="020B0603030804020204"/>
                        </a:rPr>
                        <a:t>2</a:t>
                      </a:r>
                      <a:endParaRPr sz="1000" b="0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 panose="020B0603030804020204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 panose="020B0603030804020204"/>
                        </a:rPr>
                        <a:t>59 (69.4%)</a:t>
                      </a:r>
                      <a:endParaRPr sz="1000" b="0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 panose="020B0603030804020204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 panose="020B0603030804020204"/>
                        </a:rPr>
                        <a:t>15 (83.3%)</a:t>
                      </a:r>
                      <a:endParaRPr sz="1000" b="0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 panose="020B0603030804020204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endParaRPr sz="1000" b="0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 panose="020B0603030804020204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72283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endParaRPr sz="1000" b="0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 panose="020B0603030804020204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 panose="020B0603030804020204"/>
                        </a:rPr>
                        <a:t>3</a:t>
                      </a:r>
                      <a:endParaRPr sz="1000" b="0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 panose="020B0603030804020204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 panose="020B0603030804020204"/>
                        </a:rPr>
                        <a:t>1 (1.2%)</a:t>
                      </a:r>
                      <a:endParaRPr sz="1000" b="0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 panose="020B0603030804020204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 panose="020B0603030804020204"/>
                        </a:rPr>
                        <a:t>0 (0%)</a:t>
                      </a:r>
                      <a:endParaRPr sz="1000" b="0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 panose="020B0603030804020204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endParaRPr sz="1000" b="0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 panose="020B0603030804020204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72283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 panose="020B0603030804020204"/>
                        </a:rPr>
                        <a:t>P</a:t>
                      </a:r>
                      <a:endParaRPr sz="1000" b="0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 panose="020B0603030804020204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 panose="020B0603030804020204"/>
                        </a:rPr>
                        <a:t>1</a:t>
                      </a:r>
                      <a:endParaRPr sz="1000" b="0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 panose="020B0603030804020204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 panose="020B0603030804020204"/>
                        </a:rPr>
                        <a:t>4 (4.7%)</a:t>
                      </a:r>
                      <a:endParaRPr sz="1000" b="0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 panose="020B0603030804020204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 panose="020B0603030804020204"/>
                        </a:rPr>
                        <a:t>2 (11.1%)</a:t>
                      </a:r>
                      <a:endParaRPr sz="1000" b="0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 panose="020B0603030804020204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 panose="020B0603030804020204"/>
                        </a:rPr>
                        <a:t>.265</a:t>
                      </a:r>
                      <a:endParaRPr sz="1000" b="0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 panose="020B0603030804020204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72283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endParaRPr sz="1000" b="0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 panose="020B0603030804020204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 panose="020B0603030804020204"/>
                        </a:rPr>
                        <a:t>2</a:t>
                      </a:r>
                      <a:endParaRPr sz="1000" b="0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 panose="020B0603030804020204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 panose="020B0603030804020204"/>
                        </a:rPr>
                        <a:t>47 (55.3%)</a:t>
                      </a:r>
                      <a:endParaRPr sz="1000" b="0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 panose="020B0603030804020204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 panose="020B0603030804020204"/>
                        </a:rPr>
                        <a:t>12 (66.7%)</a:t>
                      </a:r>
                      <a:endParaRPr sz="1000" b="0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 panose="020B0603030804020204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endParaRPr sz="1000" b="0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 panose="020B0603030804020204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72283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endParaRPr sz="1000" b="0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 panose="020B0603030804020204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 panose="020B0603030804020204"/>
                        </a:rPr>
                        <a:t>3</a:t>
                      </a:r>
                      <a:endParaRPr sz="1000" b="0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 panose="020B0603030804020204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 panose="020B0603030804020204"/>
                        </a:rPr>
                        <a:t>34 (40%)</a:t>
                      </a:r>
                      <a:endParaRPr sz="1000" b="0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 panose="020B0603030804020204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 panose="020B0603030804020204"/>
                        </a:rPr>
                        <a:t>4 (22.2%)</a:t>
                      </a:r>
                      <a:endParaRPr sz="1000" b="0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 panose="020B0603030804020204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endParaRPr sz="1000" b="0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 panose="020B0603030804020204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72283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 panose="020B0603030804020204"/>
                        </a:rPr>
                        <a:t>BMI</a:t>
                      </a:r>
                      <a:endParaRPr sz="1000" b="0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 panose="020B0603030804020204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 panose="020B0603030804020204"/>
                        </a:rPr>
                        <a:t>0</a:t>
                      </a:r>
                      <a:endParaRPr sz="1000" b="0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 panose="020B0603030804020204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 panose="020B0603030804020204"/>
                        </a:rPr>
                        <a:t>51 (60%)</a:t>
                      </a:r>
                      <a:endParaRPr sz="1000" b="0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 panose="020B0603030804020204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 panose="020B0603030804020204"/>
                        </a:rPr>
                        <a:t>8 (44.4%)</a:t>
                      </a:r>
                      <a:endParaRPr sz="1000" b="0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 panose="020B0603030804020204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 panose="020B0603030804020204"/>
                        </a:rPr>
                        <a:t>.218</a:t>
                      </a:r>
                      <a:endParaRPr sz="1000" b="0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 panose="020B0603030804020204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72283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endParaRPr sz="1000" b="0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 panose="020B0603030804020204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 panose="020B0603030804020204"/>
                        </a:rPr>
                        <a:t>1</a:t>
                      </a:r>
                      <a:endParaRPr sz="1000" b="0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 panose="020B0603030804020204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 panose="020B0603030804020204"/>
                        </a:rPr>
                        <a:t>30 (35.3%)</a:t>
                      </a:r>
                      <a:endParaRPr sz="1000" b="0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 panose="020B0603030804020204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 panose="020B0603030804020204"/>
                        </a:rPr>
                        <a:t>10 (55.6%)</a:t>
                      </a:r>
                      <a:endParaRPr sz="1000" b="0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 panose="020B0603030804020204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endParaRPr sz="1000" b="0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 panose="020B0603030804020204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72283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endParaRPr sz="1000" b="0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 panose="020B0603030804020204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 panose="020B0603030804020204"/>
                        </a:rPr>
                        <a:t>2</a:t>
                      </a:r>
                      <a:endParaRPr sz="1000" b="0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 panose="020B0603030804020204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 panose="020B0603030804020204"/>
                        </a:rPr>
                        <a:t>4 (4.7%)</a:t>
                      </a:r>
                      <a:endParaRPr sz="1000" b="0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 panose="020B0603030804020204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 panose="020B0603030804020204"/>
                        </a:rPr>
                        <a:t>0 (0%)</a:t>
                      </a:r>
                      <a:endParaRPr sz="1000" b="0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 panose="020B0603030804020204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endParaRPr sz="1000" b="0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 panose="020B0603030804020204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55229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 panose="020B0603030804020204"/>
                        </a:rPr>
                        <a:t>BMD</a:t>
                      </a:r>
                      <a:endParaRPr sz="1000" b="0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 panose="020B0603030804020204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 panose="020B0603030804020204"/>
                        </a:rPr>
                        <a:t>Mean ± SD</a:t>
                      </a:r>
                      <a:endParaRPr sz="1000" b="0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 panose="020B0603030804020204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 panose="020B0603030804020204"/>
                        </a:rPr>
                        <a:t>1.0 ± 0.2</a:t>
                      </a:r>
                      <a:endParaRPr sz="1000" b="0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 panose="020B0603030804020204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 panose="020B0603030804020204"/>
                        </a:rPr>
                        <a:t>1.1 ± 0.2</a:t>
                      </a:r>
                      <a:endParaRPr sz="1000" b="0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 panose="020B0603030804020204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 panose="020B0603030804020204"/>
                        </a:rPr>
                        <a:t>.700</a:t>
                      </a:r>
                      <a:endParaRPr sz="1000" b="0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 panose="020B0603030804020204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72283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 panose="020B0603030804020204"/>
                        </a:rPr>
                        <a:t>TBS</a:t>
                      </a:r>
                      <a:endParaRPr sz="1000" b="0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 panose="020B0603030804020204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 panose="020B0603030804020204"/>
                        </a:rPr>
                        <a:t>0</a:t>
                      </a:r>
                      <a:endParaRPr sz="1000" b="0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 panose="020B0603030804020204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 panose="020B0603030804020204"/>
                        </a:rPr>
                        <a:t>49 (57.6%)</a:t>
                      </a:r>
                      <a:endParaRPr sz="1000" b="0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 panose="020B0603030804020204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 panose="020B0603030804020204"/>
                        </a:rPr>
                        <a:t>12 (66.7%)</a:t>
                      </a:r>
                      <a:endParaRPr sz="1000" b="0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 panose="020B0603030804020204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 panose="020B0603030804020204"/>
                        </a:rPr>
                        <a:t>.657</a:t>
                      </a:r>
                      <a:endParaRPr sz="1000" b="0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 panose="020B0603030804020204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72283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endParaRPr sz="1000" b="0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 panose="020B0603030804020204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 panose="020B0603030804020204"/>
                        </a:rPr>
                        <a:t>1</a:t>
                      </a:r>
                      <a:endParaRPr sz="1000" b="0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 panose="020B0603030804020204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 panose="020B0603030804020204"/>
                        </a:rPr>
                        <a:t>36 (42.4%)</a:t>
                      </a:r>
                      <a:endParaRPr sz="1000" b="0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 panose="020B0603030804020204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 panose="020B0603030804020204"/>
                        </a:rPr>
                        <a:t>6 (33.3%)</a:t>
                      </a:r>
                      <a:endParaRPr sz="1000" b="0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 panose="020B0603030804020204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endParaRPr sz="1000" b="0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 panose="020B0603030804020204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55229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 panose="020B0603030804020204"/>
                        </a:rPr>
                        <a:t>TscoreL1L4</a:t>
                      </a:r>
                      <a:endParaRPr sz="1000" b="0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 panose="020B0603030804020204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 panose="020B0603030804020204"/>
                        </a:rPr>
                        <a:t>Mean ± SD</a:t>
                      </a:r>
                      <a:endParaRPr sz="1000" b="0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 panose="020B0603030804020204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 panose="020B0603030804020204"/>
                        </a:rPr>
                        <a:t>-0.6 ± 1.7</a:t>
                      </a:r>
                      <a:endParaRPr sz="1000" b="0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 panose="020B0603030804020204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 panose="020B0603030804020204"/>
                        </a:rPr>
                        <a:t>-0.4 ± 1.9</a:t>
                      </a:r>
                      <a:endParaRPr sz="1000" b="0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 panose="020B0603030804020204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 panose="020B0603030804020204"/>
                        </a:rPr>
                        <a:t>.659</a:t>
                      </a:r>
                      <a:endParaRPr sz="1000" b="0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 panose="020B0603030804020204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85615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 panose="020B0603030804020204"/>
                        </a:rPr>
                        <a:t>Dialysis_duration</a:t>
                      </a:r>
                      <a:endParaRPr sz="1000" b="0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 panose="020B0603030804020204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 panose="020B0603030804020204"/>
                        </a:rPr>
                        <a:t>0</a:t>
                      </a:r>
                      <a:endParaRPr sz="1000" b="0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 panose="020B0603030804020204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 panose="020B0603030804020204"/>
                        </a:rPr>
                        <a:t>54 (63.5%)</a:t>
                      </a:r>
                      <a:endParaRPr sz="1000" b="0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 panose="020B0603030804020204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 panose="020B0603030804020204"/>
                        </a:rPr>
                        <a:t>9 (50%)</a:t>
                      </a:r>
                      <a:endParaRPr sz="1000" b="0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 panose="020B0603030804020204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 panose="020B0603030804020204"/>
                        </a:rPr>
                        <a:t>.422</a:t>
                      </a:r>
                      <a:endParaRPr sz="1000" b="0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 panose="020B0603030804020204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72283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endParaRPr sz="1000" b="0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 panose="020B0603030804020204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 panose="020B0603030804020204"/>
                        </a:rPr>
                        <a:t>1</a:t>
                      </a:r>
                      <a:endParaRPr sz="1000" b="0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 panose="020B0603030804020204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 panose="020B0603030804020204"/>
                        </a:rPr>
                        <a:t>31 (36.5%)</a:t>
                      </a:r>
                      <a:endParaRPr sz="1000" b="0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 panose="020B0603030804020204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 panose="020B0603030804020204"/>
                        </a:rPr>
                        <a:t>9 (50%)</a:t>
                      </a:r>
                      <a:endParaRPr sz="1000" b="0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 panose="020B0603030804020204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endParaRPr sz="1000" b="0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 panose="020B0603030804020204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82081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 panose="020B0603030804020204"/>
                        </a:rPr>
                        <a:t>Smoking</a:t>
                      </a:r>
                      <a:endParaRPr sz="1000" b="0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 panose="020B0603030804020204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 panose="020B0603030804020204"/>
                        </a:rPr>
                        <a:t>0</a:t>
                      </a:r>
                      <a:endParaRPr sz="1000" b="0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 panose="020B0603030804020204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 panose="020B0603030804020204"/>
                        </a:rPr>
                        <a:t>70 (82.4%)</a:t>
                      </a:r>
                      <a:endParaRPr sz="1000" b="0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 panose="020B0603030804020204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 panose="020B0603030804020204"/>
                        </a:rPr>
                        <a:t>14 (77.8%)</a:t>
                      </a:r>
                      <a:endParaRPr sz="1000" b="0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 panose="020B0603030804020204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 panose="020B0603030804020204"/>
                        </a:rPr>
                        <a:t>.904</a:t>
                      </a:r>
                      <a:endParaRPr sz="1000" b="0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 panose="020B0603030804020204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72283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endParaRPr sz="1000" b="0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 panose="020B0603030804020204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 panose="020B0603030804020204"/>
                        </a:rPr>
                        <a:t>1</a:t>
                      </a:r>
                      <a:endParaRPr sz="1000" b="0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 panose="020B0603030804020204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 panose="020B0603030804020204"/>
                        </a:rPr>
                        <a:t>15 (17.6%)</a:t>
                      </a:r>
                      <a:endParaRPr sz="1000" b="0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 panose="020B0603030804020204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 panose="020B0603030804020204"/>
                        </a:rPr>
                        <a:t>4 (22.2%)</a:t>
                      </a:r>
                      <a:endParaRPr sz="1000" b="0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 panose="020B0603030804020204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endParaRPr sz="1000" b="0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 panose="020B0603030804020204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82081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 panose="020B0603030804020204"/>
                        </a:rPr>
                        <a:t>Drinking</a:t>
                      </a:r>
                      <a:endParaRPr sz="1000" b="0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 panose="020B0603030804020204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 panose="020B0603030804020204"/>
                        </a:rPr>
                        <a:t>0</a:t>
                      </a:r>
                      <a:endParaRPr sz="1000" b="0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 panose="020B0603030804020204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 panose="020B0603030804020204"/>
                        </a:rPr>
                        <a:t>76 (89.4%)</a:t>
                      </a:r>
                      <a:endParaRPr sz="1000" b="0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 panose="020B0603030804020204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 panose="020B0603030804020204"/>
                        </a:rPr>
                        <a:t>14 (77.8%)</a:t>
                      </a:r>
                      <a:endParaRPr sz="1000" b="0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 panose="020B0603030804020204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 panose="020B0603030804020204"/>
                        </a:rPr>
                        <a:t>.337</a:t>
                      </a:r>
                      <a:endParaRPr sz="1000" b="0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 panose="020B0603030804020204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72283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endParaRPr sz="1000" b="0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 panose="020B0603030804020204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 panose="020B0603030804020204"/>
                        </a:rPr>
                        <a:t>1</a:t>
                      </a:r>
                      <a:endParaRPr sz="1000" b="0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 panose="020B0603030804020204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 panose="020B0603030804020204"/>
                        </a:rPr>
                        <a:t>9 (10.6%)</a:t>
                      </a:r>
                      <a:endParaRPr sz="1000" b="0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 panose="020B0603030804020204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 panose="020B0603030804020204"/>
                        </a:rPr>
                        <a:t>4 (22.2%)</a:t>
                      </a:r>
                      <a:endParaRPr sz="1000" b="0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 panose="020B0603030804020204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endParaRPr sz="1000" b="0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 panose="020B0603030804020204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72283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 panose="020B0603030804020204"/>
                        </a:rPr>
                        <a:t>DM</a:t>
                      </a:r>
                      <a:endParaRPr sz="1000" b="0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 panose="020B0603030804020204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 panose="020B0603030804020204"/>
                        </a:rPr>
                        <a:t>0</a:t>
                      </a:r>
                      <a:endParaRPr sz="1000" b="0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 panose="020B0603030804020204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 panose="020B0603030804020204"/>
                        </a:rPr>
                        <a:t>37 (43.5%)</a:t>
                      </a:r>
                      <a:endParaRPr sz="1000" b="0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 panose="020B0603030804020204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 panose="020B0603030804020204"/>
                        </a:rPr>
                        <a:t>6 (33.3%)</a:t>
                      </a:r>
                      <a:endParaRPr sz="1000" b="0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 panose="020B0603030804020204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 panose="020B0603030804020204"/>
                        </a:rPr>
                        <a:t>.593</a:t>
                      </a:r>
                      <a:endParaRPr sz="1000" b="0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 panose="020B0603030804020204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72283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endParaRPr sz="1000" b="0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 panose="020B0603030804020204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 panose="020B0603030804020204"/>
                        </a:rPr>
                        <a:t>1</a:t>
                      </a:r>
                      <a:endParaRPr sz="1000" b="0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 panose="020B0603030804020204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 panose="020B0603030804020204"/>
                        </a:rPr>
                        <a:t>48 (56.5%)</a:t>
                      </a:r>
                      <a:endParaRPr sz="1000" b="0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 panose="020B0603030804020204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 panose="020B0603030804020204"/>
                        </a:rPr>
                        <a:t>12 (66.7%)</a:t>
                      </a:r>
                      <a:endParaRPr sz="1000" b="0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 panose="020B0603030804020204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endParaRPr sz="1000" b="0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 panose="020B0603030804020204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78174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 panose="020B0603030804020204"/>
                        </a:rPr>
                        <a:t>Drugs</a:t>
                      </a:r>
                      <a:endParaRPr sz="1000" b="0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 panose="020B0603030804020204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 panose="020B0603030804020204"/>
                        </a:rPr>
                        <a:t>0</a:t>
                      </a:r>
                      <a:endParaRPr sz="1000" b="0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 panose="020B0603030804020204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 panose="020B0603030804020204"/>
                        </a:rPr>
                        <a:t>43 (50.6%)</a:t>
                      </a:r>
                      <a:endParaRPr sz="1000" b="0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 panose="020B0603030804020204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 panose="020B0603030804020204"/>
                        </a:rPr>
                        <a:t>9 (50%)</a:t>
                      </a:r>
                      <a:endParaRPr sz="1000" b="0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 panose="020B0603030804020204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 panose="020B0603030804020204"/>
                        </a:rPr>
                        <a:t>.862</a:t>
                      </a:r>
                      <a:endParaRPr sz="1000" b="0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 panose="020B0603030804020204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72283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endParaRPr sz="1000" b="0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 panose="020B0603030804020204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 panose="020B0603030804020204"/>
                        </a:rPr>
                        <a:t>1</a:t>
                      </a:r>
                      <a:endParaRPr sz="1000" b="0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 panose="020B0603030804020204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 panose="020B0603030804020204"/>
                        </a:rPr>
                        <a:t>20 (23.5%)</a:t>
                      </a:r>
                      <a:endParaRPr sz="1000" b="0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 panose="020B0603030804020204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 panose="020B0603030804020204"/>
                        </a:rPr>
                        <a:t>5 (27.8%)</a:t>
                      </a:r>
                      <a:endParaRPr sz="1000" b="0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 panose="020B0603030804020204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endParaRPr sz="1000" b="0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 panose="020B0603030804020204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72283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endParaRPr sz="1000" b="0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 panose="020B0603030804020204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 panose="020B0603030804020204"/>
                        </a:rPr>
                        <a:t>2</a:t>
                      </a:r>
                      <a:endParaRPr sz="1000" b="0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 panose="020B0603030804020204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 panose="020B0603030804020204"/>
                        </a:rPr>
                        <a:t>19 (22.4%)</a:t>
                      </a:r>
                      <a:endParaRPr sz="1000" b="0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 panose="020B0603030804020204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 panose="020B0603030804020204"/>
                        </a:rPr>
                        <a:t>4 (22.2%)</a:t>
                      </a:r>
                      <a:endParaRPr sz="1000" b="0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 panose="020B0603030804020204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endParaRPr sz="1000" b="0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 panose="020B0603030804020204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72283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endParaRPr sz="1000" b="0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 panose="020B0603030804020204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 panose="020B0603030804020204"/>
                        </a:rPr>
                        <a:t>3</a:t>
                      </a:r>
                      <a:endParaRPr sz="1000" b="0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 panose="020B0603030804020204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 panose="020B0603030804020204"/>
                        </a:rPr>
                        <a:t>3 (3.5%)</a:t>
                      </a:r>
                      <a:endParaRPr sz="1000" b="0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 panose="020B0603030804020204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 panose="020B0603030804020204"/>
                        </a:rPr>
                        <a:t>0 (0%)</a:t>
                      </a:r>
                      <a:endParaRPr sz="1000" b="0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 panose="020B0603030804020204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endParaRPr sz="1000" b="0" i="0" u="none" cap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 panose="020B0603030804020204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1130</Words>
  <Application>WPS Presentation</Application>
  <PresentationFormat>Présentation à l'écran (4:3)</PresentationFormat>
  <Paragraphs>372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SimSun</vt:lpstr>
      <vt:lpstr>Wingdings</vt:lpstr>
      <vt:lpstr>DejaVu Sans</vt:lpstr>
      <vt:lpstr>微软雅黑</vt:lpstr>
      <vt:lpstr>Arial Unicode MS</vt:lpstr>
      <vt:lpstr>Calibri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wane</cp:lastModifiedBy>
  <cp:revision>4</cp:revision>
  <dcterms:created xsi:type="dcterms:W3CDTF">2022-08-29T13:42:02Z</dcterms:created>
  <dcterms:modified xsi:type="dcterms:W3CDTF">2022-08-29T13:42:02Z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1033-11.1.0.11664</vt:lpwstr>
  </property>
</Properties>
</file>