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9" r:id="rId5"/>
    <p:sldId id="263" r:id="rId6"/>
    <p:sldId id="264" r:id="rId7"/>
    <p:sldId id="267" r:id="rId8"/>
    <p:sldId id="268" r:id="rId9"/>
    <p:sldId id="270" r:id="rId10"/>
    <p:sldId id="269" r:id="rId11"/>
    <p:sldId id="272" r:id="rId12"/>
    <p:sldId id="274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6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7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9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3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6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7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4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8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3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AAE2-16FA-4D5E-9057-FA6D245913A9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E630-C046-4A4B-889F-742DEF02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6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61195" y="297542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90968" y="1611086"/>
            <a:ext cx="1074058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手机号：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90968" y="2293258"/>
            <a:ext cx="1074058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密    码：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665026" y="2090057"/>
            <a:ext cx="1901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665025" y="2663371"/>
            <a:ext cx="1901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7678050" y="3157089"/>
            <a:ext cx="3024410" cy="47126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登录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959257" y="580804"/>
            <a:ext cx="2728689" cy="6477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欢迎进入玩家世界！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40738" y="3720877"/>
            <a:ext cx="1299034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忘记密码？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329368" y="4257915"/>
            <a:ext cx="1741716" cy="4902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立即注册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191825" y="5136692"/>
            <a:ext cx="1363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839772" y="5128069"/>
            <a:ext cx="1363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417360" y="4878285"/>
            <a:ext cx="1537611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第三方账号登录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433595" y="5429858"/>
            <a:ext cx="592803" cy="559763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903824" y="5463665"/>
            <a:ext cx="592803" cy="559763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0269994" y="5463665"/>
            <a:ext cx="592803" cy="559763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584280" y="6058505"/>
            <a:ext cx="1299034" cy="4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QQ</a:t>
            </a:r>
            <a:r>
              <a:rPr lang="zh-CN" altLang="en-US" sz="1400" dirty="0" smtClean="0">
                <a:solidFill>
                  <a:schemeClr val="tx1"/>
                </a:solidFill>
              </a:rPr>
              <a:t>登录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080479" y="6023428"/>
            <a:ext cx="1299034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微信登录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916879" y="6037942"/>
            <a:ext cx="1299034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微博登录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97906" y="297542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196189" y="2974889"/>
            <a:ext cx="2728689" cy="6477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封面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938886" y="532727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999703" y="218863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购物车</a:t>
            </a:r>
            <a:r>
              <a:rPr lang="en-US" altLang="zh-CN" b="1" dirty="0" smtClean="0">
                <a:solidFill>
                  <a:schemeClr val="tx1"/>
                </a:solidFill>
              </a:rPr>
              <a:t>-1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938887" y="6308742"/>
            <a:ext cx="1137016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全选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2066192" y="6308742"/>
            <a:ext cx="1538515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合计：</a:t>
            </a:r>
            <a:r>
              <a:rPr lang="en-US" altLang="zh-CN" b="1" dirty="0" smtClean="0">
                <a:solidFill>
                  <a:schemeClr val="tx1"/>
                </a:solidFill>
              </a:rPr>
              <a:t>xx</a:t>
            </a:r>
            <a:r>
              <a:rPr lang="zh-CN" altLang="en-US" b="1" dirty="0">
                <a:solidFill>
                  <a:schemeClr val="tx1"/>
                </a:solidFill>
              </a:rPr>
              <a:t>元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3604707" y="6301263"/>
            <a:ext cx="1631114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提交订单结算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122749" y="673335"/>
            <a:ext cx="137886" cy="223169"/>
            <a:chOff x="11045371" y="1569358"/>
            <a:chExt cx="137886" cy="223169"/>
          </a:xfrm>
        </p:grpSpPr>
        <p:cxnSp>
          <p:nvCxnSpPr>
            <p:cNvPr id="100" name="直接连接符 99"/>
            <p:cNvCxnSpPr/>
            <p:nvPr/>
          </p:nvCxnSpPr>
          <p:spPr>
            <a:xfrm flipH="1">
              <a:off x="11045373" y="1569358"/>
              <a:ext cx="137884" cy="121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 flipV="1">
              <a:off x="11045371" y="1682757"/>
              <a:ext cx="137886" cy="109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矩形 101"/>
          <p:cNvSpPr/>
          <p:nvPr/>
        </p:nvSpPr>
        <p:spPr>
          <a:xfrm>
            <a:off x="1531582" y="653848"/>
            <a:ext cx="3211101" cy="242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购物车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017367" y="1062373"/>
            <a:ext cx="4168293" cy="323468"/>
            <a:chOff x="6614718" y="1062373"/>
            <a:chExt cx="4168293" cy="323468"/>
          </a:xfrm>
        </p:grpSpPr>
        <p:sp>
          <p:nvSpPr>
            <p:cNvPr id="104" name="矩形 103"/>
            <p:cNvSpPr/>
            <p:nvPr/>
          </p:nvSpPr>
          <p:spPr>
            <a:xfrm>
              <a:off x="6614718" y="1062373"/>
              <a:ext cx="4168293" cy="323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rgbClr val="92D050"/>
                  </a:solidFill>
                </a:rPr>
                <a:t>一、店家</a:t>
              </a:r>
              <a:r>
                <a:rPr lang="en-US" altLang="zh-CN" b="1" dirty="0" smtClean="0">
                  <a:solidFill>
                    <a:srgbClr val="92D050"/>
                  </a:solidFill>
                </a:rPr>
                <a:t>1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105" name="等腰三角形 104"/>
            <p:cNvSpPr/>
            <p:nvPr/>
          </p:nvSpPr>
          <p:spPr>
            <a:xfrm>
              <a:off x="7831204" y="1149458"/>
              <a:ext cx="86185" cy="1583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矩形 116"/>
          <p:cNvSpPr/>
          <p:nvPr/>
        </p:nvSpPr>
        <p:spPr>
          <a:xfrm>
            <a:off x="985600" y="1498452"/>
            <a:ext cx="4130648" cy="2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、住宿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86956" y="2042317"/>
            <a:ext cx="3758317" cy="36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房型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（床型）    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</a:rPr>
              <a:t>间                      ￥元       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113150" y="2169931"/>
            <a:ext cx="120800" cy="142639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938886" y="3123490"/>
            <a:ext cx="42847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1298466" y="2420932"/>
            <a:ext cx="3734508" cy="238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</a:rPr>
              <a:t>12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20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zh-CN" altLang="en-US" sz="1600" dirty="0">
                <a:solidFill>
                  <a:schemeClr val="tx1"/>
                </a:solidFill>
              </a:rPr>
              <a:t>住</a:t>
            </a:r>
            <a:r>
              <a:rPr lang="en-US" altLang="zh-CN" sz="1600" dirty="0" smtClean="0">
                <a:solidFill>
                  <a:schemeClr val="tx1"/>
                </a:solidFill>
              </a:rPr>
              <a:t>-12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21</a:t>
            </a:r>
            <a:r>
              <a:rPr lang="zh-CN" altLang="en-US" sz="1600" dirty="0" smtClean="0">
                <a:solidFill>
                  <a:schemeClr val="tx1"/>
                </a:solidFill>
              </a:rPr>
              <a:t>日离      共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396555" y="2720895"/>
            <a:ext cx="3751832" cy="36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房型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（床型）    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</a:rPr>
              <a:t>间                      ￥元       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122749" y="2833995"/>
            <a:ext cx="120800" cy="142639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8618" y="3581699"/>
            <a:ext cx="4005790" cy="277560"/>
            <a:chOff x="1110455" y="5324210"/>
            <a:chExt cx="4005790" cy="277560"/>
          </a:xfrm>
        </p:grpSpPr>
        <p:sp>
          <p:nvSpPr>
            <p:cNvPr id="166" name="矩形 165"/>
            <p:cNvSpPr/>
            <p:nvPr/>
          </p:nvSpPr>
          <p:spPr>
            <a:xfrm>
              <a:off x="1400442" y="5332272"/>
              <a:ext cx="1705616" cy="262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月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18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日   晚餐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1110455" y="5396001"/>
              <a:ext cx="120800" cy="1426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3192727" y="5324210"/>
              <a:ext cx="1066762" cy="241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92D050"/>
                  </a:solidFill>
                </a:rPr>
                <a:t>查看明细</a:t>
              </a:r>
              <a:endParaRPr lang="zh-CN" altLang="en-US" sz="1600" b="1" dirty="0">
                <a:solidFill>
                  <a:srgbClr val="92D050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4478776" y="5339249"/>
              <a:ext cx="637469" cy="262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￥元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299232" y="1779962"/>
            <a:ext cx="3548535" cy="237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</a:rPr>
              <a:t>12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18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zh-CN" altLang="en-US" sz="1600" dirty="0">
                <a:solidFill>
                  <a:schemeClr val="tx1"/>
                </a:solidFill>
              </a:rPr>
              <a:t>住</a:t>
            </a:r>
            <a:r>
              <a:rPr lang="en-US" altLang="zh-CN" sz="1600" dirty="0" smtClean="0">
                <a:solidFill>
                  <a:schemeClr val="tx1"/>
                </a:solidFill>
              </a:rPr>
              <a:t>-12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20</a:t>
            </a:r>
            <a:r>
              <a:rPr lang="zh-CN" altLang="en-US" sz="1600" dirty="0" smtClean="0">
                <a:solidFill>
                  <a:schemeClr val="tx1"/>
                </a:solidFill>
              </a:rPr>
              <a:t>日离      共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89071" y="3262637"/>
            <a:ext cx="4130648" cy="2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、餐饮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93518" y="3907319"/>
            <a:ext cx="4130648" cy="2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、游玩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396556" y="4245209"/>
            <a:ext cx="3781812" cy="36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景点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（全票）    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x</a:t>
            </a:r>
            <a:r>
              <a:rPr lang="zh-CN" altLang="en-US" sz="1600" dirty="0">
                <a:solidFill>
                  <a:schemeClr val="tx1"/>
                </a:solidFill>
              </a:rPr>
              <a:t>张</a:t>
            </a:r>
            <a:r>
              <a:rPr lang="zh-CN" altLang="en-US" sz="1600" dirty="0" smtClean="0">
                <a:solidFill>
                  <a:schemeClr val="tx1"/>
                </a:solidFill>
              </a:rPr>
              <a:t>                     ￥元       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108235" y="4372823"/>
            <a:ext cx="120800" cy="142639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386956" y="4612673"/>
            <a:ext cx="3859643" cy="36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导游</a:t>
            </a:r>
            <a:r>
              <a:rPr lang="en-US" altLang="zh-CN" sz="1600" dirty="0" smtClean="0">
                <a:solidFill>
                  <a:schemeClr val="tx1"/>
                </a:solidFill>
              </a:rPr>
              <a:t>1      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</a:rPr>
              <a:t>天                     ￥元       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113150" y="4740287"/>
            <a:ext cx="120800" cy="142639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411069" y="4977340"/>
            <a:ext cx="3693339" cy="36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项目名称</a:t>
            </a:r>
            <a:r>
              <a:rPr lang="en-US" altLang="zh-CN" sz="1600" dirty="0" smtClean="0">
                <a:solidFill>
                  <a:schemeClr val="tx1"/>
                </a:solidFill>
              </a:rPr>
              <a:t>1                   x</a:t>
            </a:r>
            <a:r>
              <a:rPr lang="zh-CN" altLang="en-US" sz="1600" dirty="0" smtClean="0">
                <a:solidFill>
                  <a:schemeClr val="tx1"/>
                </a:solidFill>
              </a:rPr>
              <a:t>份                     ￥元       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22749" y="5104954"/>
            <a:ext cx="120800" cy="142639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961899" y="3863777"/>
            <a:ext cx="42847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967809" y="5333113"/>
            <a:ext cx="42847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005990" y="5426059"/>
            <a:ext cx="4130648" cy="2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、特产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104918" y="5795414"/>
            <a:ext cx="4005790" cy="277560"/>
            <a:chOff x="1110455" y="5324210"/>
            <a:chExt cx="4005790" cy="277560"/>
          </a:xfrm>
        </p:grpSpPr>
        <p:sp>
          <p:nvSpPr>
            <p:cNvPr id="90" name="矩形 89"/>
            <p:cNvSpPr/>
            <p:nvPr/>
          </p:nvSpPr>
          <p:spPr>
            <a:xfrm>
              <a:off x="1400442" y="5332272"/>
              <a:ext cx="1705616" cy="262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xx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特产等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110455" y="5396001"/>
              <a:ext cx="120800" cy="1426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3192727" y="5324210"/>
              <a:ext cx="1066762" cy="241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92D050"/>
                  </a:solidFill>
                </a:rPr>
                <a:t>查看明细</a:t>
              </a:r>
              <a:endParaRPr lang="zh-CN" altLang="en-US" sz="1600" b="1" dirty="0">
                <a:solidFill>
                  <a:srgbClr val="92D050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4478776" y="5339249"/>
              <a:ext cx="637469" cy="262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￥元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7047595" y="515499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108412" y="201635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购物车</a:t>
            </a:r>
            <a:r>
              <a:rPr lang="en-US" altLang="zh-CN" b="1" dirty="0" smtClean="0">
                <a:solidFill>
                  <a:schemeClr val="tx1"/>
                </a:solidFill>
              </a:rPr>
              <a:t>-2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7047596" y="6291514"/>
            <a:ext cx="1137016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全选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8174901" y="6291514"/>
            <a:ext cx="1538515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合计：</a:t>
            </a:r>
            <a:r>
              <a:rPr lang="en-US" altLang="zh-CN" b="1" dirty="0" smtClean="0">
                <a:solidFill>
                  <a:schemeClr val="tx1"/>
                </a:solidFill>
              </a:rPr>
              <a:t>xx</a:t>
            </a:r>
            <a:r>
              <a:rPr lang="zh-CN" altLang="en-US" b="1" dirty="0">
                <a:solidFill>
                  <a:schemeClr val="tx1"/>
                </a:solidFill>
              </a:rPr>
              <a:t>元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9713416" y="6284035"/>
            <a:ext cx="1631114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提交订单结算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7231458" y="656107"/>
            <a:ext cx="137886" cy="223169"/>
            <a:chOff x="11045371" y="1569358"/>
            <a:chExt cx="137886" cy="223169"/>
          </a:xfrm>
        </p:grpSpPr>
        <p:cxnSp>
          <p:nvCxnSpPr>
            <p:cNvPr id="112" name="直接连接符 111"/>
            <p:cNvCxnSpPr/>
            <p:nvPr/>
          </p:nvCxnSpPr>
          <p:spPr>
            <a:xfrm flipH="1">
              <a:off x="11045373" y="1569358"/>
              <a:ext cx="137884" cy="121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 flipV="1">
              <a:off x="11045371" y="1682757"/>
              <a:ext cx="137886" cy="109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矩形 113"/>
          <p:cNvSpPr/>
          <p:nvPr/>
        </p:nvSpPr>
        <p:spPr>
          <a:xfrm>
            <a:off x="7640291" y="636620"/>
            <a:ext cx="3211101" cy="242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购物车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7126076" y="1045145"/>
            <a:ext cx="4168293" cy="323468"/>
            <a:chOff x="6614718" y="1062373"/>
            <a:chExt cx="4168293" cy="323468"/>
          </a:xfrm>
        </p:grpSpPr>
        <p:sp>
          <p:nvSpPr>
            <p:cNvPr id="116" name="矩形 115"/>
            <p:cNvSpPr/>
            <p:nvPr/>
          </p:nvSpPr>
          <p:spPr>
            <a:xfrm>
              <a:off x="6614718" y="1062373"/>
              <a:ext cx="4168293" cy="323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rgbClr val="92D050"/>
                  </a:solidFill>
                </a:rPr>
                <a:t>二、店家</a:t>
              </a:r>
              <a:r>
                <a:rPr lang="en-US" altLang="zh-CN" b="1" dirty="0" smtClean="0">
                  <a:solidFill>
                    <a:srgbClr val="92D050"/>
                  </a:solidFill>
                </a:rPr>
                <a:t>2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120" name="等腰三角形 119"/>
            <p:cNvSpPr/>
            <p:nvPr/>
          </p:nvSpPr>
          <p:spPr>
            <a:xfrm>
              <a:off x="7831204" y="1149458"/>
              <a:ext cx="86185" cy="1583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1" name="矩形 120"/>
          <p:cNvSpPr/>
          <p:nvPr/>
        </p:nvSpPr>
        <p:spPr>
          <a:xfrm>
            <a:off x="7094309" y="1481224"/>
            <a:ext cx="4130648" cy="2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、住宿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495665" y="2025089"/>
            <a:ext cx="3758317" cy="36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房型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（床型）    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</a:rPr>
              <a:t>间                      ￥元       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221859" y="2152703"/>
            <a:ext cx="120800" cy="142639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7047595" y="3106262"/>
            <a:ext cx="42847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7407175" y="2403704"/>
            <a:ext cx="3734508" cy="238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</a:rPr>
              <a:t>12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20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zh-CN" altLang="en-US" sz="1600" dirty="0">
                <a:solidFill>
                  <a:schemeClr val="tx1"/>
                </a:solidFill>
              </a:rPr>
              <a:t>住</a:t>
            </a:r>
            <a:r>
              <a:rPr lang="en-US" altLang="zh-CN" sz="1600" dirty="0" smtClean="0">
                <a:solidFill>
                  <a:schemeClr val="tx1"/>
                </a:solidFill>
              </a:rPr>
              <a:t>-12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21</a:t>
            </a:r>
            <a:r>
              <a:rPr lang="zh-CN" altLang="en-US" sz="1600" dirty="0" smtClean="0">
                <a:solidFill>
                  <a:schemeClr val="tx1"/>
                </a:solidFill>
              </a:rPr>
              <a:t>日离      共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505264" y="2703667"/>
            <a:ext cx="3751832" cy="36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房型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（床型）    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</a:rPr>
              <a:t>间                      ￥元       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231458" y="2816767"/>
            <a:ext cx="120800" cy="142639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7207327" y="3564471"/>
            <a:ext cx="4005790" cy="277560"/>
            <a:chOff x="1110455" y="5324210"/>
            <a:chExt cx="4005790" cy="277560"/>
          </a:xfrm>
        </p:grpSpPr>
        <p:sp>
          <p:nvSpPr>
            <p:cNvPr id="136" name="矩形 135"/>
            <p:cNvSpPr/>
            <p:nvPr/>
          </p:nvSpPr>
          <p:spPr>
            <a:xfrm>
              <a:off x="1400442" y="5332272"/>
              <a:ext cx="1705616" cy="262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月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18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日   晚餐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110455" y="5396001"/>
              <a:ext cx="120800" cy="1426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圆角矩形 137"/>
            <p:cNvSpPr/>
            <p:nvPr/>
          </p:nvSpPr>
          <p:spPr>
            <a:xfrm>
              <a:off x="3192727" y="5324210"/>
              <a:ext cx="1066762" cy="241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92D050"/>
                  </a:solidFill>
                </a:rPr>
                <a:t>查看明细</a:t>
              </a:r>
              <a:endParaRPr lang="zh-CN" altLang="en-US" sz="1600" b="1" dirty="0">
                <a:solidFill>
                  <a:srgbClr val="92D050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478776" y="5339249"/>
              <a:ext cx="637469" cy="262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￥元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矩形 139"/>
          <p:cNvSpPr/>
          <p:nvPr/>
        </p:nvSpPr>
        <p:spPr>
          <a:xfrm>
            <a:off x="7407941" y="1762734"/>
            <a:ext cx="3548535" cy="237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</a:rPr>
              <a:t>12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18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zh-CN" altLang="en-US" sz="1600" dirty="0">
                <a:solidFill>
                  <a:schemeClr val="tx1"/>
                </a:solidFill>
              </a:rPr>
              <a:t>住</a:t>
            </a:r>
            <a:r>
              <a:rPr lang="en-US" altLang="zh-CN" sz="1600" dirty="0" smtClean="0">
                <a:solidFill>
                  <a:schemeClr val="tx1"/>
                </a:solidFill>
              </a:rPr>
              <a:t>-12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20</a:t>
            </a:r>
            <a:r>
              <a:rPr lang="zh-CN" altLang="en-US" sz="1600" dirty="0" smtClean="0">
                <a:solidFill>
                  <a:schemeClr val="tx1"/>
                </a:solidFill>
              </a:rPr>
              <a:t>日离      共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097780" y="3245409"/>
            <a:ext cx="4130648" cy="2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、餐饮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102227" y="3890091"/>
            <a:ext cx="4130648" cy="2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、游玩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505265" y="4227981"/>
            <a:ext cx="3781812" cy="36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景点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（全票）    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x</a:t>
            </a:r>
            <a:r>
              <a:rPr lang="zh-CN" altLang="en-US" sz="1600" dirty="0">
                <a:solidFill>
                  <a:schemeClr val="tx1"/>
                </a:solidFill>
              </a:rPr>
              <a:t>张</a:t>
            </a:r>
            <a:r>
              <a:rPr lang="zh-CN" altLang="en-US" sz="1600" dirty="0" smtClean="0">
                <a:solidFill>
                  <a:schemeClr val="tx1"/>
                </a:solidFill>
              </a:rPr>
              <a:t>                     ￥元       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16944" y="4355595"/>
            <a:ext cx="120800" cy="142639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495665" y="4595445"/>
            <a:ext cx="3859643" cy="36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导游</a:t>
            </a:r>
            <a:r>
              <a:rPr lang="en-US" altLang="zh-CN" sz="1600" dirty="0" smtClean="0">
                <a:solidFill>
                  <a:schemeClr val="tx1"/>
                </a:solidFill>
              </a:rPr>
              <a:t>1      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</a:rPr>
              <a:t>天                     ￥元       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221859" y="4723059"/>
            <a:ext cx="120800" cy="142639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7519778" y="4960112"/>
            <a:ext cx="3693339" cy="36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项目名称</a:t>
            </a:r>
            <a:r>
              <a:rPr lang="en-US" altLang="zh-CN" sz="1600" dirty="0" smtClean="0">
                <a:solidFill>
                  <a:schemeClr val="tx1"/>
                </a:solidFill>
              </a:rPr>
              <a:t>1                   x</a:t>
            </a:r>
            <a:r>
              <a:rPr lang="zh-CN" altLang="en-US" sz="1600" dirty="0" smtClean="0">
                <a:solidFill>
                  <a:schemeClr val="tx1"/>
                </a:solidFill>
              </a:rPr>
              <a:t>份                     ￥元       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7231458" y="5087726"/>
            <a:ext cx="120800" cy="142639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2" name="直接连接符 161"/>
          <p:cNvCxnSpPr/>
          <p:nvPr/>
        </p:nvCxnSpPr>
        <p:spPr>
          <a:xfrm>
            <a:off x="7070608" y="3846549"/>
            <a:ext cx="42847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7076518" y="5315885"/>
            <a:ext cx="42847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7114699" y="5408831"/>
            <a:ext cx="4130648" cy="2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、特产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75" name="组合 174"/>
          <p:cNvGrpSpPr/>
          <p:nvPr/>
        </p:nvGrpSpPr>
        <p:grpSpPr>
          <a:xfrm>
            <a:off x="7213627" y="5778186"/>
            <a:ext cx="4005790" cy="277560"/>
            <a:chOff x="1110455" y="5324210"/>
            <a:chExt cx="4005790" cy="277560"/>
          </a:xfrm>
        </p:grpSpPr>
        <p:sp>
          <p:nvSpPr>
            <p:cNvPr id="177" name="矩形 176"/>
            <p:cNvSpPr/>
            <p:nvPr/>
          </p:nvSpPr>
          <p:spPr>
            <a:xfrm>
              <a:off x="1400442" y="5332272"/>
              <a:ext cx="1705616" cy="262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xx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特产等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110455" y="5396001"/>
              <a:ext cx="120800" cy="1426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圆角矩形 179"/>
            <p:cNvSpPr/>
            <p:nvPr/>
          </p:nvSpPr>
          <p:spPr>
            <a:xfrm>
              <a:off x="3192727" y="5324210"/>
              <a:ext cx="1066762" cy="241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92D050"/>
                  </a:solidFill>
                </a:rPr>
                <a:t>查看明细</a:t>
              </a:r>
              <a:endParaRPr lang="zh-CN" altLang="en-US" sz="1600" b="1" dirty="0">
                <a:solidFill>
                  <a:srgbClr val="92D050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4478776" y="5339249"/>
              <a:ext cx="637469" cy="262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￥元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2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701628" y="456649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01629" y="6102707"/>
            <a:ext cx="1117598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首页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3967340" y="6102708"/>
            <a:ext cx="1045031" cy="6059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我的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2864257" y="6095449"/>
            <a:ext cx="110308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联系人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819227" y="6099078"/>
            <a:ext cx="1045029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800911" y="167503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订单界面</a:t>
            </a:r>
            <a:r>
              <a:rPr lang="en-US" altLang="zh-CN" b="1" dirty="0" smtClean="0">
                <a:solidFill>
                  <a:schemeClr val="tx1"/>
                </a:solidFill>
              </a:rPr>
              <a:t>-1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200834" y="587987"/>
            <a:ext cx="3211101" cy="242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订单服务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01626" y="975579"/>
            <a:ext cx="107913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全部</a:t>
            </a:r>
          </a:p>
        </p:txBody>
      </p:sp>
      <p:sp>
        <p:nvSpPr>
          <p:cNvPr id="118" name="矩形 117"/>
          <p:cNvSpPr/>
          <p:nvPr/>
        </p:nvSpPr>
        <p:spPr>
          <a:xfrm>
            <a:off x="1781334" y="967454"/>
            <a:ext cx="1097427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待付款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967340" y="967454"/>
            <a:ext cx="1045031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退款单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876558" y="967258"/>
            <a:ext cx="109020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待点评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780109" y="1620194"/>
            <a:ext cx="4168293" cy="323468"/>
            <a:chOff x="6614718" y="1207513"/>
            <a:chExt cx="4168293" cy="323468"/>
          </a:xfrm>
        </p:grpSpPr>
        <p:sp>
          <p:nvSpPr>
            <p:cNvPr id="140" name="矩形 139"/>
            <p:cNvSpPr/>
            <p:nvPr/>
          </p:nvSpPr>
          <p:spPr>
            <a:xfrm>
              <a:off x="6614718" y="1207513"/>
              <a:ext cx="4168293" cy="323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rgbClr val="92D050"/>
                  </a:solidFill>
                </a:rPr>
                <a:t>一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、</a:t>
              </a:r>
              <a:r>
                <a:rPr lang="en-US" altLang="zh-CN" b="1" dirty="0" smtClean="0">
                  <a:solidFill>
                    <a:srgbClr val="92D050"/>
                  </a:solidFill>
                </a:rPr>
                <a:t>12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月</a:t>
              </a:r>
              <a:r>
                <a:rPr lang="en-US" altLang="zh-CN" b="1" dirty="0" smtClean="0">
                  <a:solidFill>
                    <a:srgbClr val="92D050"/>
                  </a:solidFill>
                </a:rPr>
                <a:t>18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日</a:t>
              </a:r>
              <a:r>
                <a:rPr lang="en-US" altLang="zh-CN" b="1" dirty="0" smtClean="0">
                  <a:solidFill>
                    <a:srgbClr val="92D050"/>
                  </a:solidFill>
                </a:rPr>
                <a:t>-12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月</a:t>
              </a:r>
              <a:r>
                <a:rPr lang="en-US" altLang="zh-CN" b="1" dirty="0" smtClean="0">
                  <a:solidFill>
                    <a:srgbClr val="92D050"/>
                  </a:solidFill>
                </a:rPr>
                <a:t>20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日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141" name="等腰三角形 140"/>
            <p:cNvSpPr/>
            <p:nvPr/>
          </p:nvSpPr>
          <p:spPr>
            <a:xfrm>
              <a:off x="9164222" y="1295335"/>
              <a:ext cx="86185" cy="1583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0909" y="2051249"/>
            <a:ext cx="4067228" cy="1809931"/>
            <a:chOff x="800909" y="2051249"/>
            <a:chExt cx="4067228" cy="1809931"/>
          </a:xfrm>
        </p:grpSpPr>
        <p:sp>
          <p:nvSpPr>
            <p:cNvPr id="142" name="矩形 141"/>
            <p:cNvSpPr/>
            <p:nvPr/>
          </p:nvSpPr>
          <p:spPr>
            <a:xfrm>
              <a:off x="1084903" y="2051249"/>
              <a:ext cx="1672805" cy="289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店家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名称</a:t>
              </a:r>
              <a:endParaRPr lang="en-US" altLang="zh-CN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800910" y="2984415"/>
              <a:ext cx="4065821" cy="497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</a:rPr>
                <a:t>缩放地图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802316" y="2339025"/>
              <a:ext cx="4065821" cy="646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sz="2400" b="1" dirty="0" smtClean="0">
                  <a:solidFill>
                    <a:schemeClr val="tx1"/>
                  </a:solidFill>
                </a:rPr>
                <a:t>月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18</a:t>
              </a:r>
              <a:r>
                <a:rPr lang="zh-CN" altLang="en-US" sz="2400" b="1" dirty="0" smtClean="0">
                  <a:solidFill>
                    <a:schemeClr val="tx1"/>
                  </a:solidFill>
                </a:rPr>
                <a:t>日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周四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店家地址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800909" y="3484626"/>
              <a:ext cx="2075647" cy="376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92D050"/>
                  </a:solidFill>
                </a:rPr>
                <a:t>已支付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876558" y="3477367"/>
              <a:ext cx="1990173" cy="3838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92D050"/>
                  </a:solidFill>
                </a:rPr>
                <a:t>联系店家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3" name="流程图: 联系 2"/>
            <p:cNvSpPr/>
            <p:nvPr/>
          </p:nvSpPr>
          <p:spPr>
            <a:xfrm>
              <a:off x="869689" y="2104517"/>
              <a:ext cx="147842" cy="12882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组合 146"/>
            <p:cNvGrpSpPr/>
            <p:nvPr/>
          </p:nvGrpSpPr>
          <p:grpSpPr>
            <a:xfrm flipH="1">
              <a:off x="4489855" y="2541523"/>
              <a:ext cx="204357" cy="284842"/>
              <a:chOff x="11045371" y="1569358"/>
              <a:chExt cx="137886" cy="223169"/>
            </a:xfrm>
          </p:grpSpPr>
          <p:cxnSp>
            <p:nvCxnSpPr>
              <p:cNvPr id="148" name="直接连接符 147"/>
              <p:cNvCxnSpPr/>
              <p:nvPr/>
            </p:nvCxnSpPr>
            <p:spPr>
              <a:xfrm flipH="1">
                <a:off x="11045373" y="1569358"/>
                <a:ext cx="137884" cy="12157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flipH="1" flipV="1">
                <a:off x="11045371" y="1682757"/>
                <a:ext cx="137886" cy="10977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组合 149"/>
          <p:cNvGrpSpPr/>
          <p:nvPr/>
        </p:nvGrpSpPr>
        <p:grpSpPr>
          <a:xfrm>
            <a:off x="780109" y="3992865"/>
            <a:ext cx="4067228" cy="1809931"/>
            <a:chOff x="800909" y="2051249"/>
            <a:chExt cx="4067228" cy="1809931"/>
          </a:xfrm>
        </p:grpSpPr>
        <p:sp>
          <p:nvSpPr>
            <p:cNvPr id="151" name="矩形 150"/>
            <p:cNvSpPr/>
            <p:nvPr/>
          </p:nvSpPr>
          <p:spPr>
            <a:xfrm>
              <a:off x="1084903" y="2051249"/>
              <a:ext cx="1672805" cy="289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店家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2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名称</a:t>
              </a:r>
              <a:endParaRPr lang="en-US" altLang="zh-CN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800910" y="2984415"/>
              <a:ext cx="4065821" cy="497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</a:rPr>
                <a:t>缩放地图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802316" y="2339025"/>
              <a:ext cx="4065821" cy="646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sz="2400" b="1" dirty="0" smtClean="0">
                  <a:solidFill>
                    <a:schemeClr val="tx1"/>
                  </a:solidFill>
                </a:rPr>
                <a:t>月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18</a:t>
              </a:r>
              <a:r>
                <a:rPr lang="zh-CN" altLang="en-US" sz="2400" b="1" dirty="0" smtClean="0">
                  <a:solidFill>
                    <a:schemeClr val="tx1"/>
                  </a:solidFill>
                </a:rPr>
                <a:t>日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周四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店家地址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800909" y="3484626"/>
              <a:ext cx="2075647" cy="376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92D050"/>
                  </a:solidFill>
                </a:rPr>
                <a:t>已支付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2876558" y="3477367"/>
              <a:ext cx="1990173" cy="3838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92D050"/>
                  </a:solidFill>
                </a:rPr>
                <a:t>联系店家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156" name="流程图: 联系 155"/>
            <p:cNvSpPr/>
            <p:nvPr/>
          </p:nvSpPr>
          <p:spPr>
            <a:xfrm>
              <a:off x="869689" y="2104517"/>
              <a:ext cx="147842" cy="12882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组合 156"/>
            <p:cNvGrpSpPr/>
            <p:nvPr/>
          </p:nvGrpSpPr>
          <p:grpSpPr>
            <a:xfrm flipH="1">
              <a:off x="4489855" y="2541523"/>
              <a:ext cx="204357" cy="284842"/>
              <a:chOff x="11045371" y="1569358"/>
              <a:chExt cx="137886" cy="223169"/>
            </a:xfrm>
          </p:grpSpPr>
          <p:cxnSp>
            <p:nvCxnSpPr>
              <p:cNvPr id="158" name="直接连接符 157"/>
              <p:cNvCxnSpPr/>
              <p:nvPr/>
            </p:nvCxnSpPr>
            <p:spPr>
              <a:xfrm flipH="1">
                <a:off x="11045373" y="1569358"/>
                <a:ext cx="137884" cy="12157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H="1" flipV="1">
                <a:off x="11045371" y="1682757"/>
                <a:ext cx="137886" cy="10977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直接连接符 159"/>
          <p:cNvCxnSpPr/>
          <p:nvPr/>
        </p:nvCxnSpPr>
        <p:spPr>
          <a:xfrm>
            <a:off x="745168" y="3934809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961439" y="442135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022256" y="128271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订单界面</a:t>
            </a:r>
            <a:r>
              <a:rPr lang="en-US" altLang="zh-CN" b="1" dirty="0" smtClean="0">
                <a:solidFill>
                  <a:schemeClr val="tx1"/>
                </a:solidFill>
              </a:rPr>
              <a:t>-2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961440" y="6312514"/>
            <a:ext cx="1456846" cy="3755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已支付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8403256" y="6312515"/>
            <a:ext cx="1431360" cy="3577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合计：</a:t>
            </a:r>
            <a:r>
              <a:rPr lang="en-US" altLang="zh-CN" b="1" dirty="0" smtClean="0">
                <a:solidFill>
                  <a:schemeClr val="tx1"/>
                </a:solidFill>
              </a:rPr>
              <a:t>xx</a:t>
            </a:r>
            <a:r>
              <a:rPr lang="zh-CN" altLang="en-US" b="1" dirty="0">
                <a:solidFill>
                  <a:schemeClr val="tx1"/>
                </a:solidFill>
              </a:rPr>
              <a:t>元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7145302" y="582743"/>
            <a:ext cx="137886" cy="223169"/>
            <a:chOff x="11045371" y="1569358"/>
            <a:chExt cx="137886" cy="223169"/>
          </a:xfrm>
        </p:grpSpPr>
        <p:cxnSp>
          <p:nvCxnSpPr>
            <p:cNvPr id="76" name="直接连接符 75"/>
            <p:cNvCxnSpPr/>
            <p:nvPr/>
          </p:nvCxnSpPr>
          <p:spPr>
            <a:xfrm flipH="1">
              <a:off x="11045373" y="1569358"/>
              <a:ext cx="137884" cy="121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11045371" y="1682757"/>
              <a:ext cx="137886" cy="109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矩形 79"/>
          <p:cNvSpPr/>
          <p:nvPr/>
        </p:nvSpPr>
        <p:spPr>
          <a:xfrm>
            <a:off x="7554135" y="563256"/>
            <a:ext cx="3211101" cy="242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订单明细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6961439" y="3700558"/>
            <a:ext cx="42847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121171" y="3984592"/>
            <a:ext cx="4005790" cy="277560"/>
            <a:chOff x="1110455" y="5324210"/>
            <a:chExt cx="4005790" cy="277560"/>
          </a:xfrm>
        </p:grpSpPr>
        <p:sp>
          <p:nvSpPr>
            <p:cNvPr id="102" name="矩形 101"/>
            <p:cNvSpPr/>
            <p:nvPr/>
          </p:nvSpPr>
          <p:spPr>
            <a:xfrm>
              <a:off x="1400442" y="5332272"/>
              <a:ext cx="1705616" cy="262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月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18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日   晚餐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110455" y="5396001"/>
              <a:ext cx="120800" cy="142639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3192727" y="5324210"/>
              <a:ext cx="1066762" cy="241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92D050"/>
                  </a:solidFill>
                </a:rPr>
                <a:t>查看明细</a:t>
              </a:r>
              <a:endParaRPr lang="zh-CN" altLang="en-US" sz="1600" b="1" dirty="0">
                <a:solidFill>
                  <a:srgbClr val="92D050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478776" y="5339249"/>
              <a:ext cx="637469" cy="262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￥元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08153" y="2786720"/>
            <a:ext cx="4159673" cy="904607"/>
            <a:chOff x="7008153" y="1407860"/>
            <a:chExt cx="4159673" cy="904607"/>
          </a:xfrm>
        </p:grpSpPr>
        <p:sp>
          <p:nvSpPr>
            <p:cNvPr id="84" name="矩形 83"/>
            <p:cNvSpPr/>
            <p:nvPr/>
          </p:nvSpPr>
          <p:spPr>
            <a:xfrm>
              <a:off x="7008153" y="1407860"/>
              <a:ext cx="4130648" cy="230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、住宿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409509" y="1951725"/>
              <a:ext cx="3758317" cy="360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4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房型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（床型）        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间                      ￥元       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7135703" y="2079339"/>
              <a:ext cx="120800" cy="142639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321785" y="1689370"/>
              <a:ext cx="3548535" cy="23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）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月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18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日</a:t>
              </a:r>
              <a:r>
                <a:rPr lang="zh-CN" altLang="en-US" sz="1600" dirty="0">
                  <a:solidFill>
                    <a:schemeClr val="tx1"/>
                  </a:solidFill>
                </a:rPr>
                <a:t>住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-12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月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20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日离      共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日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矩形 106"/>
          <p:cNvSpPr/>
          <p:nvPr/>
        </p:nvSpPr>
        <p:spPr>
          <a:xfrm>
            <a:off x="7011624" y="3723589"/>
            <a:ext cx="4130648" cy="2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、餐饮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16071" y="4310213"/>
            <a:ext cx="4130648" cy="2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、游玩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30788" y="4502957"/>
            <a:ext cx="4138364" cy="1092873"/>
            <a:chOff x="7130788" y="4154617"/>
            <a:chExt cx="4138364" cy="1092873"/>
          </a:xfrm>
        </p:grpSpPr>
        <p:sp>
          <p:nvSpPr>
            <p:cNvPr id="122" name="矩形 121"/>
            <p:cNvSpPr/>
            <p:nvPr/>
          </p:nvSpPr>
          <p:spPr>
            <a:xfrm>
              <a:off x="7419109" y="4154617"/>
              <a:ext cx="3781812" cy="360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4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景点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（全票）        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x</a:t>
              </a:r>
              <a:r>
                <a:rPr lang="zh-CN" altLang="en-US" sz="1600" dirty="0">
                  <a:solidFill>
                    <a:schemeClr val="tx1"/>
                  </a:solidFill>
                </a:rPr>
                <a:t>张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                     ￥元       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130788" y="4282231"/>
              <a:ext cx="120800" cy="142639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7409509" y="4522081"/>
              <a:ext cx="3859643" cy="360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4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导游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                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天                     ￥元       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7135703" y="4649695"/>
              <a:ext cx="120800" cy="142639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7433622" y="4886748"/>
              <a:ext cx="3693339" cy="360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4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项目名称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                   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份                     ￥元       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145302" y="5014362"/>
              <a:ext cx="120800" cy="142639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接连接符 127"/>
          <p:cNvCxnSpPr/>
          <p:nvPr/>
        </p:nvCxnSpPr>
        <p:spPr>
          <a:xfrm>
            <a:off x="6984452" y="4266668"/>
            <a:ext cx="42847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6990362" y="5605378"/>
            <a:ext cx="42847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7028543" y="5640261"/>
            <a:ext cx="4130648" cy="230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、特产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7127471" y="5864476"/>
            <a:ext cx="4005790" cy="277560"/>
            <a:chOff x="1110455" y="5324210"/>
            <a:chExt cx="4005790" cy="277560"/>
          </a:xfrm>
        </p:grpSpPr>
        <p:sp>
          <p:nvSpPr>
            <p:cNvPr id="132" name="矩形 131"/>
            <p:cNvSpPr/>
            <p:nvPr/>
          </p:nvSpPr>
          <p:spPr>
            <a:xfrm>
              <a:off x="1400442" y="5332272"/>
              <a:ext cx="1705616" cy="262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xx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特产等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110455" y="5396001"/>
              <a:ext cx="120800" cy="142639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圆角矩形 133"/>
            <p:cNvSpPr/>
            <p:nvPr/>
          </p:nvSpPr>
          <p:spPr>
            <a:xfrm>
              <a:off x="3192727" y="5324210"/>
              <a:ext cx="1066762" cy="241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92D050"/>
                  </a:solidFill>
                </a:rPr>
                <a:t>查看明细</a:t>
              </a:r>
              <a:endParaRPr lang="zh-CN" altLang="en-US" sz="1600" b="1" dirty="0">
                <a:solidFill>
                  <a:srgbClr val="92D050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478776" y="5339249"/>
              <a:ext cx="637469" cy="262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￥元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7088642" y="926094"/>
            <a:ext cx="4067227" cy="1795417"/>
            <a:chOff x="800910" y="2051249"/>
            <a:chExt cx="4067227" cy="1795417"/>
          </a:xfrm>
        </p:grpSpPr>
        <p:sp>
          <p:nvSpPr>
            <p:cNvPr id="138" name="矩形 137"/>
            <p:cNvSpPr/>
            <p:nvPr/>
          </p:nvSpPr>
          <p:spPr>
            <a:xfrm>
              <a:off x="1084903" y="2051249"/>
              <a:ext cx="1672805" cy="289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店家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名称</a:t>
              </a:r>
              <a:endParaRPr lang="en-US" altLang="zh-CN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800910" y="2984415"/>
              <a:ext cx="4065821" cy="497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</a:rPr>
                <a:t>缩放地图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802316" y="2339025"/>
              <a:ext cx="4065821" cy="646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3511966" y="3474770"/>
              <a:ext cx="1354766" cy="371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92D050"/>
                  </a:solidFill>
                </a:rPr>
                <a:t>路线导航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165" name="流程图: 联系 164"/>
            <p:cNvSpPr/>
            <p:nvPr/>
          </p:nvSpPr>
          <p:spPr>
            <a:xfrm>
              <a:off x="869689" y="2104517"/>
              <a:ext cx="147842" cy="128827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9" name="圆角矩形 168"/>
          <p:cNvSpPr/>
          <p:nvPr/>
        </p:nvSpPr>
        <p:spPr>
          <a:xfrm>
            <a:off x="7118589" y="1555023"/>
            <a:ext cx="878786" cy="275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提交订单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8138575" y="1546351"/>
            <a:ext cx="878786" cy="275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支付订单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9187589" y="1554253"/>
            <a:ext cx="878786" cy="275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订单消费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10217211" y="1546351"/>
            <a:ext cx="878786" cy="275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订单点评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64634" y="1323171"/>
            <a:ext cx="130628" cy="12132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9529816" y="1314972"/>
            <a:ext cx="130628" cy="1213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10591290" y="1307610"/>
            <a:ext cx="130628" cy="1213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8533656" y="1302217"/>
            <a:ext cx="130628" cy="12132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736114" y="1375636"/>
            <a:ext cx="6821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8775688" y="1383835"/>
            <a:ext cx="6821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9821434" y="1375636"/>
            <a:ext cx="6821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7090348" y="2345190"/>
            <a:ext cx="1370456" cy="383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店家详情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8462210" y="2351940"/>
            <a:ext cx="1337487" cy="3838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联系店家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9834616" y="6305410"/>
            <a:ext cx="1446681" cy="3755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申请退款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863604" y="507090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63605" y="6153148"/>
            <a:ext cx="1117598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首页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129316" y="6153149"/>
            <a:ext cx="1045031" cy="6059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我的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026233" y="6160404"/>
            <a:ext cx="110308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联系人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981203" y="6149519"/>
            <a:ext cx="1045029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订单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816875" y="116112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联系人</a:t>
            </a:r>
            <a:r>
              <a:rPr lang="zh-CN" altLang="en-US" b="1" dirty="0" smtClean="0">
                <a:solidFill>
                  <a:schemeClr val="tx1"/>
                </a:solidFill>
              </a:rPr>
              <a:t>界面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2085" y="1132517"/>
            <a:ext cx="4168293" cy="32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一、店家联盟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53952" y="642461"/>
            <a:ext cx="3211101" cy="242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联系伙伴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2085" y="2657178"/>
            <a:ext cx="4168293" cy="32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92D050"/>
                </a:solidFill>
              </a:rPr>
              <a:t>二</a:t>
            </a:r>
            <a:r>
              <a:rPr lang="zh-CN" altLang="en-US" b="1" dirty="0" smtClean="0">
                <a:solidFill>
                  <a:srgbClr val="92D050"/>
                </a:solidFill>
              </a:rPr>
              <a:t>、店家列表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2085" y="4393752"/>
            <a:ext cx="4168293" cy="32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92D050"/>
                </a:solidFill>
              </a:rPr>
              <a:t>三</a:t>
            </a:r>
            <a:r>
              <a:rPr lang="zh-CN" altLang="en-US" b="1" dirty="0" smtClean="0">
                <a:solidFill>
                  <a:srgbClr val="92D050"/>
                </a:solidFill>
              </a:rPr>
              <a:t>、玩家列表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2596000" y="1191721"/>
            <a:ext cx="86185" cy="15830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2589902" y="2752257"/>
            <a:ext cx="86185" cy="15830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2503717" y="4488831"/>
            <a:ext cx="86185" cy="15830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82175" y="507996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82176" y="6154054"/>
            <a:ext cx="1117598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首页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947887" y="6154055"/>
            <a:ext cx="1045031" cy="6059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我的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844804" y="6161310"/>
            <a:ext cx="110308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联系人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9774" y="6150425"/>
            <a:ext cx="1045029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订单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35446" y="117018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我的</a:t>
            </a:r>
            <a:r>
              <a:rPr lang="zh-CN" altLang="en-US" b="1" dirty="0" smtClean="0">
                <a:solidFill>
                  <a:schemeClr val="tx1"/>
                </a:solidFill>
              </a:rPr>
              <a:t>界面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5201" y="511625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0456" y="2369453"/>
            <a:ext cx="1074058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手机号：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0456" y="3381839"/>
            <a:ext cx="1074058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验证码：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54513" y="2793995"/>
            <a:ext cx="1901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554513" y="3751952"/>
            <a:ext cx="1901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26341" y="4602852"/>
            <a:ext cx="1683662" cy="4245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下一步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05516" y="2469916"/>
            <a:ext cx="1001486" cy="324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获取验证码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35481" y="506197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03569" y="2042788"/>
            <a:ext cx="1074058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用户名：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03569" y="2812370"/>
            <a:ext cx="1074058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密    码：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846775" y="2464937"/>
            <a:ext cx="2151750" cy="10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752771" y="4597185"/>
            <a:ext cx="3483430" cy="430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注册，并立即登录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76571" y="3585035"/>
            <a:ext cx="1255485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密码确认：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727195" y="1054563"/>
            <a:ext cx="2728689" cy="6477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注册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251701" y="1054563"/>
            <a:ext cx="2728689" cy="6477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请输入用户名和密码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57998" y="5124909"/>
            <a:ext cx="3516097" cy="33403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点击注册，即表示已同意</a:t>
            </a:r>
            <a:r>
              <a:rPr lang="en-US" altLang="zh-CN" sz="1400" dirty="0" smtClean="0">
                <a:solidFill>
                  <a:schemeClr val="tx1"/>
                </a:solidFill>
              </a:rPr>
              <a:t>《xxx</a:t>
            </a:r>
            <a:r>
              <a:rPr lang="zh-CN" altLang="en-US" sz="1400" dirty="0" smtClean="0">
                <a:solidFill>
                  <a:schemeClr val="tx1"/>
                </a:solidFill>
              </a:rPr>
              <a:t>协议</a:t>
            </a:r>
            <a:r>
              <a:rPr lang="en-US" altLang="zh-CN" sz="1400" dirty="0" smtClean="0">
                <a:solidFill>
                  <a:schemeClr val="tx1"/>
                </a:solidFill>
              </a:rPr>
              <a:t>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881252" y="3229199"/>
            <a:ext cx="2151750" cy="10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877627" y="4020910"/>
            <a:ext cx="2151750" cy="10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3810003" y="119066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注册界面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82175" y="507996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8115" y="601891"/>
            <a:ext cx="3944257" cy="913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店家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玩家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景点单位短视频和照片展示</a:t>
            </a:r>
          </a:p>
        </p:txBody>
      </p:sp>
      <p:sp>
        <p:nvSpPr>
          <p:cNvPr id="17" name="矩形 16"/>
          <p:cNvSpPr/>
          <p:nvPr/>
        </p:nvSpPr>
        <p:spPr>
          <a:xfrm>
            <a:off x="1026885" y="1686391"/>
            <a:ext cx="1074058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目的地：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6885" y="2344025"/>
            <a:ext cx="1139377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日     期：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61030" y="2032010"/>
            <a:ext cx="1901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00943" y="2775826"/>
            <a:ext cx="1901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82176" y="6154054"/>
            <a:ext cx="1117598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947887" y="6154055"/>
            <a:ext cx="1045031" cy="6059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我的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844804" y="6161310"/>
            <a:ext cx="110308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联系人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9774" y="6150425"/>
            <a:ext cx="1045029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订单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流程图: 离页连接符 25"/>
          <p:cNvSpPr/>
          <p:nvPr/>
        </p:nvSpPr>
        <p:spPr>
          <a:xfrm>
            <a:off x="4296229" y="1632872"/>
            <a:ext cx="159658" cy="232227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87801" y="1885952"/>
            <a:ext cx="820058" cy="297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我的位置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39255" y="2405744"/>
            <a:ext cx="1995716" cy="27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入住               </a:t>
            </a:r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 离店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0854" y="3789584"/>
            <a:ext cx="3918857" cy="46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3013" y="3469590"/>
            <a:ext cx="1977573" cy="310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最近浏览：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6685" y="4352478"/>
            <a:ext cx="1977573" cy="310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人气展示之住宿：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727524" y="1611085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44763" y="3426040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81743" y="3832046"/>
            <a:ext cx="700314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店家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39658" y="3839970"/>
            <a:ext cx="700314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店家</a:t>
            </a:r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397573" y="3832046"/>
            <a:ext cx="947968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店家</a:t>
            </a:r>
            <a:r>
              <a:rPr lang="en-US" altLang="zh-CN" sz="1400" dirty="0" smtClean="0">
                <a:solidFill>
                  <a:schemeClr val="tx1"/>
                </a:solidFill>
              </a:rPr>
              <a:t>C…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241136" y="515252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705589" y="578752"/>
            <a:ext cx="3585030" cy="453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请输入地点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6306449" y="1269995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852222" y="1401532"/>
            <a:ext cx="928916" cy="289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热门景区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6291935" y="2547253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339107" y="1758040"/>
            <a:ext cx="1977573" cy="760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乌镇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西</a:t>
            </a:r>
            <a:r>
              <a:rPr lang="zh-CN" altLang="en-US" sz="1400" dirty="0" smtClean="0">
                <a:solidFill>
                  <a:schemeClr val="tx1"/>
                </a:solidFill>
              </a:rPr>
              <a:t>塘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九华山</a:t>
            </a:r>
          </a:p>
        </p:txBody>
      </p:sp>
      <p:sp>
        <p:nvSpPr>
          <p:cNvPr id="87" name="矩形 86"/>
          <p:cNvSpPr/>
          <p:nvPr/>
        </p:nvSpPr>
        <p:spPr>
          <a:xfrm>
            <a:off x="10136404" y="2952511"/>
            <a:ext cx="279399" cy="2327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C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X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Y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Z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339107" y="3308008"/>
            <a:ext cx="1048658" cy="172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阿拉伯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波斯湾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希腊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伊甸园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诸暨</a:t>
            </a:r>
          </a:p>
        </p:txBody>
      </p:sp>
      <p:sp>
        <p:nvSpPr>
          <p:cNvPr id="89" name="矩形 88"/>
          <p:cNvSpPr/>
          <p:nvPr/>
        </p:nvSpPr>
        <p:spPr>
          <a:xfrm>
            <a:off x="4018631" y="2430533"/>
            <a:ext cx="896270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共</a:t>
            </a:r>
            <a:r>
              <a:rPr lang="en-US" altLang="zh-CN" sz="1400" dirty="0" smtClean="0">
                <a:solidFill>
                  <a:schemeClr val="tx1"/>
                </a:solidFill>
              </a:rPr>
              <a:t>x</a:t>
            </a:r>
            <a:r>
              <a:rPr lang="zh-CN" altLang="en-US" sz="1400" dirty="0" smtClean="0">
                <a:solidFill>
                  <a:schemeClr val="tx1"/>
                </a:solidFill>
              </a:rPr>
              <a:t> 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705097" y="1641050"/>
            <a:ext cx="896270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xxxx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6397163" y="687944"/>
            <a:ext cx="137886" cy="223169"/>
            <a:chOff x="11045371" y="1569358"/>
            <a:chExt cx="137886" cy="223169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11045373" y="1569358"/>
              <a:ext cx="137884" cy="121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 flipV="1">
              <a:off x="11045371" y="1682757"/>
              <a:ext cx="137886" cy="109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圆角矩形 49"/>
          <p:cNvSpPr/>
          <p:nvPr/>
        </p:nvSpPr>
        <p:spPr>
          <a:xfrm>
            <a:off x="635446" y="117018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首页展示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241136" y="75496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目的地选择界面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343022" y="2960020"/>
            <a:ext cx="2920546" cy="3288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开始搜索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30247" y="4662719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13012" y="4706268"/>
            <a:ext cx="1977573" cy="310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人气展示之餐饮：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727524" y="5057684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27526" y="5432282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27524" y="5090134"/>
            <a:ext cx="1977573" cy="310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人气展示之游玩：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7524" y="5461310"/>
            <a:ext cx="1977573" cy="310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人气展示之特产：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732286" y="5771551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" y="104551"/>
            <a:ext cx="3860800" cy="2002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日期选择界面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56" y="0"/>
            <a:ext cx="3852267" cy="68580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178842" y="6029334"/>
            <a:ext cx="1690914" cy="77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参考去哪儿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82175" y="507996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82176" y="6154054"/>
            <a:ext cx="1117598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947887" y="6154055"/>
            <a:ext cx="1045031" cy="6059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我的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844804" y="6161310"/>
            <a:ext cx="110308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联系人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9774" y="6150425"/>
            <a:ext cx="1045029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订单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01796" y="2119996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713000" y="2034113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44766" y="2830954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635446" y="117018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搜索展示</a:t>
            </a:r>
            <a:r>
              <a:rPr lang="en-US" altLang="zh-CN" b="1" dirty="0" smtClean="0">
                <a:solidFill>
                  <a:schemeClr val="tx1"/>
                </a:solidFill>
              </a:rPr>
              <a:t>-1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32752" y="694123"/>
            <a:ext cx="137886" cy="223169"/>
            <a:chOff x="11045371" y="1569358"/>
            <a:chExt cx="137886" cy="223169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11045373" y="1569358"/>
              <a:ext cx="137884" cy="121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 flipV="1">
              <a:off x="11045371" y="1682757"/>
              <a:ext cx="137886" cy="109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矩形 90"/>
          <p:cNvSpPr/>
          <p:nvPr/>
        </p:nvSpPr>
        <p:spPr>
          <a:xfrm>
            <a:off x="742947" y="2126530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083961" y="2192072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住￥起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19043" y="2939831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762013" y="3650789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760194" y="2946365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101208" y="3011907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住￥起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33559" y="3768947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776529" y="4479905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774710" y="3775481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115724" y="3841023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住￥起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701796" y="4609782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744766" y="5291712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42947" y="4616316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7" name="矩形 106"/>
          <p:cNvSpPr/>
          <p:nvPr/>
        </p:nvSpPr>
        <p:spPr>
          <a:xfrm>
            <a:off x="4083961" y="4681858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住￥起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701796" y="5399561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42947" y="5406095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1" name="矩形 110"/>
          <p:cNvSpPr/>
          <p:nvPr/>
        </p:nvSpPr>
        <p:spPr>
          <a:xfrm>
            <a:off x="4083961" y="5471637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住￥起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1360724" y="2425332"/>
            <a:ext cx="219519" cy="18791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五角星 112"/>
          <p:cNvSpPr/>
          <p:nvPr/>
        </p:nvSpPr>
        <p:spPr>
          <a:xfrm>
            <a:off x="1378891" y="3243079"/>
            <a:ext cx="219519" cy="18791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888837" y="537215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6888838" y="6183273"/>
            <a:ext cx="1117598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10154549" y="6183274"/>
            <a:ext cx="1045031" cy="6059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我的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9051466" y="6176015"/>
            <a:ext cx="110308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联系人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8006436" y="6179644"/>
            <a:ext cx="1045029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订单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908458" y="2149215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6951428" y="2860173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6842108" y="146237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搜索展示</a:t>
            </a:r>
            <a:r>
              <a:rPr lang="en-US" altLang="zh-CN" b="1" dirty="0" smtClean="0">
                <a:solidFill>
                  <a:schemeClr val="tx1"/>
                </a:solidFill>
              </a:rPr>
              <a:t>-2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7039414" y="723342"/>
            <a:ext cx="137886" cy="223169"/>
            <a:chOff x="11045371" y="1569358"/>
            <a:chExt cx="137886" cy="223169"/>
          </a:xfrm>
        </p:grpSpPr>
        <p:cxnSp>
          <p:nvCxnSpPr>
            <p:cNvPr id="126" name="直接连接符 125"/>
            <p:cNvCxnSpPr/>
            <p:nvPr/>
          </p:nvCxnSpPr>
          <p:spPr>
            <a:xfrm flipH="1">
              <a:off x="11045373" y="1569358"/>
              <a:ext cx="137884" cy="121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 flipV="1">
              <a:off x="11045371" y="1682757"/>
              <a:ext cx="137886" cy="109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矩形 132"/>
          <p:cNvSpPr/>
          <p:nvPr/>
        </p:nvSpPr>
        <p:spPr>
          <a:xfrm>
            <a:off x="6949609" y="2155749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290623" y="2221291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食￥起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925705" y="2969050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6" name="直接连接符 135"/>
          <p:cNvCxnSpPr/>
          <p:nvPr/>
        </p:nvCxnSpPr>
        <p:spPr>
          <a:xfrm>
            <a:off x="6968675" y="3680008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966856" y="2975584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0307870" y="3041126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食￥起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940221" y="3798166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直接连接符 139"/>
          <p:cNvCxnSpPr/>
          <p:nvPr/>
        </p:nvCxnSpPr>
        <p:spPr>
          <a:xfrm>
            <a:off x="6983191" y="4509124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6981372" y="3804700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0322386" y="3870242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食￥起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7908458" y="4639001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6951428" y="5320931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6949609" y="4645535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6" name="矩形 145"/>
          <p:cNvSpPr/>
          <p:nvPr/>
        </p:nvSpPr>
        <p:spPr>
          <a:xfrm>
            <a:off x="10290623" y="4711077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食￥起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908458" y="5428780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949609" y="5435314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9" name="矩形 148"/>
          <p:cNvSpPr/>
          <p:nvPr/>
        </p:nvSpPr>
        <p:spPr>
          <a:xfrm>
            <a:off x="10290623" y="5500856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食￥起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五角星 150"/>
          <p:cNvSpPr/>
          <p:nvPr/>
        </p:nvSpPr>
        <p:spPr>
          <a:xfrm>
            <a:off x="7567386" y="2454551"/>
            <a:ext cx="219519" cy="18791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五角星 151"/>
          <p:cNvSpPr/>
          <p:nvPr/>
        </p:nvSpPr>
        <p:spPr>
          <a:xfrm>
            <a:off x="7585553" y="3272298"/>
            <a:ext cx="219519" cy="18791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41178" y="584931"/>
            <a:ext cx="3585030" cy="453573"/>
            <a:chOff x="1141178" y="584931"/>
            <a:chExt cx="3585030" cy="453573"/>
          </a:xfrm>
        </p:grpSpPr>
        <p:sp>
          <p:nvSpPr>
            <p:cNvPr id="46" name="矩形 45"/>
            <p:cNvSpPr/>
            <p:nvPr/>
          </p:nvSpPr>
          <p:spPr>
            <a:xfrm>
              <a:off x="1141178" y="584931"/>
              <a:ext cx="3585030" cy="453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请输入</a:t>
              </a:r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</a:rPr>
                <a:t>名称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170205" y="609686"/>
              <a:ext cx="897163" cy="395672"/>
              <a:chOff x="5861049" y="1289233"/>
              <a:chExt cx="897163" cy="395672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5861049" y="1289233"/>
                <a:ext cx="897163" cy="395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 smtClean="0">
                    <a:solidFill>
                      <a:schemeClr val="tx1"/>
                    </a:solidFill>
                  </a:rPr>
                  <a:t>住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xx</a:t>
                </a:r>
              </a:p>
              <a:p>
                <a:r>
                  <a:rPr lang="zh-CN" altLang="en-US" sz="1400" dirty="0" smtClean="0">
                    <a:solidFill>
                      <a:schemeClr val="tx1"/>
                    </a:solidFill>
                  </a:rPr>
                  <a:t>离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xx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流程图: 合并 3"/>
              <p:cNvSpPr/>
              <p:nvPr/>
            </p:nvSpPr>
            <p:spPr>
              <a:xfrm>
                <a:off x="6362699" y="1413874"/>
                <a:ext cx="110672" cy="168184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组合 157"/>
          <p:cNvGrpSpPr/>
          <p:nvPr/>
        </p:nvGrpSpPr>
        <p:grpSpPr>
          <a:xfrm>
            <a:off x="7385504" y="593842"/>
            <a:ext cx="3585030" cy="453573"/>
            <a:chOff x="1141178" y="584931"/>
            <a:chExt cx="3585030" cy="453573"/>
          </a:xfrm>
        </p:grpSpPr>
        <p:sp>
          <p:nvSpPr>
            <p:cNvPr id="159" name="矩形 158"/>
            <p:cNvSpPr/>
            <p:nvPr/>
          </p:nvSpPr>
          <p:spPr>
            <a:xfrm>
              <a:off x="1141178" y="584931"/>
              <a:ext cx="3585030" cy="453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请输入</a:t>
              </a:r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</a:rPr>
                <a:t>名称</a:t>
              </a:r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1170205" y="609686"/>
              <a:ext cx="897163" cy="395672"/>
              <a:chOff x="5861049" y="1289233"/>
              <a:chExt cx="897163" cy="395672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5861049" y="1289233"/>
                <a:ext cx="897163" cy="395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 smtClean="0">
                    <a:solidFill>
                      <a:schemeClr val="tx1"/>
                    </a:solidFill>
                  </a:rPr>
                  <a:t>住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xx</a:t>
                </a:r>
              </a:p>
              <a:p>
                <a:r>
                  <a:rPr lang="zh-CN" altLang="en-US" sz="1400" dirty="0" smtClean="0">
                    <a:solidFill>
                      <a:schemeClr val="tx1"/>
                    </a:solidFill>
                  </a:rPr>
                  <a:t>离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xx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流程图: 合并 161"/>
              <p:cNvSpPr/>
              <p:nvPr/>
            </p:nvSpPr>
            <p:spPr>
              <a:xfrm>
                <a:off x="6362699" y="1413874"/>
                <a:ext cx="110672" cy="168184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9" name="直接连接符 8"/>
          <p:cNvCxnSpPr/>
          <p:nvPr/>
        </p:nvCxnSpPr>
        <p:spPr>
          <a:xfrm>
            <a:off x="6888837" y="2034113"/>
            <a:ext cx="4325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44760" y="1111597"/>
            <a:ext cx="4248158" cy="833493"/>
            <a:chOff x="744760" y="1111597"/>
            <a:chExt cx="4248158" cy="833493"/>
          </a:xfrm>
        </p:grpSpPr>
        <p:sp>
          <p:nvSpPr>
            <p:cNvPr id="2" name="矩形 1"/>
            <p:cNvSpPr/>
            <p:nvPr/>
          </p:nvSpPr>
          <p:spPr>
            <a:xfrm>
              <a:off x="744760" y="1119722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住宿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725382" y="1111597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餐饮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813036" y="1121679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游玩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06169" y="1111597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特产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889895" y="1669341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好评优先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1856019" y="1662901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低价优先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2833028" y="1669509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高价优先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3798216" y="1662758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920590" y="1105502"/>
            <a:ext cx="4248158" cy="841399"/>
            <a:chOff x="744760" y="1111597"/>
            <a:chExt cx="4248158" cy="841399"/>
          </a:xfrm>
        </p:grpSpPr>
        <p:sp>
          <p:nvSpPr>
            <p:cNvPr id="106" name="矩形 105"/>
            <p:cNvSpPr/>
            <p:nvPr/>
          </p:nvSpPr>
          <p:spPr>
            <a:xfrm>
              <a:off x="744760" y="1119722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住宿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725382" y="1126111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餐饮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13036" y="1121679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游玩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906169" y="1111597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特产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889895" y="1669341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好评优先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856019" y="1677415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低价优先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2833028" y="1669509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高价优先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圆角矩形 154"/>
            <p:cNvSpPr/>
            <p:nvPr/>
          </p:nvSpPr>
          <p:spPr>
            <a:xfrm>
              <a:off x="3798216" y="1662758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82175" y="507996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82176" y="6154054"/>
            <a:ext cx="1117598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947887" y="6154055"/>
            <a:ext cx="1045031" cy="6059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我的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844804" y="6161310"/>
            <a:ext cx="110308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联系人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9774" y="6150425"/>
            <a:ext cx="1045029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订单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01796" y="2119996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82175" y="2034113"/>
            <a:ext cx="4325257" cy="0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44766" y="2830954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635446" y="117018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搜索展示</a:t>
            </a:r>
            <a:r>
              <a:rPr lang="en-US" altLang="zh-CN" b="1" dirty="0" smtClean="0">
                <a:solidFill>
                  <a:schemeClr val="tx1"/>
                </a:solidFill>
              </a:rPr>
              <a:t>-3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32752" y="694123"/>
            <a:ext cx="137886" cy="223169"/>
            <a:chOff x="11045371" y="1569358"/>
            <a:chExt cx="137886" cy="223169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11045373" y="1569358"/>
              <a:ext cx="137884" cy="121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 flipV="1">
              <a:off x="11045371" y="1682757"/>
              <a:ext cx="137886" cy="109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矩形 90"/>
          <p:cNvSpPr/>
          <p:nvPr/>
        </p:nvSpPr>
        <p:spPr>
          <a:xfrm>
            <a:off x="742947" y="2126530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083961" y="2192072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游</a:t>
            </a:r>
            <a:r>
              <a:rPr lang="zh-CN" altLang="en-US" sz="1400" dirty="0" smtClean="0">
                <a:solidFill>
                  <a:schemeClr val="tx1"/>
                </a:solidFill>
              </a:rPr>
              <a:t>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19043" y="2939831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762013" y="3650789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760194" y="2946365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101208" y="3011907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游</a:t>
            </a:r>
            <a:r>
              <a:rPr lang="zh-CN" altLang="en-US" sz="1400" dirty="0" smtClean="0">
                <a:solidFill>
                  <a:schemeClr val="tx1"/>
                </a:solidFill>
              </a:rPr>
              <a:t>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33559" y="3768947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776529" y="4479905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774710" y="3775481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115724" y="3841023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游</a:t>
            </a:r>
            <a:r>
              <a:rPr lang="zh-CN" altLang="en-US" sz="1400" dirty="0" smtClean="0">
                <a:solidFill>
                  <a:schemeClr val="tx1"/>
                </a:solidFill>
              </a:rPr>
              <a:t>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701796" y="4609782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744766" y="5291712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42947" y="4616316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7" name="矩形 106"/>
          <p:cNvSpPr/>
          <p:nvPr/>
        </p:nvSpPr>
        <p:spPr>
          <a:xfrm>
            <a:off x="4083961" y="4681858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游</a:t>
            </a:r>
            <a:r>
              <a:rPr lang="zh-CN" altLang="en-US" sz="1400" dirty="0" smtClean="0">
                <a:solidFill>
                  <a:schemeClr val="tx1"/>
                </a:solidFill>
              </a:rPr>
              <a:t>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701796" y="5399561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42947" y="5406095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1" name="矩形 110"/>
          <p:cNvSpPr/>
          <p:nvPr/>
        </p:nvSpPr>
        <p:spPr>
          <a:xfrm>
            <a:off x="4083961" y="5471637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游</a:t>
            </a:r>
            <a:r>
              <a:rPr lang="zh-CN" altLang="en-US" sz="1400" dirty="0" smtClean="0">
                <a:solidFill>
                  <a:schemeClr val="tx1"/>
                </a:solidFill>
              </a:rPr>
              <a:t>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1360724" y="2425332"/>
            <a:ext cx="219519" cy="18791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五角星 112"/>
          <p:cNvSpPr/>
          <p:nvPr/>
        </p:nvSpPr>
        <p:spPr>
          <a:xfrm>
            <a:off x="1378891" y="3243079"/>
            <a:ext cx="219519" cy="18791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888837" y="537215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6888838" y="6183273"/>
            <a:ext cx="1117598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10154549" y="6183274"/>
            <a:ext cx="1045031" cy="6059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我的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9051466" y="6190529"/>
            <a:ext cx="1103083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联系人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8006436" y="6179644"/>
            <a:ext cx="1045029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订单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908458" y="2149215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6951428" y="2860173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6842108" y="146237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搜索展示</a:t>
            </a:r>
            <a:r>
              <a:rPr lang="en-US" altLang="zh-CN" b="1" dirty="0" smtClean="0">
                <a:solidFill>
                  <a:schemeClr val="tx1"/>
                </a:solidFill>
              </a:rPr>
              <a:t>-4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7039414" y="723342"/>
            <a:ext cx="137886" cy="223169"/>
            <a:chOff x="11045371" y="1569358"/>
            <a:chExt cx="137886" cy="223169"/>
          </a:xfrm>
        </p:grpSpPr>
        <p:cxnSp>
          <p:nvCxnSpPr>
            <p:cNvPr id="126" name="直接连接符 125"/>
            <p:cNvCxnSpPr/>
            <p:nvPr/>
          </p:nvCxnSpPr>
          <p:spPr>
            <a:xfrm flipH="1">
              <a:off x="11045373" y="1569358"/>
              <a:ext cx="137884" cy="121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 flipV="1">
              <a:off x="11045371" y="1682757"/>
              <a:ext cx="137886" cy="109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矩形 132"/>
          <p:cNvSpPr/>
          <p:nvPr/>
        </p:nvSpPr>
        <p:spPr>
          <a:xfrm>
            <a:off x="6949609" y="2155749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290623" y="2221291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产</a:t>
            </a:r>
            <a:r>
              <a:rPr lang="zh-CN" altLang="en-US" sz="1400" dirty="0" smtClean="0">
                <a:solidFill>
                  <a:schemeClr val="tx1"/>
                </a:solidFill>
              </a:rPr>
              <a:t>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925705" y="2969050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6" name="直接连接符 135"/>
          <p:cNvCxnSpPr/>
          <p:nvPr/>
        </p:nvCxnSpPr>
        <p:spPr>
          <a:xfrm>
            <a:off x="6968675" y="3680008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966856" y="2975584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0307870" y="3041126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产</a:t>
            </a:r>
            <a:r>
              <a:rPr lang="zh-CN" altLang="en-US" sz="1400" dirty="0" smtClean="0">
                <a:solidFill>
                  <a:schemeClr val="tx1"/>
                </a:solidFill>
              </a:rPr>
              <a:t>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940221" y="3798166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直接连接符 139"/>
          <p:cNvCxnSpPr/>
          <p:nvPr/>
        </p:nvCxnSpPr>
        <p:spPr>
          <a:xfrm>
            <a:off x="6983191" y="4509124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6981372" y="3804700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0322386" y="3870242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产</a:t>
            </a:r>
            <a:r>
              <a:rPr lang="zh-CN" altLang="en-US" sz="1400" dirty="0" smtClean="0">
                <a:solidFill>
                  <a:schemeClr val="tx1"/>
                </a:solidFill>
              </a:rPr>
              <a:t>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7908458" y="4639001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6951428" y="5320931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6949609" y="4645535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6" name="矩形 145"/>
          <p:cNvSpPr/>
          <p:nvPr/>
        </p:nvSpPr>
        <p:spPr>
          <a:xfrm>
            <a:off x="10290623" y="4711077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产</a:t>
            </a:r>
            <a:r>
              <a:rPr lang="zh-CN" altLang="en-US" sz="1400" dirty="0" smtClean="0">
                <a:solidFill>
                  <a:schemeClr val="tx1"/>
                </a:solidFill>
              </a:rPr>
              <a:t>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908458" y="5428780"/>
            <a:ext cx="1977573" cy="51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名称         评分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优惠          预定动态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949609" y="5435314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店家</a:t>
            </a:r>
            <a:r>
              <a:rPr lang="en-US" altLang="zh-CN" sz="1600" dirty="0" smtClean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9" name="矩形 148"/>
          <p:cNvSpPr/>
          <p:nvPr/>
        </p:nvSpPr>
        <p:spPr>
          <a:xfrm>
            <a:off x="10290623" y="5500856"/>
            <a:ext cx="829112" cy="362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产</a:t>
            </a:r>
            <a:r>
              <a:rPr lang="zh-CN" altLang="en-US" sz="1400" dirty="0" smtClean="0">
                <a:solidFill>
                  <a:schemeClr val="tx1"/>
                </a:solidFill>
              </a:rPr>
              <a:t>￥起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五角星 150"/>
          <p:cNvSpPr/>
          <p:nvPr/>
        </p:nvSpPr>
        <p:spPr>
          <a:xfrm>
            <a:off x="7567386" y="2454551"/>
            <a:ext cx="219519" cy="18791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五角星 151"/>
          <p:cNvSpPr/>
          <p:nvPr/>
        </p:nvSpPr>
        <p:spPr>
          <a:xfrm>
            <a:off x="7585553" y="3272298"/>
            <a:ext cx="219519" cy="18791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41178" y="584931"/>
            <a:ext cx="3585030" cy="453573"/>
            <a:chOff x="1141178" y="584931"/>
            <a:chExt cx="3585030" cy="453573"/>
          </a:xfrm>
        </p:grpSpPr>
        <p:sp>
          <p:nvSpPr>
            <p:cNvPr id="46" name="矩形 45"/>
            <p:cNvSpPr/>
            <p:nvPr/>
          </p:nvSpPr>
          <p:spPr>
            <a:xfrm>
              <a:off x="1141178" y="584931"/>
              <a:ext cx="3585030" cy="453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请输入</a:t>
              </a:r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</a:rPr>
                <a:t>名称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170205" y="609686"/>
              <a:ext cx="897163" cy="395672"/>
              <a:chOff x="5861049" y="1289233"/>
              <a:chExt cx="897163" cy="395672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5861049" y="1289233"/>
                <a:ext cx="897163" cy="395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 smtClean="0">
                    <a:solidFill>
                      <a:schemeClr val="tx1"/>
                    </a:solidFill>
                  </a:rPr>
                  <a:t>住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xx</a:t>
                </a:r>
              </a:p>
              <a:p>
                <a:r>
                  <a:rPr lang="zh-CN" altLang="en-US" sz="1400" dirty="0" smtClean="0">
                    <a:solidFill>
                      <a:schemeClr val="tx1"/>
                    </a:solidFill>
                  </a:rPr>
                  <a:t>离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xx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流程图: 合并 3"/>
              <p:cNvSpPr/>
              <p:nvPr/>
            </p:nvSpPr>
            <p:spPr>
              <a:xfrm>
                <a:off x="6362699" y="1413874"/>
                <a:ext cx="110672" cy="168184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组合 157"/>
          <p:cNvGrpSpPr/>
          <p:nvPr/>
        </p:nvGrpSpPr>
        <p:grpSpPr>
          <a:xfrm>
            <a:off x="7385504" y="593842"/>
            <a:ext cx="3585030" cy="453573"/>
            <a:chOff x="1141178" y="584931"/>
            <a:chExt cx="3585030" cy="453573"/>
          </a:xfrm>
        </p:grpSpPr>
        <p:sp>
          <p:nvSpPr>
            <p:cNvPr id="159" name="矩形 158"/>
            <p:cNvSpPr/>
            <p:nvPr/>
          </p:nvSpPr>
          <p:spPr>
            <a:xfrm>
              <a:off x="1141178" y="584931"/>
              <a:ext cx="3585030" cy="453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请输入</a:t>
              </a:r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</a:rPr>
                <a:t>名称</a:t>
              </a:r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1170205" y="609686"/>
              <a:ext cx="897163" cy="395672"/>
              <a:chOff x="5861049" y="1289233"/>
              <a:chExt cx="897163" cy="395672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5861049" y="1289233"/>
                <a:ext cx="897163" cy="395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 smtClean="0">
                    <a:solidFill>
                      <a:schemeClr val="tx1"/>
                    </a:solidFill>
                  </a:rPr>
                  <a:t>住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xx</a:t>
                </a:r>
              </a:p>
              <a:p>
                <a:r>
                  <a:rPr lang="zh-CN" altLang="en-US" sz="1400" dirty="0" smtClean="0">
                    <a:solidFill>
                      <a:schemeClr val="tx1"/>
                    </a:solidFill>
                  </a:rPr>
                  <a:t>离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xx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流程图: 合并 161"/>
              <p:cNvSpPr/>
              <p:nvPr/>
            </p:nvSpPr>
            <p:spPr>
              <a:xfrm>
                <a:off x="6362699" y="1413874"/>
                <a:ext cx="110672" cy="168184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9" name="直接连接符 8"/>
          <p:cNvCxnSpPr/>
          <p:nvPr/>
        </p:nvCxnSpPr>
        <p:spPr>
          <a:xfrm>
            <a:off x="6888837" y="2063141"/>
            <a:ext cx="432525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44760" y="1111597"/>
            <a:ext cx="4248158" cy="833493"/>
            <a:chOff x="744760" y="1111597"/>
            <a:chExt cx="4248158" cy="833493"/>
          </a:xfrm>
        </p:grpSpPr>
        <p:sp>
          <p:nvSpPr>
            <p:cNvPr id="89" name="矩形 88"/>
            <p:cNvSpPr/>
            <p:nvPr/>
          </p:nvSpPr>
          <p:spPr>
            <a:xfrm>
              <a:off x="744760" y="1119722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住宿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725382" y="1111597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餐饮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813036" y="1121679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游玩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906169" y="1111597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特产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889895" y="1669341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好评优先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1856019" y="1662901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低价优先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2833028" y="1669509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高价优先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3798216" y="1662758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920590" y="1176565"/>
            <a:ext cx="4248158" cy="833493"/>
            <a:chOff x="744760" y="1111597"/>
            <a:chExt cx="4248158" cy="833493"/>
          </a:xfrm>
        </p:grpSpPr>
        <p:sp>
          <p:nvSpPr>
            <p:cNvPr id="150" name="矩形 149"/>
            <p:cNvSpPr/>
            <p:nvPr/>
          </p:nvSpPr>
          <p:spPr>
            <a:xfrm>
              <a:off x="744760" y="1119722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住宿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1725382" y="1111597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餐饮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2813036" y="1121679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游玩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3906169" y="1111597"/>
              <a:ext cx="1086749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特产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圆角矩形 156"/>
            <p:cNvSpPr/>
            <p:nvPr/>
          </p:nvSpPr>
          <p:spPr>
            <a:xfrm>
              <a:off x="889895" y="1669341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好评优先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圆角矩形 164"/>
            <p:cNvSpPr/>
            <p:nvPr/>
          </p:nvSpPr>
          <p:spPr>
            <a:xfrm>
              <a:off x="1856019" y="1662901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低价优先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圆角矩形 165"/>
            <p:cNvSpPr/>
            <p:nvPr/>
          </p:nvSpPr>
          <p:spPr>
            <a:xfrm>
              <a:off x="2833028" y="1669509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高价优先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圆角矩形 166"/>
            <p:cNvSpPr/>
            <p:nvPr/>
          </p:nvSpPr>
          <p:spPr>
            <a:xfrm>
              <a:off x="3798216" y="1662758"/>
              <a:ext cx="967922" cy="275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距离优先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0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82175" y="519371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742992" y="205507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店家展示</a:t>
            </a:r>
            <a:r>
              <a:rPr lang="en-US" altLang="zh-CN" b="1" dirty="0" smtClean="0">
                <a:solidFill>
                  <a:schemeClr val="tx1"/>
                </a:solidFill>
              </a:rPr>
              <a:t>-1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878115" y="601891"/>
            <a:ext cx="3944257" cy="85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店家老板生活照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房屋外景展示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房间展示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7" name="直接连接符 236"/>
          <p:cNvCxnSpPr/>
          <p:nvPr/>
        </p:nvCxnSpPr>
        <p:spPr>
          <a:xfrm>
            <a:off x="734789" y="1505393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>
            <a:off x="744766" y="2221291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/>
          <p:cNvSpPr/>
          <p:nvPr/>
        </p:nvSpPr>
        <p:spPr>
          <a:xfrm>
            <a:off x="2668602" y="1581763"/>
            <a:ext cx="1103083" cy="111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店家地址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2583543" y="1783584"/>
            <a:ext cx="2198439" cy="372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地图缩放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1" name="流程图: 离页连接符 240"/>
          <p:cNvSpPr/>
          <p:nvPr/>
        </p:nvSpPr>
        <p:spPr>
          <a:xfrm>
            <a:off x="2583543" y="1570854"/>
            <a:ext cx="97536" cy="151014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874285" y="1584708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好评</a:t>
            </a:r>
            <a:r>
              <a:rPr lang="en-US" altLang="zh-CN" sz="1400" dirty="0" smtClean="0">
                <a:solidFill>
                  <a:schemeClr val="tx1"/>
                </a:solidFill>
              </a:rPr>
              <a:t>/xx</a:t>
            </a:r>
            <a:r>
              <a:rPr lang="zh-CN" altLang="en-US" sz="1400" dirty="0" smtClean="0">
                <a:solidFill>
                  <a:schemeClr val="tx1"/>
                </a:solidFill>
              </a:rPr>
              <a:t>差评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863608" y="1796233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条评论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856354" y="1977661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条推荐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734789" y="2264866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1570271" y="2271255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住宿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2411201" y="2265782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餐饮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3257565" y="2271255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游玩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4073989" y="2261007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特产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1685" y="2316192"/>
            <a:ext cx="556290" cy="395672"/>
            <a:chOff x="2134962" y="3606864"/>
            <a:chExt cx="556290" cy="395672"/>
          </a:xfrm>
        </p:grpSpPr>
        <p:sp>
          <p:nvSpPr>
            <p:cNvPr id="258" name="矩形 257"/>
            <p:cNvSpPr/>
            <p:nvPr/>
          </p:nvSpPr>
          <p:spPr>
            <a:xfrm>
              <a:off x="2134962" y="3606864"/>
              <a:ext cx="556290" cy="39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住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</a:p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离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9" name="流程图: 合并 258"/>
            <p:cNvSpPr/>
            <p:nvPr/>
          </p:nvSpPr>
          <p:spPr>
            <a:xfrm>
              <a:off x="2583993" y="3720608"/>
              <a:ext cx="107259" cy="168184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2" name="直接连接符 261"/>
          <p:cNvCxnSpPr/>
          <p:nvPr/>
        </p:nvCxnSpPr>
        <p:spPr>
          <a:xfrm>
            <a:off x="723013" y="3445365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2410820" y="2846878"/>
            <a:ext cx="167518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房型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（床型）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配置规格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4192841" y="2864539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住￥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1570271" y="2844897"/>
            <a:ext cx="693958" cy="52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2411032" y="3537673"/>
            <a:ext cx="1683829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房间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（床型）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配置规格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4202818" y="3555334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住￥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1580248" y="3527398"/>
            <a:ext cx="693958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74" name="直接连接符 273"/>
          <p:cNvCxnSpPr/>
          <p:nvPr/>
        </p:nvCxnSpPr>
        <p:spPr>
          <a:xfrm>
            <a:off x="742992" y="4172750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/>
          <p:cNvSpPr/>
          <p:nvPr/>
        </p:nvSpPr>
        <p:spPr>
          <a:xfrm>
            <a:off x="2411201" y="4297231"/>
            <a:ext cx="1690668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房间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（床型）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配置规格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4210710" y="4314892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住￥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588140" y="4286956"/>
            <a:ext cx="693958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79" name="直接连接符 278"/>
          <p:cNvCxnSpPr/>
          <p:nvPr/>
        </p:nvCxnSpPr>
        <p:spPr>
          <a:xfrm>
            <a:off x="750884" y="4903289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2411486" y="4998203"/>
            <a:ext cx="1702283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房间</a:t>
            </a:r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</a:rPr>
              <a:t>（床型）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配置规格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4224113" y="5015864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住￥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1601543" y="4987928"/>
            <a:ext cx="693958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7" name="圆角矩形 296"/>
          <p:cNvSpPr/>
          <p:nvPr/>
        </p:nvSpPr>
        <p:spPr>
          <a:xfrm>
            <a:off x="682174" y="6280872"/>
            <a:ext cx="1438729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加入购物车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298" name="圆角矩形 297"/>
          <p:cNvSpPr/>
          <p:nvPr/>
        </p:nvSpPr>
        <p:spPr>
          <a:xfrm>
            <a:off x="2120466" y="6284551"/>
            <a:ext cx="1534650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购物车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9" name="圆角矩形 298"/>
          <p:cNvSpPr/>
          <p:nvPr/>
        </p:nvSpPr>
        <p:spPr>
          <a:xfrm>
            <a:off x="3678031" y="6287907"/>
            <a:ext cx="1301078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联系店家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401509" y="5659718"/>
            <a:ext cx="1702283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房间</a:t>
            </a:r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r>
              <a:rPr lang="zh-CN" altLang="en-US" sz="1600" dirty="0" smtClean="0">
                <a:solidFill>
                  <a:schemeClr val="tx1"/>
                </a:solidFill>
              </a:rPr>
              <a:t>（床型）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配置规格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4214136" y="5677379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住￥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1591566" y="5649443"/>
            <a:ext cx="693958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07" name="直接连接符 306"/>
          <p:cNvCxnSpPr/>
          <p:nvPr/>
        </p:nvCxnSpPr>
        <p:spPr>
          <a:xfrm>
            <a:off x="749303" y="5591387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6536237" y="532727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9" name="圆角矩形 308"/>
          <p:cNvSpPr/>
          <p:nvPr/>
        </p:nvSpPr>
        <p:spPr>
          <a:xfrm>
            <a:off x="6597054" y="218863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店家展示</a:t>
            </a:r>
            <a:r>
              <a:rPr lang="en-US" altLang="zh-CN" b="1" dirty="0" smtClean="0">
                <a:solidFill>
                  <a:schemeClr val="tx1"/>
                </a:solidFill>
              </a:rPr>
              <a:t>-2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6732177" y="615247"/>
            <a:ext cx="3944257" cy="85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店家食材展示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1" name="直接连接符 310"/>
          <p:cNvCxnSpPr/>
          <p:nvPr/>
        </p:nvCxnSpPr>
        <p:spPr>
          <a:xfrm>
            <a:off x="6588851" y="1518749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/>
        </p:nvCxnSpPr>
        <p:spPr>
          <a:xfrm>
            <a:off x="6598828" y="2234647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 312"/>
          <p:cNvSpPr/>
          <p:nvPr/>
        </p:nvSpPr>
        <p:spPr>
          <a:xfrm>
            <a:off x="8522664" y="1595119"/>
            <a:ext cx="1103083" cy="111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店家地址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8437605" y="1796940"/>
            <a:ext cx="2198439" cy="372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地图缩放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5" name="流程图: 离页连接符 314"/>
          <p:cNvSpPr/>
          <p:nvPr/>
        </p:nvSpPr>
        <p:spPr>
          <a:xfrm>
            <a:off x="8437605" y="1584210"/>
            <a:ext cx="97536" cy="151014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6728347" y="1598064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好评</a:t>
            </a:r>
            <a:r>
              <a:rPr lang="en-US" altLang="zh-CN" sz="1400" dirty="0" smtClean="0">
                <a:solidFill>
                  <a:schemeClr val="tx1"/>
                </a:solidFill>
              </a:rPr>
              <a:t>/xx</a:t>
            </a:r>
            <a:r>
              <a:rPr lang="zh-CN" altLang="en-US" sz="1400" dirty="0" smtClean="0">
                <a:solidFill>
                  <a:schemeClr val="tx1"/>
                </a:solidFill>
              </a:rPr>
              <a:t>差评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6717670" y="1809589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>
                <a:solidFill>
                  <a:schemeClr val="tx1"/>
                </a:solidFill>
              </a:rPr>
              <a:t>条评论</a:t>
            </a:r>
          </a:p>
        </p:txBody>
      </p:sp>
      <p:sp>
        <p:nvSpPr>
          <p:cNvPr id="318" name="矩形 317"/>
          <p:cNvSpPr/>
          <p:nvPr/>
        </p:nvSpPr>
        <p:spPr>
          <a:xfrm>
            <a:off x="6710416" y="1991017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条推荐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6588851" y="2278222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7424333" y="2284611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住宿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8265263" y="2279138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餐饮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9111627" y="2284611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游玩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9928051" y="2274363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特产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24" name="组合 323"/>
          <p:cNvGrpSpPr/>
          <p:nvPr/>
        </p:nvGrpSpPr>
        <p:grpSpPr>
          <a:xfrm>
            <a:off x="6665747" y="2329548"/>
            <a:ext cx="556290" cy="395672"/>
            <a:chOff x="2134962" y="3606864"/>
            <a:chExt cx="556290" cy="395672"/>
          </a:xfrm>
        </p:grpSpPr>
        <p:sp>
          <p:nvSpPr>
            <p:cNvPr id="325" name="矩形 324"/>
            <p:cNvSpPr/>
            <p:nvPr/>
          </p:nvSpPr>
          <p:spPr>
            <a:xfrm>
              <a:off x="2134962" y="3606864"/>
              <a:ext cx="556290" cy="39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住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</a:p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离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6" name="流程图: 合并 325"/>
            <p:cNvSpPr/>
            <p:nvPr/>
          </p:nvSpPr>
          <p:spPr>
            <a:xfrm>
              <a:off x="2583993" y="3720608"/>
              <a:ext cx="107259" cy="168184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7" name="直接连接符 326"/>
          <p:cNvCxnSpPr/>
          <p:nvPr/>
        </p:nvCxnSpPr>
        <p:spPr>
          <a:xfrm>
            <a:off x="6577075" y="4082832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8261629" y="3484345"/>
            <a:ext cx="166642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10046903" y="3502006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7414355" y="3474070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10056880" y="4192801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7424332" y="4164865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34" name="直接连接符 333"/>
          <p:cNvCxnSpPr/>
          <p:nvPr/>
        </p:nvCxnSpPr>
        <p:spPr>
          <a:xfrm>
            <a:off x="6565274" y="4811223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矩形 335"/>
          <p:cNvSpPr/>
          <p:nvPr/>
        </p:nvSpPr>
        <p:spPr>
          <a:xfrm>
            <a:off x="10064772" y="4952359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7432224" y="4924423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38" name="直接连接符 337"/>
          <p:cNvCxnSpPr/>
          <p:nvPr/>
        </p:nvCxnSpPr>
        <p:spPr>
          <a:xfrm>
            <a:off x="6604946" y="5540756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/>
          <p:cNvSpPr/>
          <p:nvPr/>
        </p:nvSpPr>
        <p:spPr>
          <a:xfrm>
            <a:off x="7445627" y="5625395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2" name="圆角矩形 341"/>
          <p:cNvSpPr/>
          <p:nvPr/>
        </p:nvSpPr>
        <p:spPr>
          <a:xfrm>
            <a:off x="6536236" y="6308742"/>
            <a:ext cx="1438729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加入购物车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343" name="圆角矩形 342"/>
          <p:cNvSpPr/>
          <p:nvPr/>
        </p:nvSpPr>
        <p:spPr>
          <a:xfrm>
            <a:off x="7974528" y="6312421"/>
            <a:ext cx="1534650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购物车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4" name="圆角矩形 343"/>
          <p:cNvSpPr/>
          <p:nvPr/>
        </p:nvSpPr>
        <p:spPr>
          <a:xfrm>
            <a:off x="9503770" y="6301263"/>
            <a:ext cx="1329401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联系店家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8238983" y="4160030"/>
            <a:ext cx="168972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8238983" y="4936137"/>
            <a:ext cx="168972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8238983" y="5625446"/>
            <a:ext cx="168972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7816024" y="3769724"/>
            <a:ext cx="259940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92D050"/>
                </a:solidFill>
              </a:rPr>
              <a:t>特</a:t>
            </a:r>
            <a:endParaRPr lang="zh-CN" altLang="en-US" sz="1200" b="1" dirty="0">
              <a:solidFill>
                <a:srgbClr val="92D050"/>
              </a:solidFill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7838531" y="5212713"/>
            <a:ext cx="259940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 smtClean="0">
                <a:solidFill>
                  <a:srgbClr val="92D050"/>
                </a:solidFill>
              </a:rPr>
              <a:t>特</a:t>
            </a:r>
            <a:endParaRPr lang="zh-CN" altLang="en-US" sz="1100" b="1" dirty="0">
              <a:solidFill>
                <a:srgbClr val="92D050"/>
              </a:solidFill>
            </a:endParaRPr>
          </a:p>
        </p:txBody>
      </p:sp>
      <p:cxnSp>
        <p:nvCxnSpPr>
          <p:cNvPr id="360" name="直接连接符 359"/>
          <p:cNvCxnSpPr/>
          <p:nvPr/>
        </p:nvCxnSpPr>
        <p:spPr>
          <a:xfrm>
            <a:off x="6588851" y="2864539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/>
          <p:nvPr/>
        </p:nvCxnSpPr>
        <p:spPr>
          <a:xfrm>
            <a:off x="6597054" y="3382545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6622204" y="2966800"/>
            <a:ext cx="1352323" cy="33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请选择第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u="sng" dirty="0" smtClean="0">
                <a:solidFill>
                  <a:schemeClr val="tx1"/>
                </a:solidFill>
              </a:rPr>
              <a:t>1 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餐时间和餐次：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63" name="直接连接符 362"/>
          <p:cNvCxnSpPr/>
          <p:nvPr/>
        </p:nvCxnSpPr>
        <p:spPr>
          <a:xfrm>
            <a:off x="7869755" y="3269442"/>
            <a:ext cx="1901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矩形 363"/>
          <p:cNvSpPr/>
          <p:nvPr/>
        </p:nvSpPr>
        <p:spPr>
          <a:xfrm>
            <a:off x="7953207" y="2957416"/>
            <a:ext cx="1550125" cy="268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日        </a:t>
            </a:r>
            <a:r>
              <a:rPr lang="en-US" altLang="zh-CN" sz="1400" dirty="0" smtClean="0">
                <a:solidFill>
                  <a:schemeClr val="tx1"/>
                </a:solidFill>
              </a:rPr>
              <a:t>x</a:t>
            </a:r>
            <a:r>
              <a:rPr lang="zh-CN" altLang="en-US" sz="1400" dirty="0" smtClean="0">
                <a:solidFill>
                  <a:schemeClr val="tx1"/>
                </a:solidFill>
              </a:rPr>
              <a:t>餐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6" name="流程图: 合并 365"/>
          <p:cNvSpPr/>
          <p:nvPr/>
        </p:nvSpPr>
        <p:spPr>
          <a:xfrm>
            <a:off x="9415051" y="3016722"/>
            <a:ext cx="107259" cy="16818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62322" y="2885104"/>
            <a:ext cx="778921" cy="384338"/>
            <a:chOff x="762322" y="2885104"/>
            <a:chExt cx="778921" cy="384338"/>
          </a:xfrm>
        </p:grpSpPr>
        <p:sp>
          <p:nvSpPr>
            <p:cNvPr id="302" name="矩形 301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7" name="矩形 366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间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流程图: 合并 10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1" name="组合 380"/>
          <p:cNvGrpSpPr/>
          <p:nvPr/>
        </p:nvGrpSpPr>
        <p:grpSpPr>
          <a:xfrm>
            <a:off x="787744" y="4343952"/>
            <a:ext cx="778921" cy="384338"/>
            <a:chOff x="762322" y="2885104"/>
            <a:chExt cx="778921" cy="384338"/>
          </a:xfrm>
        </p:grpSpPr>
        <p:sp>
          <p:nvSpPr>
            <p:cNvPr id="382" name="矩形 381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3" name="矩形 382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间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84" name="组合 383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385" name="等腰三角形 384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流程图: 合并 385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7" name="组合 386"/>
          <p:cNvGrpSpPr/>
          <p:nvPr/>
        </p:nvGrpSpPr>
        <p:grpSpPr>
          <a:xfrm>
            <a:off x="762322" y="5087948"/>
            <a:ext cx="778921" cy="384338"/>
            <a:chOff x="762322" y="2885104"/>
            <a:chExt cx="778921" cy="384338"/>
          </a:xfrm>
        </p:grpSpPr>
        <p:sp>
          <p:nvSpPr>
            <p:cNvPr id="388" name="矩形 387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9" name="矩形 388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间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90" name="组合 389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391" name="等腰三角形 390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流程图: 合并 391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93" name="组合 392"/>
          <p:cNvGrpSpPr/>
          <p:nvPr/>
        </p:nvGrpSpPr>
        <p:grpSpPr>
          <a:xfrm>
            <a:off x="787744" y="5751176"/>
            <a:ext cx="778921" cy="384338"/>
            <a:chOff x="762322" y="2885104"/>
            <a:chExt cx="778921" cy="384338"/>
          </a:xfrm>
        </p:grpSpPr>
        <p:sp>
          <p:nvSpPr>
            <p:cNvPr id="394" name="矩形 393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5" name="矩形 394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间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96" name="组合 395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397" name="等腰三角形 396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流程图: 合并 397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99" name="组合 398"/>
          <p:cNvGrpSpPr/>
          <p:nvPr/>
        </p:nvGrpSpPr>
        <p:grpSpPr>
          <a:xfrm>
            <a:off x="765144" y="3582085"/>
            <a:ext cx="778921" cy="384338"/>
            <a:chOff x="762322" y="2885104"/>
            <a:chExt cx="778921" cy="384338"/>
          </a:xfrm>
        </p:grpSpPr>
        <p:sp>
          <p:nvSpPr>
            <p:cNvPr id="400" name="矩形 399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1" name="矩形 400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间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02" name="组合 401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403" name="等腰三角形 402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流程图: 合并 403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08" name="组合 407"/>
          <p:cNvGrpSpPr/>
          <p:nvPr/>
        </p:nvGrpSpPr>
        <p:grpSpPr>
          <a:xfrm>
            <a:off x="6589497" y="3574369"/>
            <a:ext cx="778921" cy="384338"/>
            <a:chOff x="762322" y="2885104"/>
            <a:chExt cx="778921" cy="384338"/>
          </a:xfrm>
        </p:grpSpPr>
        <p:sp>
          <p:nvSpPr>
            <p:cNvPr id="409" name="矩形 408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0" name="矩形 409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11" name="组合 410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412" name="等腰三角形 411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流程图: 合并 412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14" name="组合 413"/>
          <p:cNvGrpSpPr/>
          <p:nvPr/>
        </p:nvGrpSpPr>
        <p:grpSpPr>
          <a:xfrm>
            <a:off x="6597054" y="4291955"/>
            <a:ext cx="778921" cy="384338"/>
            <a:chOff x="762322" y="2885104"/>
            <a:chExt cx="778921" cy="384338"/>
          </a:xfrm>
        </p:grpSpPr>
        <p:sp>
          <p:nvSpPr>
            <p:cNvPr id="415" name="矩形 414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6" name="矩形 415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17" name="组合 416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418" name="等腰三角形 417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流程图: 合并 418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0" name="组合 419"/>
          <p:cNvGrpSpPr/>
          <p:nvPr/>
        </p:nvGrpSpPr>
        <p:grpSpPr>
          <a:xfrm>
            <a:off x="6589497" y="5041484"/>
            <a:ext cx="778921" cy="384338"/>
            <a:chOff x="762322" y="2885104"/>
            <a:chExt cx="778921" cy="384338"/>
          </a:xfrm>
        </p:grpSpPr>
        <p:sp>
          <p:nvSpPr>
            <p:cNvPr id="421" name="矩形 420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2" name="矩形 421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23" name="组合 422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424" name="等腰三角形 423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流程图: 合并 424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6" name="组合 425"/>
          <p:cNvGrpSpPr/>
          <p:nvPr/>
        </p:nvGrpSpPr>
        <p:grpSpPr>
          <a:xfrm>
            <a:off x="6597054" y="5746401"/>
            <a:ext cx="778921" cy="384338"/>
            <a:chOff x="762322" y="2885104"/>
            <a:chExt cx="778921" cy="384338"/>
          </a:xfrm>
        </p:grpSpPr>
        <p:sp>
          <p:nvSpPr>
            <p:cNvPr id="427" name="矩形 426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8" name="矩形 427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29" name="组合 428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430" name="等腰三角形 429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流程图: 合并 430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3" name="矩形 142"/>
          <p:cNvSpPr/>
          <p:nvPr/>
        </p:nvSpPr>
        <p:spPr>
          <a:xfrm>
            <a:off x="10048505" y="5669880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矩形 307"/>
          <p:cNvSpPr/>
          <p:nvPr/>
        </p:nvSpPr>
        <p:spPr>
          <a:xfrm>
            <a:off x="846637" y="474669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9" name="圆角矩形 308"/>
          <p:cNvSpPr/>
          <p:nvPr/>
        </p:nvSpPr>
        <p:spPr>
          <a:xfrm>
            <a:off x="907454" y="160805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店家展示</a:t>
            </a:r>
            <a:r>
              <a:rPr lang="en-US" altLang="zh-CN" b="1" dirty="0" smtClean="0">
                <a:solidFill>
                  <a:schemeClr val="tx1"/>
                </a:solidFill>
              </a:rPr>
              <a:t>-3-1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1042577" y="557189"/>
            <a:ext cx="3944257" cy="85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店家食材展示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1" name="直接连接符 310"/>
          <p:cNvCxnSpPr/>
          <p:nvPr/>
        </p:nvCxnSpPr>
        <p:spPr>
          <a:xfrm>
            <a:off x="899251" y="1460691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/>
        </p:nvCxnSpPr>
        <p:spPr>
          <a:xfrm>
            <a:off x="909228" y="2176589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 312"/>
          <p:cNvSpPr/>
          <p:nvPr/>
        </p:nvSpPr>
        <p:spPr>
          <a:xfrm>
            <a:off x="2833064" y="1537061"/>
            <a:ext cx="1103083" cy="111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店家地址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748005" y="1738882"/>
            <a:ext cx="2198439" cy="372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地图缩放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5" name="流程图: 离页连接符 314"/>
          <p:cNvSpPr/>
          <p:nvPr/>
        </p:nvSpPr>
        <p:spPr>
          <a:xfrm>
            <a:off x="2748005" y="1526152"/>
            <a:ext cx="97536" cy="151014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038747" y="1540006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好评</a:t>
            </a:r>
            <a:r>
              <a:rPr lang="en-US" altLang="zh-CN" sz="1400" dirty="0" smtClean="0">
                <a:solidFill>
                  <a:schemeClr val="tx1"/>
                </a:solidFill>
              </a:rPr>
              <a:t>/xx</a:t>
            </a:r>
            <a:r>
              <a:rPr lang="zh-CN" altLang="en-US" sz="1400" dirty="0" smtClean="0">
                <a:solidFill>
                  <a:schemeClr val="tx1"/>
                </a:solidFill>
              </a:rPr>
              <a:t>差评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1028070" y="1751531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>
                <a:solidFill>
                  <a:schemeClr val="tx1"/>
                </a:solidFill>
              </a:rPr>
              <a:t>条评论</a:t>
            </a:r>
          </a:p>
        </p:txBody>
      </p:sp>
      <p:sp>
        <p:nvSpPr>
          <p:cNvPr id="318" name="矩形 317"/>
          <p:cNvSpPr/>
          <p:nvPr/>
        </p:nvSpPr>
        <p:spPr>
          <a:xfrm>
            <a:off x="1020816" y="1932959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条推荐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899251" y="2220164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1734733" y="2226553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住宿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575663" y="2221080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餐饮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3422027" y="2226553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游玩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4238451" y="2216305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特产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24" name="组合 323"/>
          <p:cNvGrpSpPr/>
          <p:nvPr/>
        </p:nvGrpSpPr>
        <p:grpSpPr>
          <a:xfrm>
            <a:off x="976147" y="2271490"/>
            <a:ext cx="556290" cy="395672"/>
            <a:chOff x="2134962" y="3606864"/>
            <a:chExt cx="556290" cy="395672"/>
          </a:xfrm>
        </p:grpSpPr>
        <p:sp>
          <p:nvSpPr>
            <p:cNvPr id="325" name="矩形 324"/>
            <p:cNvSpPr/>
            <p:nvPr/>
          </p:nvSpPr>
          <p:spPr>
            <a:xfrm>
              <a:off x="2134962" y="3606864"/>
              <a:ext cx="556290" cy="39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住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</a:p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离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6" name="流程图: 合并 325"/>
            <p:cNvSpPr/>
            <p:nvPr/>
          </p:nvSpPr>
          <p:spPr>
            <a:xfrm>
              <a:off x="2583993" y="3720608"/>
              <a:ext cx="107259" cy="168184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7" name="直接连接符 326"/>
          <p:cNvCxnSpPr/>
          <p:nvPr/>
        </p:nvCxnSpPr>
        <p:spPr>
          <a:xfrm>
            <a:off x="887475" y="4024774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/>
          <p:nvPr/>
        </p:nvCxnSpPr>
        <p:spPr>
          <a:xfrm>
            <a:off x="875674" y="4753165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915346" y="5482698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圆角矩形 341"/>
          <p:cNvSpPr/>
          <p:nvPr/>
        </p:nvSpPr>
        <p:spPr>
          <a:xfrm>
            <a:off x="846636" y="6250684"/>
            <a:ext cx="1438729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加入购物车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343" name="圆角矩形 342"/>
          <p:cNvSpPr/>
          <p:nvPr/>
        </p:nvSpPr>
        <p:spPr>
          <a:xfrm>
            <a:off x="2284928" y="6254363"/>
            <a:ext cx="1534650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购物车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4" name="圆角矩形 343"/>
          <p:cNvSpPr/>
          <p:nvPr/>
        </p:nvSpPr>
        <p:spPr>
          <a:xfrm>
            <a:off x="3814170" y="6243205"/>
            <a:ext cx="1329401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联系店家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1821598" y="3711666"/>
            <a:ext cx="301163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60" name="直接连接符 359"/>
          <p:cNvCxnSpPr/>
          <p:nvPr/>
        </p:nvCxnSpPr>
        <p:spPr>
          <a:xfrm>
            <a:off x="899251" y="2806481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/>
          <p:nvPr/>
        </p:nvCxnSpPr>
        <p:spPr>
          <a:xfrm>
            <a:off x="907454" y="3324487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932604" y="2908742"/>
            <a:ext cx="1352323" cy="33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请选择第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u="sng" dirty="0" smtClean="0">
                <a:solidFill>
                  <a:schemeClr val="tx1"/>
                </a:solidFill>
              </a:rPr>
              <a:t>1 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餐时间和餐次：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63" name="直接连接符 362"/>
          <p:cNvCxnSpPr/>
          <p:nvPr/>
        </p:nvCxnSpPr>
        <p:spPr>
          <a:xfrm>
            <a:off x="2180155" y="3211384"/>
            <a:ext cx="1901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矩形 363"/>
          <p:cNvSpPr/>
          <p:nvPr/>
        </p:nvSpPr>
        <p:spPr>
          <a:xfrm>
            <a:off x="2263607" y="2899359"/>
            <a:ext cx="1817919" cy="276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rgbClr val="92D050"/>
                </a:solidFill>
              </a:rPr>
              <a:t>12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月</a:t>
            </a:r>
            <a:r>
              <a:rPr lang="en-US" altLang="zh-CN" sz="1400" b="1" dirty="0" smtClean="0">
                <a:solidFill>
                  <a:srgbClr val="92D050"/>
                </a:solidFill>
              </a:rPr>
              <a:t>18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日        </a:t>
            </a:r>
            <a:r>
              <a:rPr lang="zh-CN" altLang="en-US" sz="1400" b="1" dirty="0">
                <a:solidFill>
                  <a:srgbClr val="92D050"/>
                </a:solidFill>
              </a:rPr>
              <a:t>晚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餐</a:t>
            </a:r>
            <a:endParaRPr lang="zh-CN" altLang="en-US" sz="1400" b="1" dirty="0">
              <a:solidFill>
                <a:srgbClr val="92D050"/>
              </a:solidFill>
            </a:endParaRPr>
          </a:p>
        </p:txBody>
      </p:sp>
      <p:sp>
        <p:nvSpPr>
          <p:cNvPr id="102" name="等腰三角形 101"/>
          <p:cNvSpPr/>
          <p:nvPr/>
        </p:nvSpPr>
        <p:spPr>
          <a:xfrm>
            <a:off x="3812546" y="2971681"/>
            <a:ext cx="86185" cy="15830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2552061" y="3403736"/>
            <a:ext cx="166642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4337335" y="3421397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704787" y="3393461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2106456" y="3689115"/>
            <a:ext cx="259940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92D050"/>
                </a:solidFill>
              </a:rPr>
              <a:t>特</a:t>
            </a:r>
            <a:endParaRPr lang="zh-CN" altLang="en-US" sz="1200" b="1" dirty="0">
              <a:solidFill>
                <a:srgbClr val="92D050"/>
              </a:solidFill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879929" y="3493760"/>
            <a:ext cx="778921" cy="384338"/>
            <a:chOff x="762322" y="2885104"/>
            <a:chExt cx="778921" cy="384338"/>
          </a:xfrm>
        </p:grpSpPr>
        <p:sp>
          <p:nvSpPr>
            <p:cNvPr id="188" name="矩形 187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流程图: 合并 191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3" name="矩形 192"/>
          <p:cNvSpPr/>
          <p:nvPr/>
        </p:nvSpPr>
        <p:spPr>
          <a:xfrm>
            <a:off x="2572029" y="4150715"/>
            <a:ext cx="166642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4357303" y="4168376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724755" y="4140440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126424" y="4436094"/>
            <a:ext cx="259940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92D050"/>
                </a:solidFill>
              </a:rPr>
              <a:t>特</a:t>
            </a:r>
            <a:endParaRPr lang="zh-CN" altLang="en-US" sz="1200" b="1" dirty="0">
              <a:solidFill>
                <a:srgbClr val="92D050"/>
              </a:solidFill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899897" y="4240739"/>
            <a:ext cx="778921" cy="384338"/>
            <a:chOff x="762322" y="2885104"/>
            <a:chExt cx="778921" cy="384338"/>
          </a:xfrm>
        </p:grpSpPr>
        <p:sp>
          <p:nvSpPr>
            <p:cNvPr id="198" name="矩形 197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01" name="等腰三角形 200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流程图: 合并 201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3" name="矩形 202"/>
          <p:cNvSpPr/>
          <p:nvPr/>
        </p:nvSpPr>
        <p:spPr>
          <a:xfrm>
            <a:off x="2575524" y="4862911"/>
            <a:ext cx="166642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4360798" y="4880572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728250" y="4852636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129919" y="5148290"/>
            <a:ext cx="259940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92D050"/>
                </a:solidFill>
              </a:rPr>
              <a:t>特</a:t>
            </a:r>
            <a:endParaRPr lang="zh-CN" altLang="en-US" sz="1200" b="1" dirty="0">
              <a:solidFill>
                <a:srgbClr val="92D050"/>
              </a:solidFill>
            </a:endParaRPr>
          </a:p>
        </p:txBody>
      </p:sp>
      <p:grpSp>
        <p:nvGrpSpPr>
          <p:cNvPr id="207" name="组合 206"/>
          <p:cNvGrpSpPr/>
          <p:nvPr/>
        </p:nvGrpSpPr>
        <p:grpSpPr>
          <a:xfrm>
            <a:off x="903392" y="4952935"/>
            <a:ext cx="778921" cy="384338"/>
            <a:chOff x="762322" y="2885104"/>
            <a:chExt cx="778921" cy="384338"/>
          </a:xfrm>
        </p:grpSpPr>
        <p:sp>
          <p:nvSpPr>
            <p:cNvPr id="208" name="矩形 207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0" name="组合 209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流程图: 合并 211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13" name="矩形 212"/>
          <p:cNvSpPr/>
          <p:nvPr/>
        </p:nvSpPr>
        <p:spPr>
          <a:xfrm>
            <a:off x="2574995" y="5617096"/>
            <a:ext cx="166642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4360269" y="5634757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1727721" y="5606821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2129390" y="5902475"/>
            <a:ext cx="259940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92D050"/>
                </a:solidFill>
              </a:rPr>
              <a:t>特</a:t>
            </a:r>
            <a:endParaRPr lang="zh-CN" altLang="en-US" sz="1200" b="1" dirty="0">
              <a:solidFill>
                <a:srgbClr val="92D050"/>
              </a:solidFill>
            </a:endParaRPr>
          </a:p>
        </p:txBody>
      </p:sp>
      <p:grpSp>
        <p:nvGrpSpPr>
          <p:cNvPr id="217" name="组合 216"/>
          <p:cNvGrpSpPr/>
          <p:nvPr/>
        </p:nvGrpSpPr>
        <p:grpSpPr>
          <a:xfrm>
            <a:off x="902863" y="5707120"/>
            <a:ext cx="778921" cy="384338"/>
            <a:chOff x="762322" y="2885104"/>
            <a:chExt cx="778921" cy="384338"/>
          </a:xfrm>
        </p:grpSpPr>
        <p:sp>
          <p:nvSpPr>
            <p:cNvPr id="218" name="矩形 217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21" name="等腰三角形 220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流程图: 合并 221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903585" y="3321406"/>
            <a:ext cx="4137984" cy="1862301"/>
            <a:chOff x="-1219314" y="2427876"/>
            <a:chExt cx="4137984" cy="1862301"/>
          </a:xfrm>
        </p:grpSpPr>
        <p:sp>
          <p:nvSpPr>
            <p:cNvPr id="97" name="矩形 96"/>
            <p:cNvSpPr/>
            <p:nvPr/>
          </p:nvSpPr>
          <p:spPr>
            <a:xfrm>
              <a:off x="-1219314" y="2427876"/>
              <a:ext cx="4137984" cy="1862301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US" altLang="zh-CN" b="1" dirty="0" smtClean="0">
                  <a:solidFill>
                    <a:srgbClr val="92D050"/>
                  </a:solidFill>
                </a:rPr>
                <a:t>12  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月  </a:t>
              </a:r>
              <a:r>
                <a:rPr lang="en-US" altLang="zh-CN" b="1" dirty="0" smtClean="0">
                  <a:solidFill>
                    <a:srgbClr val="92D050"/>
                  </a:solidFill>
                </a:rPr>
                <a:t>18  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日      中餐</a:t>
              </a:r>
              <a:endParaRPr lang="en-US" altLang="zh-CN" b="1" dirty="0" smtClean="0">
                <a:solidFill>
                  <a:srgbClr val="92D050"/>
                </a:solidFill>
              </a:endParaRPr>
            </a:p>
            <a:p>
              <a:pPr algn="ctr">
                <a:lnSpc>
                  <a:spcPts val="3000"/>
                </a:lnSpc>
              </a:pPr>
              <a:r>
                <a:rPr lang="en-US" altLang="zh-CN" b="1" dirty="0" smtClean="0">
                  <a:solidFill>
                    <a:srgbClr val="92D050"/>
                  </a:solidFill>
                </a:rPr>
                <a:t>12  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月  </a:t>
              </a:r>
              <a:r>
                <a:rPr lang="en-US" altLang="zh-CN" b="1" dirty="0" smtClean="0">
                  <a:solidFill>
                    <a:srgbClr val="92D050"/>
                  </a:solidFill>
                </a:rPr>
                <a:t>18  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日      晚餐</a:t>
              </a:r>
              <a:endParaRPr lang="en-US" altLang="zh-CN" b="1" dirty="0" smtClean="0">
                <a:solidFill>
                  <a:srgbClr val="92D050"/>
                </a:solidFill>
              </a:endParaRPr>
            </a:p>
            <a:p>
              <a:pPr algn="ctr">
                <a:lnSpc>
                  <a:spcPts val="3000"/>
                </a:lnSpc>
              </a:pPr>
              <a:r>
                <a:rPr lang="en-US" altLang="zh-CN" b="1" dirty="0" smtClean="0">
                  <a:solidFill>
                    <a:srgbClr val="92D050"/>
                  </a:solidFill>
                </a:rPr>
                <a:t>12  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月  </a:t>
              </a:r>
              <a:r>
                <a:rPr lang="en-US" altLang="zh-CN" b="1" dirty="0" smtClean="0">
                  <a:solidFill>
                    <a:srgbClr val="92D050"/>
                  </a:solidFill>
                </a:rPr>
                <a:t>19  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日      中餐</a:t>
              </a:r>
              <a:endParaRPr lang="en-US" altLang="zh-CN" b="1" dirty="0" smtClean="0">
                <a:solidFill>
                  <a:srgbClr val="92D050"/>
                </a:solidFill>
              </a:endParaRPr>
            </a:p>
            <a:p>
              <a:pPr algn="ctr">
                <a:lnSpc>
                  <a:spcPts val="3000"/>
                </a:lnSpc>
              </a:pPr>
              <a:r>
                <a:rPr lang="en-US" altLang="zh-CN" b="1" dirty="0" smtClean="0">
                  <a:solidFill>
                    <a:srgbClr val="92D050"/>
                  </a:solidFill>
                </a:rPr>
                <a:t>12  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月  </a:t>
              </a:r>
              <a:r>
                <a:rPr lang="en-US" altLang="zh-CN" b="1" dirty="0" smtClean="0">
                  <a:solidFill>
                    <a:srgbClr val="92D050"/>
                  </a:solidFill>
                </a:rPr>
                <a:t>19  </a:t>
              </a:r>
              <a:r>
                <a:rPr lang="zh-CN" altLang="en-US" b="1" dirty="0" smtClean="0">
                  <a:solidFill>
                    <a:srgbClr val="92D050"/>
                  </a:solidFill>
                </a:rPr>
                <a:t>日      晚餐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cxnSp>
          <p:nvCxnSpPr>
            <p:cNvPr id="3" name="直接连接符 2"/>
            <p:cNvCxnSpPr>
              <a:stCxn id="97" idx="1"/>
              <a:endCxn id="97" idx="3"/>
            </p:cNvCxnSpPr>
            <p:nvPr/>
          </p:nvCxnSpPr>
          <p:spPr>
            <a:xfrm>
              <a:off x="-1219314" y="3359027"/>
              <a:ext cx="4137984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矩形 133"/>
          <p:cNvSpPr/>
          <p:nvPr/>
        </p:nvSpPr>
        <p:spPr>
          <a:xfrm>
            <a:off x="6804773" y="474669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6865590" y="160805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店家展示</a:t>
            </a:r>
            <a:r>
              <a:rPr lang="en-US" altLang="zh-CN" b="1" dirty="0" smtClean="0">
                <a:solidFill>
                  <a:schemeClr val="tx1"/>
                </a:solidFill>
              </a:rPr>
              <a:t>-3-2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000713" y="557189"/>
            <a:ext cx="3944257" cy="85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店家食材展示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6857387" y="1460691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6867364" y="2176589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8791200" y="1537061"/>
            <a:ext cx="1103083" cy="111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店家地址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8706141" y="1738882"/>
            <a:ext cx="2198439" cy="372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地图缩放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1" name="流程图: 离页连接符 140"/>
          <p:cNvSpPr/>
          <p:nvPr/>
        </p:nvSpPr>
        <p:spPr>
          <a:xfrm>
            <a:off x="8706141" y="1526152"/>
            <a:ext cx="97536" cy="151014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6996883" y="1540006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好评</a:t>
            </a:r>
            <a:r>
              <a:rPr lang="en-US" altLang="zh-CN" sz="1400" dirty="0" smtClean="0">
                <a:solidFill>
                  <a:schemeClr val="tx1"/>
                </a:solidFill>
              </a:rPr>
              <a:t>/xx</a:t>
            </a:r>
            <a:r>
              <a:rPr lang="zh-CN" altLang="en-US" sz="1400" dirty="0" smtClean="0">
                <a:solidFill>
                  <a:schemeClr val="tx1"/>
                </a:solidFill>
              </a:rPr>
              <a:t>差评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986206" y="1751531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>
                <a:solidFill>
                  <a:schemeClr val="tx1"/>
                </a:solidFill>
              </a:rPr>
              <a:t>条评论</a:t>
            </a:r>
          </a:p>
        </p:txBody>
      </p:sp>
      <p:sp>
        <p:nvSpPr>
          <p:cNvPr id="144" name="矩形 143"/>
          <p:cNvSpPr/>
          <p:nvPr/>
        </p:nvSpPr>
        <p:spPr>
          <a:xfrm>
            <a:off x="6978952" y="1932959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条推荐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857387" y="2220164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692869" y="2226553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住宿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533799" y="2221080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餐饮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9380163" y="2226553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游玩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0196587" y="2216305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特产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6934283" y="2271490"/>
            <a:ext cx="556290" cy="395672"/>
            <a:chOff x="2134962" y="3606864"/>
            <a:chExt cx="556290" cy="395672"/>
          </a:xfrm>
        </p:grpSpPr>
        <p:sp>
          <p:nvSpPr>
            <p:cNvPr id="151" name="矩形 150"/>
            <p:cNvSpPr/>
            <p:nvPr/>
          </p:nvSpPr>
          <p:spPr>
            <a:xfrm>
              <a:off x="2134962" y="3606864"/>
              <a:ext cx="556290" cy="39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住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</a:p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离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2" name="流程图: 合并 151"/>
            <p:cNvSpPr/>
            <p:nvPr/>
          </p:nvSpPr>
          <p:spPr>
            <a:xfrm>
              <a:off x="2583993" y="3720608"/>
              <a:ext cx="107259" cy="168184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3" name="直接连接符 152"/>
          <p:cNvCxnSpPr/>
          <p:nvPr/>
        </p:nvCxnSpPr>
        <p:spPr>
          <a:xfrm>
            <a:off x="6845611" y="4024774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6833810" y="4753165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6873482" y="5482698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圆角矩形 155"/>
          <p:cNvSpPr/>
          <p:nvPr/>
        </p:nvSpPr>
        <p:spPr>
          <a:xfrm>
            <a:off x="6804772" y="6250684"/>
            <a:ext cx="1438729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加入购物车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8243064" y="6254363"/>
            <a:ext cx="1534650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购物车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9772306" y="6243205"/>
            <a:ext cx="1329401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联系店家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7779734" y="3711666"/>
            <a:ext cx="301163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>
            <a:off x="6857387" y="2806481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6865590" y="3324487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6890740" y="2908742"/>
            <a:ext cx="1352323" cy="33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请选择第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u="sng" dirty="0" smtClean="0">
                <a:solidFill>
                  <a:schemeClr val="tx1"/>
                </a:solidFill>
              </a:rPr>
              <a:t>1 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餐时间和餐次：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8138291" y="3211384"/>
            <a:ext cx="1901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8221743" y="2899359"/>
            <a:ext cx="1817919" cy="276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rgbClr val="92D050"/>
                </a:solidFill>
              </a:rPr>
              <a:t>12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月</a:t>
            </a:r>
            <a:r>
              <a:rPr lang="en-US" altLang="zh-CN" sz="1400" b="1" dirty="0" smtClean="0">
                <a:solidFill>
                  <a:srgbClr val="92D050"/>
                </a:solidFill>
              </a:rPr>
              <a:t>18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日        </a:t>
            </a:r>
            <a:r>
              <a:rPr lang="zh-CN" altLang="en-US" sz="1400" b="1" dirty="0">
                <a:solidFill>
                  <a:srgbClr val="92D050"/>
                </a:solidFill>
              </a:rPr>
              <a:t>晚</a:t>
            </a:r>
            <a:r>
              <a:rPr lang="zh-CN" altLang="en-US" sz="1400" b="1" dirty="0" smtClean="0">
                <a:solidFill>
                  <a:srgbClr val="92D050"/>
                </a:solidFill>
              </a:rPr>
              <a:t>餐</a:t>
            </a:r>
            <a:endParaRPr lang="zh-CN" altLang="en-US" sz="1400" b="1" dirty="0">
              <a:solidFill>
                <a:srgbClr val="92D050"/>
              </a:solidFill>
            </a:endParaRPr>
          </a:p>
        </p:txBody>
      </p:sp>
      <p:sp>
        <p:nvSpPr>
          <p:cNvPr id="165" name="等腰三角形 164"/>
          <p:cNvSpPr/>
          <p:nvPr/>
        </p:nvSpPr>
        <p:spPr>
          <a:xfrm>
            <a:off x="9770682" y="2971681"/>
            <a:ext cx="86185" cy="15830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8510197" y="3403736"/>
            <a:ext cx="166642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95471" y="3421397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662923" y="3393461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8064592" y="3689115"/>
            <a:ext cx="259940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92D050"/>
                </a:solidFill>
              </a:rPr>
              <a:t>特</a:t>
            </a:r>
            <a:endParaRPr lang="zh-CN" altLang="en-US" sz="1200" b="1" dirty="0">
              <a:solidFill>
                <a:srgbClr val="92D050"/>
              </a:solidFill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6838065" y="3493760"/>
            <a:ext cx="778921" cy="384338"/>
            <a:chOff x="762322" y="2885104"/>
            <a:chExt cx="778921" cy="384338"/>
          </a:xfrm>
        </p:grpSpPr>
        <p:sp>
          <p:nvSpPr>
            <p:cNvPr id="171" name="矩形 170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39" name="组合 238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43" name="等腰三角形 242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流程图: 合并 243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5" name="矩形 244"/>
          <p:cNvSpPr/>
          <p:nvPr/>
        </p:nvSpPr>
        <p:spPr>
          <a:xfrm>
            <a:off x="8530165" y="4150715"/>
            <a:ext cx="166642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10315439" y="4168376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7682891" y="4140440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8084560" y="4436094"/>
            <a:ext cx="259940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92D050"/>
                </a:solidFill>
              </a:rPr>
              <a:t>特</a:t>
            </a:r>
            <a:endParaRPr lang="zh-CN" altLang="en-US" sz="1200" b="1" dirty="0">
              <a:solidFill>
                <a:srgbClr val="92D050"/>
              </a:solidFill>
            </a:endParaRPr>
          </a:p>
        </p:txBody>
      </p:sp>
      <p:grpSp>
        <p:nvGrpSpPr>
          <p:cNvPr id="252" name="组合 251"/>
          <p:cNvGrpSpPr/>
          <p:nvPr/>
        </p:nvGrpSpPr>
        <p:grpSpPr>
          <a:xfrm>
            <a:off x="6858033" y="4240739"/>
            <a:ext cx="778921" cy="384338"/>
            <a:chOff x="762322" y="2885104"/>
            <a:chExt cx="778921" cy="384338"/>
          </a:xfrm>
        </p:grpSpPr>
        <p:sp>
          <p:nvSpPr>
            <p:cNvPr id="253" name="矩形 252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67" name="组合 266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68" name="等腰三角形 267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流程图: 合并 268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0" name="矩形 269"/>
          <p:cNvSpPr/>
          <p:nvPr/>
        </p:nvSpPr>
        <p:spPr>
          <a:xfrm>
            <a:off x="8533660" y="4862911"/>
            <a:ext cx="166642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10318934" y="4880572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7686386" y="4852636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8088055" y="5148290"/>
            <a:ext cx="259940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92D050"/>
                </a:solidFill>
              </a:rPr>
              <a:t>特</a:t>
            </a:r>
            <a:endParaRPr lang="zh-CN" altLang="en-US" sz="1200" b="1" dirty="0">
              <a:solidFill>
                <a:srgbClr val="92D050"/>
              </a:solidFill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6861528" y="4952935"/>
            <a:ext cx="778921" cy="384338"/>
            <a:chOff x="762322" y="2885104"/>
            <a:chExt cx="778921" cy="384338"/>
          </a:xfrm>
        </p:grpSpPr>
        <p:sp>
          <p:nvSpPr>
            <p:cNvPr id="275" name="矩形 274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7" name="组合 276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91" name="等腰三角形 290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流程图: 合并 291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3" name="矩形 292"/>
          <p:cNvSpPr/>
          <p:nvPr/>
        </p:nvSpPr>
        <p:spPr>
          <a:xfrm>
            <a:off x="8533131" y="5617096"/>
            <a:ext cx="166642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菜</a:t>
            </a:r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菜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品简介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10318405" y="5634757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菜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685857" y="5606821"/>
            <a:ext cx="686479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8087526" y="5902475"/>
            <a:ext cx="259940" cy="223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92D050"/>
                </a:solidFill>
              </a:rPr>
              <a:t>特</a:t>
            </a:r>
            <a:endParaRPr lang="zh-CN" altLang="en-US" sz="1200" b="1" dirty="0">
              <a:solidFill>
                <a:srgbClr val="92D050"/>
              </a:solidFill>
            </a:endParaRPr>
          </a:p>
        </p:txBody>
      </p:sp>
      <p:grpSp>
        <p:nvGrpSpPr>
          <p:cNvPr id="297" name="组合 296"/>
          <p:cNvGrpSpPr/>
          <p:nvPr/>
        </p:nvGrpSpPr>
        <p:grpSpPr>
          <a:xfrm>
            <a:off x="6860999" y="5707120"/>
            <a:ext cx="778921" cy="384338"/>
            <a:chOff x="762322" y="2885104"/>
            <a:chExt cx="778921" cy="384338"/>
          </a:xfrm>
        </p:grpSpPr>
        <p:sp>
          <p:nvSpPr>
            <p:cNvPr id="298" name="矩形 297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00" name="组合 299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301" name="等腰三角形 300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流程图: 合并 301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04" name="矩形 303"/>
          <p:cNvSpPr/>
          <p:nvPr/>
        </p:nvSpPr>
        <p:spPr>
          <a:xfrm>
            <a:off x="6817007" y="492621"/>
            <a:ext cx="4284700" cy="623499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8833" y="739565"/>
            <a:ext cx="3810651" cy="399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点餐确认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02824" y="1338048"/>
            <a:ext cx="4131059" cy="1620071"/>
            <a:chOff x="6902824" y="947204"/>
            <a:chExt cx="4131059" cy="1620071"/>
          </a:xfrm>
        </p:grpSpPr>
        <p:sp>
          <p:nvSpPr>
            <p:cNvPr id="306" name="矩形 305"/>
            <p:cNvSpPr/>
            <p:nvPr/>
          </p:nvSpPr>
          <p:spPr>
            <a:xfrm>
              <a:off x="6903235" y="947204"/>
              <a:ext cx="4130648" cy="230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tx1"/>
                  </a:solidFill>
                </a:rPr>
                <a:t>一、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月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18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日    晚餐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7077458" y="1539361"/>
              <a:ext cx="3911054" cy="1027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4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菜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                    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份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    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￥元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24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2)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菜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2                    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份             ￥元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24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3)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菜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3                    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份             ￥元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6902824" y="1227211"/>
              <a:ext cx="1235467" cy="3531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店家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9" name="圆角矩形 328"/>
            <p:cNvSpPr/>
            <p:nvPr/>
          </p:nvSpPr>
          <p:spPr>
            <a:xfrm>
              <a:off x="8984344" y="1232476"/>
              <a:ext cx="924454" cy="2610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92D050"/>
                  </a:solidFill>
                </a:rPr>
                <a:t>添加</a:t>
              </a:r>
            </a:p>
          </p:txBody>
        </p:sp>
        <p:sp>
          <p:nvSpPr>
            <p:cNvPr id="330" name="圆角矩形 329"/>
            <p:cNvSpPr/>
            <p:nvPr/>
          </p:nvSpPr>
          <p:spPr>
            <a:xfrm>
              <a:off x="10051238" y="1588383"/>
              <a:ext cx="924454" cy="2610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</a:rPr>
                <a:t>删除</a:t>
              </a:r>
            </a:p>
          </p:txBody>
        </p:sp>
        <p:sp>
          <p:nvSpPr>
            <p:cNvPr id="331" name="圆角矩形 330"/>
            <p:cNvSpPr/>
            <p:nvPr/>
          </p:nvSpPr>
          <p:spPr>
            <a:xfrm>
              <a:off x="10056240" y="1899337"/>
              <a:ext cx="924454" cy="2610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</a:rPr>
                <a:t>删除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32" name="圆角矩形 331"/>
            <p:cNvSpPr/>
            <p:nvPr/>
          </p:nvSpPr>
          <p:spPr>
            <a:xfrm>
              <a:off x="10079520" y="2226075"/>
              <a:ext cx="924454" cy="2610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</a:rPr>
                <a:t>删除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40176" y="3245768"/>
            <a:ext cx="4131059" cy="1707156"/>
            <a:chOff x="6924999" y="2695768"/>
            <a:chExt cx="4131059" cy="1707156"/>
          </a:xfrm>
        </p:grpSpPr>
        <p:sp>
          <p:nvSpPr>
            <p:cNvPr id="333" name="矩形 332"/>
            <p:cNvSpPr/>
            <p:nvPr/>
          </p:nvSpPr>
          <p:spPr>
            <a:xfrm>
              <a:off x="6925410" y="2695768"/>
              <a:ext cx="4130648" cy="230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chemeClr val="tx1"/>
                  </a:solidFill>
                </a:rPr>
                <a:t>二、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月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19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日    中餐餐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5" name="矩形 334"/>
            <p:cNvSpPr/>
            <p:nvPr/>
          </p:nvSpPr>
          <p:spPr>
            <a:xfrm>
              <a:off x="7099633" y="3375010"/>
              <a:ext cx="3911054" cy="1027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4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菜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                    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份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    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￥元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24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2)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菜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2                    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份             ￥元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24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3)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菜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3                    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份             ￥元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6" name="矩形 335"/>
            <p:cNvSpPr/>
            <p:nvPr/>
          </p:nvSpPr>
          <p:spPr>
            <a:xfrm>
              <a:off x="6924999" y="2975775"/>
              <a:ext cx="1235467" cy="3531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店家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7" name="圆角矩形 336"/>
            <p:cNvSpPr/>
            <p:nvPr/>
          </p:nvSpPr>
          <p:spPr>
            <a:xfrm>
              <a:off x="9006519" y="2981040"/>
              <a:ext cx="924454" cy="2610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92D050"/>
                  </a:solidFill>
                </a:rPr>
                <a:t>添加</a:t>
              </a:r>
            </a:p>
          </p:txBody>
        </p:sp>
        <p:sp>
          <p:nvSpPr>
            <p:cNvPr id="339" name="圆角矩形 338"/>
            <p:cNvSpPr/>
            <p:nvPr/>
          </p:nvSpPr>
          <p:spPr>
            <a:xfrm>
              <a:off x="10057951" y="3409848"/>
              <a:ext cx="924454" cy="2610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</a:rPr>
                <a:t>删除</a:t>
              </a:r>
            </a:p>
          </p:txBody>
        </p:sp>
        <p:sp>
          <p:nvSpPr>
            <p:cNvPr id="340" name="圆角矩形 339"/>
            <p:cNvSpPr/>
            <p:nvPr/>
          </p:nvSpPr>
          <p:spPr>
            <a:xfrm>
              <a:off x="10062953" y="3720802"/>
              <a:ext cx="924454" cy="2610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</a:rPr>
                <a:t>删除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1" name="圆角矩形 340"/>
            <p:cNvSpPr/>
            <p:nvPr/>
          </p:nvSpPr>
          <p:spPr>
            <a:xfrm>
              <a:off x="10086233" y="4047540"/>
              <a:ext cx="924454" cy="2610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</a:rPr>
                <a:t>删除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5" name="直接连接符 344"/>
          <p:cNvCxnSpPr/>
          <p:nvPr/>
        </p:nvCxnSpPr>
        <p:spPr>
          <a:xfrm>
            <a:off x="6845330" y="3030815"/>
            <a:ext cx="42847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圆角矩形 345"/>
          <p:cNvSpPr/>
          <p:nvPr/>
        </p:nvSpPr>
        <p:spPr>
          <a:xfrm>
            <a:off x="6833810" y="6326662"/>
            <a:ext cx="2150534" cy="387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确认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347" name="圆角矩形 346"/>
          <p:cNvSpPr/>
          <p:nvPr/>
        </p:nvSpPr>
        <p:spPr>
          <a:xfrm>
            <a:off x="8996579" y="6332892"/>
            <a:ext cx="2090262" cy="387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返回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1014752" y="455505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1075569" y="141641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店家展示</a:t>
            </a:r>
            <a:r>
              <a:rPr lang="en-US" altLang="zh-CN" b="1" dirty="0" smtClean="0">
                <a:solidFill>
                  <a:schemeClr val="tx1"/>
                </a:solidFill>
              </a:rPr>
              <a:t>-4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210692" y="538025"/>
            <a:ext cx="3944257" cy="85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门票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导游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自助</a:t>
            </a:r>
            <a:r>
              <a:rPr lang="zh-CN" altLang="en-US" dirty="0" smtClean="0">
                <a:solidFill>
                  <a:schemeClr val="tx1"/>
                </a:solidFill>
              </a:rPr>
              <a:t>游项目展示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6" name="直接连接符 175"/>
          <p:cNvCxnSpPr/>
          <p:nvPr/>
        </p:nvCxnSpPr>
        <p:spPr>
          <a:xfrm>
            <a:off x="1067366" y="1441527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1077343" y="2157425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3001179" y="1517897"/>
            <a:ext cx="1103083" cy="111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店家地址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916120" y="1719718"/>
            <a:ext cx="2198439" cy="372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地图缩放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0" name="流程图: 离页连接符 179"/>
          <p:cNvSpPr/>
          <p:nvPr/>
        </p:nvSpPr>
        <p:spPr>
          <a:xfrm>
            <a:off x="2916120" y="1506988"/>
            <a:ext cx="97536" cy="151014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206862" y="1520842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好评</a:t>
            </a:r>
            <a:r>
              <a:rPr lang="en-US" altLang="zh-CN" sz="1400" dirty="0" smtClean="0">
                <a:solidFill>
                  <a:schemeClr val="tx1"/>
                </a:solidFill>
              </a:rPr>
              <a:t>/xx</a:t>
            </a:r>
            <a:r>
              <a:rPr lang="zh-CN" altLang="en-US" sz="1400" dirty="0" smtClean="0">
                <a:solidFill>
                  <a:schemeClr val="tx1"/>
                </a:solidFill>
              </a:rPr>
              <a:t>差评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1196185" y="1732367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条评论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1188931" y="1913795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条推荐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1067366" y="2201000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1902848" y="2207389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住宿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743778" y="2201916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餐饮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3590142" y="2207389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游玩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4406566" y="2211655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特产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1144262" y="2252326"/>
            <a:ext cx="556290" cy="395672"/>
            <a:chOff x="2134962" y="3606864"/>
            <a:chExt cx="556290" cy="395672"/>
          </a:xfrm>
        </p:grpSpPr>
        <p:sp>
          <p:nvSpPr>
            <p:cNvPr id="230" name="矩形 229"/>
            <p:cNvSpPr/>
            <p:nvPr/>
          </p:nvSpPr>
          <p:spPr>
            <a:xfrm>
              <a:off x="2134962" y="3606864"/>
              <a:ext cx="556290" cy="39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住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</a:p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离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1" name="流程图: 合并 230"/>
            <p:cNvSpPr/>
            <p:nvPr/>
          </p:nvSpPr>
          <p:spPr>
            <a:xfrm>
              <a:off x="2583993" y="3720608"/>
              <a:ext cx="107259" cy="168184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2" name="直接连接符 231"/>
          <p:cNvCxnSpPr/>
          <p:nvPr/>
        </p:nvCxnSpPr>
        <p:spPr>
          <a:xfrm>
            <a:off x="1043788" y="3837934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2743397" y="3232956"/>
            <a:ext cx="167518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景点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zh-CN" altLang="en-US" sz="1600" dirty="0">
                <a:solidFill>
                  <a:schemeClr val="tx1"/>
                </a:solidFill>
              </a:rPr>
              <a:t>成人票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门票介绍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4525418" y="3250617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游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1902848" y="3230975"/>
            <a:ext cx="693958" cy="52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2743609" y="4344665"/>
            <a:ext cx="1683829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导游名称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导游介绍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4535395" y="4362326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游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1912825" y="4334390"/>
            <a:ext cx="693958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2743778" y="5467073"/>
            <a:ext cx="1690668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项目名称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项目介绍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4538694" y="5499793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游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920717" y="5456798"/>
            <a:ext cx="693958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7" name="圆角矩形 246"/>
          <p:cNvSpPr/>
          <p:nvPr/>
        </p:nvSpPr>
        <p:spPr>
          <a:xfrm>
            <a:off x="1014751" y="6217006"/>
            <a:ext cx="1438729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加入购物车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248" name="圆角矩形 247"/>
          <p:cNvSpPr/>
          <p:nvPr/>
        </p:nvSpPr>
        <p:spPr>
          <a:xfrm>
            <a:off x="2453043" y="6220685"/>
            <a:ext cx="1534650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购物车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9" name="圆角矩形 248"/>
          <p:cNvSpPr/>
          <p:nvPr/>
        </p:nvSpPr>
        <p:spPr>
          <a:xfrm>
            <a:off x="4010608" y="6224041"/>
            <a:ext cx="1301078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联系店家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1094899" y="3271182"/>
            <a:ext cx="778921" cy="384338"/>
            <a:chOff x="762322" y="2885104"/>
            <a:chExt cx="778921" cy="384338"/>
          </a:xfrm>
        </p:grpSpPr>
        <p:sp>
          <p:nvSpPr>
            <p:cNvPr id="255" name="矩形 254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张</a:t>
              </a:r>
            </a:p>
          </p:txBody>
        </p:sp>
        <p:grpSp>
          <p:nvGrpSpPr>
            <p:cNvPr id="257" name="组合 256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58" name="等腰三角形 257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流程图: 合并 258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0" name="组合 259"/>
          <p:cNvGrpSpPr/>
          <p:nvPr/>
        </p:nvGrpSpPr>
        <p:grpSpPr>
          <a:xfrm>
            <a:off x="1120321" y="5513794"/>
            <a:ext cx="778921" cy="384338"/>
            <a:chOff x="762322" y="2885104"/>
            <a:chExt cx="778921" cy="384338"/>
          </a:xfrm>
        </p:grpSpPr>
        <p:sp>
          <p:nvSpPr>
            <p:cNvPr id="261" name="矩形 260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63" name="组合 262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64" name="等腰三角形 263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流程图: 合并 264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8" name="组合 277"/>
          <p:cNvGrpSpPr/>
          <p:nvPr/>
        </p:nvGrpSpPr>
        <p:grpSpPr>
          <a:xfrm>
            <a:off x="1097721" y="4389077"/>
            <a:ext cx="778921" cy="384338"/>
            <a:chOff x="762322" y="2885104"/>
            <a:chExt cx="778921" cy="384338"/>
          </a:xfrm>
        </p:grpSpPr>
        <p:sp>
          <p:nvSpPr>
            <p:cNvPr id="279" name="矩形 278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天</a:t>
              </a:r>
            </a:p>
          </p:txBody>
        </p:sp>
        <p:grpSp>
          <p:nvGrpSpPr>
            <p:cNvPr id="281" name="组合 280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82" name="等腰三角形 281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流程图: 合并 282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84" name="矩形 283"/>
          <p:cNvSpPr/>
          <p:nvPr/>
        </p:nvSpPr>
        <p:spPr>
          <a:xfrm>
            <a:off x="1075568" y="2815054"/>
            <a:ext cx="4168293" cy="32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一、景点门票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285" name="等腰三角形 284"/>
          <p:cNvSpPr/>
          <p:nvPr/>
        </p:nvSpPr>
        <p:spPr>
          <a:xfrm>
            <a:off x="2653959" y="2904594"/>
            <a:ext cx="86185" cy="15830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1067366" y="3938982"/>
            <a:ext cx="4168293" cy="32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92D050"/>
                </a:solidFill>
              </a:rPr>
              <a:t>二</a:t>
            </a:r>
            <a:r>
              <a:rPr lang="zh-CN" altLang="en-US" b="1" dirty="0" smtClean="0">
                <a:solidFill>
                  <a:srgbClr val="92D050"/>
                </a:solidFill>
              </a:rPr>
              <a:t>、导游服务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287" name="等腰三角形 286"/>
          <p:cNvSpPr/>
          <p:nvPr/>
        </p:nvSpPr>
        <p:spPr>
          <a:xfrm>
            <a:off x="2645757" y="4028522"/>
            <a:ext cx="86185" cy="15830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8" name="直接连接符 287"/>
          <p:cNvCxnSpPr/>
          <p:nvPr/>
        </p:nvCxnSpPr>
        <p:spPr>
          <a:xfrm>
            <a:off x="1094899" y="4923020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1075568" y="5022383"/>
            <a:ext cx="4168293" cy="32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三、农家自助游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290" name="等腰三角形 289"/>
          <p:cNvSpPr/>
          <p:nvPr/>
        </p:nvSpPr>
        <p:spPr>
          <a:xfrm>
            <a:off x="2862220" y="5112738"/>
            <a:ext cx="86185" cy="15830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670063" y="431242"/>
            <a:ext cx="4325257" cy="6270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6730880" y="117378"/>
            <a:ext cx="3867163" cy="203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店家展示</a:t>
            </a:r>
            <a:r>
              <a:rPr lang="en-US" altLang="zh-CN" b="1" dirty="0" smtClean="0">
                <a:solidFill>
                  <a:schemeClr val="tx1"/>
                </a:solidFill>
              </a:rPr>
              <a:t>-5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866003" y="513762"/>
            <a:ext cx="3944257" cy="85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特产展示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6722677" y="1417264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6732654" y="2133162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8656490" y="1493634"/>
            <a:ext cx="1103083" cy="111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店家地址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8571431" y="1695455"/>
            <a:ext cx="2198439" cy="372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地图缩放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1" name="流程图: 离页连接符 140"/>
          <p:cNvSpPr/>
          <p:nvPr/>
        </p:nvSpPr>
        <p:spPr>
          <a:xfrm>
            <a:off x="8571431" y="1482725"/>
            <a:ext cx="97536" cy="151014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6862173" y="1496579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好评</a:t>
            </a:r>
            <a:r>
              <a:rPr lang="en-US" altLang="zh-CN" sz="1400" dirty="0" smtClean="0">
                <a:solidFill>
                  <a:schemeClr val="tx1"/>
                </a:solidFill>
              </a:rPr>
              <a:t>/xx</a:t>
            </a:r>
            <a:r>
              <a:rPr lang="zh-CN" altLang="en-US" sz="1400" dirty="0" smtClean="0">
                <a:solidFill>
                  <a:schemeClr val="tx1"/>
                </a:solidFill>
              </a:rPr>
              <a:t>差评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851496" y="1708104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条评论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844242" y="1889532"/>
            <a:ext cx="1360915" cy="16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</a:rPr>
              <a:t>条推荐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722677" y="2176737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558159" y="2183126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住宿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399089" y="2177653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餐饮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9245453" y="2183126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游玩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0061877" y="2172878"/>
            <a:ext cx="83729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特产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6799573" y="2228063"/>
            <a:ext cx="556290" cy="395672"/>
            <a:chOff x="2134962" y="3606864"/>
            <a:chExt cx="556290" cy="395672"/>
          </a:xfrm>
        </p:grpSpPr>
        <p:sp>
          <p:nvSpPr>
            <p:cNvPr id="151" name="矩形 150"/>
            <p:cNvSpPr/>
            <p:nvPr/>
          </p:nvSpPr>
          <p:spPr>
            <a:xfrm>
              <a:off x="2134962" y="3606864"/>
              <a:ext cx="556290" cy="39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住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</a:p>
            <a:p>
              <a:r>
                <a:rPr lang="zh-CN" altLang="en-US" sz="1400" dirty="0" smtClean="0">
                  <a:solidFill>
                    <a:schemeClr val="tx1"/>
                  </a:solidFill>
                </a:rPr>
                <a:t>离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xx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2" name="流程图: 合并 151"/>
            <p:cNvSpPr/>
            <p:nvPr/>
          </p:nvSpPr>
          <p:spPr>
            <a:xfrm>
              <a:off x="2583993" y="3720608"/>
              <a:ext cx="107259" cy="168184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3" name="直接连接符 152"/>
          <p:cNvCxnSpPr/>
          <p:nvPr/>
        </p:nvCxnSpPr>
        <p:spPr>
          <a:xfrm>
            <a:off x="6710901" y="3357236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8398708" y="2758749"/>
            <a:ext cx="1675182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特产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介绍、规格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10180729" y="2776410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产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558159" y="2756768"/>
            <a:ext cx="693958" cy="52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8398920" y="3449544"/>
            <a:ext cx="1683829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特产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介绍、规格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0190706" y="3467205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产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7568136" y="3439269"/>
            <a:ext cx="693958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>
            <a:off x="6730880" y="4084621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8399089" y="4209102"/>
            <a:ext cx="1690668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特产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介绍、规格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10198598" y="4226763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产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7576028" y="4198827"/>
            <a:ext cx="693958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64" name="直接连接符 163"/>
          <p:cNvCxnSpPr/>
          <p:nvPr/>
        </p:nvCxnSpPr>
        <p:spPr>
          <a:xfrm>
            <a:off x="6738772" y="4815160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8399374" y="4910074"/>
            <a:ext cx="1702283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特产</a:t>
            </a:r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介绍、规格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0212001" y="4927735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产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7589431" y="4899799"/>
            <a:ext cx="693958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6670062" y="6192743"/>
            <a:ext cx="1438729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2D050"/>
                </a:solidFill>
              </a:rPr>
              <a:t>加入购物车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8108354" y="6196422"/>
            <a:ext cx="1534650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购物车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9665919" y="6199778"/>
            <a:ext cx="1301078" cy="48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联系店家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8389397" y="5571589"/>
            <a:ext cx="1702283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特产</a:t>
            </a:r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介绍、规格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7579454" y="5561314"/>
            <a:ext cx="693958" cy="531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照片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/>
          <p:nvPr/>
        </p:nvCxnSpPr>
        <p:spPr>
          <a:xfrm>
            <a:off x="6737191" y="5503258"/>
            <a:ext cx="42000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组合 242"/>
          <p:cNvGrpSpPr/>
          <p:nvPr/>
        </p:nvGrpSpPr>
        <p:grpSpPr>
          <a:xfrm>
            <a:off x="6750210" y="2796975"/>
            <a:ext cx="778921" cy="384338"/>
            <a:chOff x="762322" y="2885104"/>
            <a:chExt cx="778921" cy="384338"/>
          </a:xfrm>
        </p:grpSpPr>
        <p:sp>
          <p:nvSpPr>
            <p:cNvPr id="244" name="矩形 243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46" name="组合 245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50" name="等腰三角形 249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流程图: 合并 250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2" name="组合 251"/>
          <p:cNvGrpSpPr/>
          <p:nvPr/>
        </p:nvGrpSpPr>
        <p:grpSpPr>
          <a:xfrm>
            <a:off x="6775632" y="4255823"/>
            <a:ext cx="778921" cy="384338"/>
            <a:chOff x="762322" y="2885104"/>
            <a:chExt cx="778921" cy="384338"/>
          </a:xfrm>
        </p:grpSpPr>
        <p:sp>
          <p:nvSpPr>
            <p:cNvPr id="253" name="矩形 252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份</a:t>
              </a:r>
            </a:p>
          </p:txBody>
        </p:sp>
        <p:grpSp>
          <p:nvGrpSpPr>
            <p:cNvPr id="267" name="组合 266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68" name="等腰三角形 267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流程图: 合并 268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0" name="组合 269"/>
          <p:cNvGrpSpPr/>
          <p:nvPr/>
        </p:nvGrpSpPr>
        <p:grpSpPr>
          <a:xfrm>
            <a:off x="6750210" y="4999819"/>
            <a:ext cx="778921" cy="384338"/>
            <a:chOff x="762322" y="2885104"/>
            <a:chExt cx="778921" cy="384338"/>
          </a:xfrm>
        </p:grpSpPr>
        <p:sp>
          <p:nvSpPr>
            <p:cNvPr id="271" name="矩形 270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3" name="组合 272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74" name="等腰三角形 273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流程图: 合并 274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6" name="组合 275"/>
          <p:cNvGrpSpPr/>
          <p:nvPr/>
        </p:nvGrpSpPr>
        <p:grpSpPr>
          <a:xfrm>
            <a:off x="6775632" y="5663047"/>
            <a:ext cx="778921" cy="384338"/>
            <a:chOff x="762322" y="2885104"/>
            <a:chExt cx="778921" cy="384338"/>
          </a:xfrm>
        </p:grpSpPr>
        <p:sp>
          <p:nvSpPr>
            <p:cNvPr id="277" name="矩形 276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tx1"/>
                  </a:solidFill>
                </a:rPr>
                <a:t>份</a:t>
              </a:r>
            </a:p>
          </p:txBody>
        </p:sp>
        <p:grpSp>
          <p:nvGrpSpPr>
            <p:cNvPr id="292" name="组合 291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93" name="等腰三角形 292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流程图: 合并 293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5" name="组合 294"/>
          <p:cNvGrpSpPr/>
          <p:nvPr/>
        </p:nvGrpSpPr>
        <p:grpSpPr>
          <a:xfrm>
            <a:off x="6753032" y="3493956"/>
            <a:ext cx="778921" cy="384338"/>
            <a:chOff x="762322" y="2885104"/>
            <a:chExt cx="778921" cy="384338"/>
          </a:xfrm>
        </p:grpSpPr>
        <p:sp>
          <p:nvSpPr>
            <p:cNvPr id="296" name="矩形 295"/>
            <p:cNvSpPr/>
            <p:nvPr/>
          </p:nvSpPr>
          <p:spPr>
            <a:xfrm>
              <a:off x="762322" y="2899944"/>
              <a:ext cx="241600" cy="369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1209154" y="2981935"/>
              <a:ext cx="332089" cy="181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chemeClr val="tx1"/>
                  </a:solidFill>
                </a:rPr>
                <a:t>份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8" name="组合 297"/>
            <p:cNvGrpSpPr/>
            <p:nvPr/>
          </p:nvGrpSpPr>
          <p:grpSpPr>
            <a:xfrm>
              <a:off x="1058650" y="2885104"/>
              <a:ext cx="170780" cy="353935"/>
              <a:chOff x="5558971" y="1473480"/>
              <a:chExt cx="232229" cy="478087"/>
            </a:xfrm>
          </p:grpSpPr>
          <p:sp>
            <p:nvSpPr>
              <p:cNvPr id="299" name="等腰三角形 298"/>
              <p:cNvSpPr/>
              <p:nvPr/>
            </p:nvSpPr>
            <p:spPr>
              <a:xfrm>
                <a:off x="5558971" y="1473480"/>
                <a:ext cx="232229" cy="219360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流程图: 合并 299"/>
              <p:cNvSpPr/>
              <p:nvPr/>
            </p:nvSpPr>
            <p:spPr>
              <a:xfrm>
                <a:off x="5558971" y="1753398"/>
                <a:ext cx="232229" cy="198169"/>
              </a:xfrm>
              <a:prstGeom prst="flowChartMerg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0" name="矩形 129"/>
          <p:cNvSpPr/>
          <p:nvPr/>
        </p:nvSpPr>
        <p:spPr>
          <a:xfrm>
            <a:off x="10205669" y="5647163"/>
            <a:ext cx="594845" cy="442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产</a:t>
            </a:r>
            <a:r>
              <a:rPr lang="zh-CN" altLang="en-US" sz="1600" dirty="0" smtClean="0">
                <a:solidFill>
                  <a:schemeClr val="tx1"/>
                </a:solidFill>
              </a:rPr>
              <a:t>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1606</Words>
  <Application>Microsoft Office PowerPoint</Application>
  <PresentationFormat>宽屏</PresentationFormat>
  <Paragraphs>611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</dc:creator>
  <cp:lastModifiedBy>Peter</cp:lastModifiedBy>
  <cp:revision>97</cp:revision>
  <dcterms:created xsi:type="dcterms:W3CDTF">2016-03-21T12:32:55Z</dcterms:created>
  <dcterms:modified xsi:type="dcterms:W3CDTF">2016-03-31T15:01:59Z</dcterms:modified>
</cp:coreProperties>
</file>