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1" r:id="rId3"/>
    <p:sldId id="303" r:id="rId4"/>
    <p:sldId id="324" r:id="rId5"/>
    <p:sldId id="325" r:id="rId6"/>
    <p:sldId id="326" r:id="rId7"/>
    <p:sldId id="297" r:id="rId8"/>
    <p:sldId id="327" r:id="rId9"/>
    <p:sldId id="307" r:id="rId10"/>
    <p:sldId id="333" r:id="rId11"/>
    <p:sldId id="317" r:id="rId12"/>
    <p:sldId id="328" r:id="rId13"/>
    <p:sldId id="330" r:id="rId14"/>
    <p:sldId id="332" r:id="rId15"/>
    <p:sldId id="310" r:id="rId16"/>
    <p:sldId id="322" r:id="rId17"/>
    <p:sldId id="278" r:id="rId18"/>
    <p:sldId id="318" r:id="rId19"/>
    <p:sldId id="266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5ED32"/>
    <a:srgbClr val="3095FF"/>
    <a:srgbClr val="A29283"/>
    <a:srgbClr val="E56057"/>
    <a:srgbClr val="E56B71"/>
    <a:srgbClr val="E2726E"/>
    <a:srgbClr val="ED5A48"/>
    <a:srgbClr val="284CFF"/>
    <a:srgbClr val="0F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128" y="-208"/>
      </p:cViewPr>
      <p:guideLst>
        <p:guide orient="horz" pos="2160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2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400">
                <a:solidFill>
                  <a:schemeClr val="accent2"/>
                </a:solidFill>
              </a:defRPr>
            </a:pPr>
            <a:r>
              <a:rPr lang="zh-CN" sz="2400">
                <a:solidFill>
                  <a:schemeClr val="accent2"/>
                </a:solidFill>
              </a:rPr>
              <a:t>用户做了哪个行为与其后续留存最相关</a:t>
            </a:r>
          </a:p>
        </c:rich>
      </c:tx>
      <c:layout>
        <c:manualLayout>
          <c:xMode val="edge"/>
          <c:yMode val="edge"/>
          <c:x val="0.235793411738155"/>
          <c:y val="0.00673996077236086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spPr>
            <a:solidFill>
              <a:srgbClr val="0F8AFF"/>
            </a:solidFill>
          </c:spPr>
          <c:invertIfNegative val="0"/>
          <c:dPt>
            <c:idx val="14"/>
            <c:invertIfNegative val="0"/>
            <c:bubble3D val="0"/>
            <c:spPr>
              <a:solidFill>
                <a:srgbClr val="FF6600"/>
              </a:solidFill>
            </c:spPr>
          </c:dPt>
          <c:cat>
            <c:strRef>
              <c:f>工作表1!$G$1:$G$15</c:f>
              <c:strCache>
                <c:ptCount val="15"/>
                <c:pt idx="0">
                  <c:v>PGC_排行_进入模块</c:v>
                </c:pt>
                <c:pt idx="1">
                  <c:v>PGC_分享成功</c:v>
                </c:pt>
                <c:pt idx="2">
                  <c:v>PGC_系列_刷新</c:v>
                </c:pt>
                <c:pt idx="3">
                  <c:v>操友圈_最热_刷新</c:v>
                </c:pt>
                <c:pt idx="4">
                  <c:v>PGC_排行_刷新</c:v>
                </c:pt>
                <c:pt idx="5">
                  <c:v>PGC_精选_刷新</c:v>
                </c:pt>
                <c:pt idx="6">
                  <c:v>PGC_点击分享</c:v>
                </c:pt>
                <c:pt idx="7">
                  <c:v>PGC_广告_点击</c:v>
                </c:pt>
                <c:pt idx="8">
                  <c:v>操友圈_最热_进入模块</c:v>
                </c:pt>
                <c:pt idx="9">
                  <c:v>PGC_系列_进入系列</c:v>
                </c:pt>
                <c:pt idx="10">
                  <c:v>PGC_精选_加载更多</c:v>
                </c:pt>
                <c:pt idx="11">
                  <c:v>开屏_广告_展示</c:v>
                </c:pt>
                <c:pt idx="12">
                  <c:v>PGC_精选_进入模块</c:v>
                </c:pt>
                <c:pt idx="13">
                  <c:v>PGC_广告_展示</c:v>
                </c:pt>
                <c:pt idx="14">
                  <c:v>PGC_阅读文章</c:v>
                </c:pt>
              </c:strCache>
            </c:strRef>
          </c:cat>
          <c:val>
            <c:numRef>
              <c:f>工作表1!$H$1:$H$15</c:f>
              <c:numCache>
                <c:formatCode>0.00</c:formatCode>
                <c:ptCount val="15"/>
                <c:pt idx="0">
                  <c:v>0.009524</c:v>
                </c:pt>
                <c:pt idx="1">
                  <c:v>0.014286</c:v>
                </c:pt>
                <c:pt idx="2">
                  <c:v>0.019048</c:v>
                </c:pt>
                <c:pt idx="3">
                  <c:v>0.019048</c:v>
                </c:pt>
                <c:pt idx="4">
                  <c:v>0.028571</c:v>
                </c:pt>
                <c:pt idx="5">
                  <c:v>0.028571</c:v>
                </c:pt>
                <c:pt idx="6">
                  <c:v>0.028571</c:v>
                </c:pt>
                <c:pt idx="7">
                  <c:v>0.047619</c:v>
                </c:pt>
                <c:pt idx="8">
                  <c:v>0.047619</c:v>
                </c:pt>
                <c:pt idx="9">
                  <c:v>0.052381</c:v>
                </c:pt>
                <c:pt idx="10">
                  <c:v>0.07619</c:v>
                </c:pt>
                <c:pt idx="11">
                  <c:v>0.090476</c:v>
                </c:pt>
                <c:pt idx="12">
                  <c:v>0.133333</c:v>
                </c:pt>
                <c:pt idx="13">
                  <c:v>0.157143</c:v>
                </c:pt>
                <c:pt idx="14">
                  <c:v>0.166667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5949848"/>
        <c:axId val="-2126776488"/>
      </c:barChart>
      <c:catAx>
        <c:axId val="-212594984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bg1"/>
                </a:solidFill>
              </a:defRPr>
            </a:pPr>
            <a:endParaRPr lang="zh-CN"/>
          </a:p>
        </c:txPr>
        <c:crossAx val="-2126776488"/>
        <c:crosses val="autoZero"/>
        <c:auto val="1"/>
        <c:lblAlgn val="ctr"/>
        <c:lblOffset val="100"/>
        <c:noMultiLvlLbl val="0"/>
      </c:catAx>
      <c:valAx>
        <c:axId val="-2126776488"/>
        <c:scaling>
          <c:orientation val="minMax"/>
        </c:scaling>
        <c:delete val="0"/>
        <c:axPos val="b"/>
        <c:majorGridlines>
          <c:spPr>
            <a:ln>
              <a:prstDash val="sysDot"/>
            </a:ln>
          </c:spPr>
        </c:majorGridlines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solidFill>
                  <a:srgbClr val="FFFFFF"/>
                </a:solidFill>
              </a:defRPr>
            </a:pPr>
            <a:endParaRPr lang="zh-CN"/>
          </a:p>
        </c:txPr>
        <c:crossAx val="-21259498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dirty="0"/>
              <a:t>新增用户</a:t>
            </a:r>
            <a:r>
              <a:rPr lang="zh-CN" dirty="0" smtClean="0"/>
              <a:t>前</a:t>
            </a:r>
            <a:r>
              <a:rPr lang="en-US" altLang="zh-CN" sz="2400" b="1" dirty="0" smtClean="0"/>
              <a:t>3</a:t>
            </a:r>
            <a:r>
              <a:rPr lang="zh-CN" dirty="0" smtClean="0"/>
              <a:t>天内</a:t>
            </a:r>
            <a:r>
              <a:rPr lang="zh-CN" dirty="0"/>
              <a:t>，在</a:t>
            </a:r>
            <a:r>
              <a:rPr lang="en-US" dirty="0"/>
              <a:t>App</a:t>
            </a:r>
            <a:r>
              <a:rPr lang="zh-CN" dirty="0" smtClean="0"/>
              <a:t>中阅读文章超过</a:t>
            </a:r>
            <a:r>
              <a:rPr lang="zh-CN" altLang="en-US" dirty="0" smtClean="0"/>
              <a:t>多少</a:t>
            </a:r>
            <a:r>
              <a:rPr lang="zh-CN" dirty="0" smtClean="0"/>
              <a:t>篇，</a:t>
            </a:r>
            <a:r>
              <a:rPr lang="zh-CN" altLang="en-US" dirty="0" smtClean="0"/>
              <a:t>才</a:t>
            </a:r>
            <a:r>
              <a:rPr lang="zh-CN" dirty="0" smtClean="0"/>
              <a:t>更</a:t>
            </a:r>
            <a:r>
              <a:rPr lang="zh-CN" dirty="0"/>
              <a:t>可能在未来两周留存</a:t>
            </a:r>
          </a:p>
        </c:rich>
      </c:tx>
      <c:layout>
        <c:manualLayout>
          <c:xMode val="edge"/>
          <c:yMode val="edge"/>
          <c:x val="0.159210339276948"/>
          <c:y val="0.021052631578947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80484280968021"/>
          <c:y val="0.166315789473684"/>
          <c:w val="0.784702467243744"/>
          <c:h val="0.75645627849150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相关系数</c:v>
                </c:pt>
              </c:strCache>
            </c:strRef>
          </c:tx>
          <c:invertIfNegative val="0"/>
          <c:dPt>
            <c:idx val="7"/>
            <c:invertIfNegative val="0"/>
            <c:bubble3D val="0"/>
            <c:spPr>
              <a:solidFill>
                <a:schemeClr val="accent6"/>
              </a:solidFill>
            </c:spPr>
          </c:dPt>
          <c:cat>
            <c:strRef>
              <c:f>工作表1!$A$2:$A$16</c:f>
              <c:strCache>
                <c:ptCount val="15"/>
                <c:pt idx="0">
                  <c:v>PGC_阅读文章≥1</c:v>
                </c:pt>
                <c:pt idx="1">
                  <c:v>PGC_阅读文章≥2</c:v>
                </c:pt>
                <c:pt idx="2">
                  <c:v>PGC_阅读文章≥3</c:v>
                </c:pt>
                <c:pt idx="3">
                  <c:v>PGC_阅读文章≥4</c:v>
                </c:pt>
                <c:pt idx="4">
                  <c:v>PGC_阅读文章≥5</c:v>
                </c:pt>
                <c:pt idx="5">
                  <c:v>PGC_阅读文章≥6</c:v>
                </c:pt>
                <c:pt idx="6">
                  <c:v>PGC_阅读文章≥7</c:v>
                </c:pt>
                <c:pt idx="7">
                  <c:v>PGC_阅读文章≥8</c:v>
                </c:pt>
                <c:pt idx="8">
                  <c:v>PGC_阅读文章≥9</c:v>
                </c:pt>
                <c:pt idx="9">
                  <c:v>PGC_阅读文章≥10</c:v>
                </c:pt>
                <c:pt idx="10">
                  <c:v>PGC_阅读文章≥11</c:v>
                </c:pt>
                <c:pt idx="11">
                  <c:v>PGC_阅读文章≥12</c:v>
                </c:pt>
                <c:pt idx="12">
                  <c:v>PGC_阅读文章≥13</c:v>
                </c:pt>
                <c:pt idx="13">
                  <c:v>PGC_阅读文章≥14</c:v>
                </c:pt>
                <c:pt idx="14">
                  <c:v>PGC_阅读文章≥15</c:v>
                </c:pt>
              </c:strCache>
            </c:strRef>
          </c:cat>
          <c:val>
            <c:numRef>
              <c:f>工作表1!$B$2:$B$16</c:f>
              <c:numCache>
                <c:formatCode>0.000</c:formatCode>
                <c:ptCount val="15"/>
                <c:pt idx="0">
                  <c:v>0.165031783687552</c:v>
                </c:pt>
                <c:pt idx="1">
                  <c:v>0.1877919926368</c:v>
                </c:pt>
                <c:pt idx="2">
                  <c:v>0.200317716770722</c:v>
                </c:pt>
                <c:pt idx="3">
                  <c:v>0.205792408105725</c:v>
                </c:pt>
                <c:pt idx="4">
                  <c:v>0.209442721509726</c:v>
                </c:pt>
                <c:pt idx="5">
                  <c:v>0.216108078902129</c:v>
                </c:pt>
                <c:pt idx="6">
                  <c:v>0.214458106478293</c:v>
                </c:pt>
                <c:pt idx="7">
                  <c:v>0.24</c:v>
                </c:pt>
                <c:pt idx="8">
                  <c:v>0.212634051628188</c:v>
                </c:pt>
                <c:pt idx="9">
                  <c:v>0.214652790917955</c:v>
                </c:pt>
                <c:pt idx="10">
                  <c:v>0.215570553412085</c:v>
                </c:pt>
                <c:pt idx="11">
                  <c:v>0.215032604665025</c:v>
                </c:pt>
                <c:pt idx="12">
                  <c:v>0.21523134267923</c:v>
                </c:pt>
                <c:pt idx="13">
                  <c:v>0.215644652909454</c:v>
                </c:pt>
                <c:pt idx="14">
                  <c:v>0.215401886321265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8434808"/>
        <c:axId val="2128437960"/>
      </c:barChart>
      <c:catAx>
        <c:axId val="212843480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zh-CN"/>
          </a:p>
        </c:txPr>
        <c:crossAx val="2128437960"/>
        <c:crosses val="autoZero"/>
        <c:auto val="1"/>
        <c:lblAlgn val="ctr"/>
        <c:lblOffset val="100"/>
        <c:noMultiLvlLbl val="0"/>
      </c:catAx>
      <c:valAx>
        <c:axId val="2128437960"/>
        <c:scaling>
          <c:orientation val="minMax"/>
        </c:scaling>
        <c:delete val="0"/>
        <c:axPos val="b"/>
        <c:majorGridlines>
          <c:spPr>
            <a:ln>
              <a:solidFill>
                <a:schemeClr val="tx2">
                  <a:lumMod val="60000"/>
                  <a:lumOff val="40000"/>
                  <a:alpha val="79000"/>
                </a:schemeClr>
              </a:solidFill>
              <a:prstDash val="sysDot"/>
            </a:ln>
          </c:spPr>
        </c:majorGridlines>
        <c:numFmt formatCode="0.000" sourceLinked="1"/>
        <c:majorTickMark val="out"/>
        <c:minorTickMark val="none"/>
        <c:tickLblPos val="nextTo"/>
        <c:crossAx val="21284348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E0E69-72AD-9C42-ADAA-D1FBCC5AE46A}" type="doc">
      <dgm:prSet loTypeId="urn:microsoft.com/office/officeart/2008/layout/VerticalCurvedList" loCatId="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84590E60-1C50-9443-8176-995E9A037B7A}">
      <dgm:prSet phldrT="[文本]" custT="1"/>
      <dgm:spPr/>
      <dgm:t>
        <a:bodyPr/>
        <a:lstStyle/>
        <a:p>
          <a:r>
            <a:rPr lang="zh-CN" altLang="en-US" sz="4000" dirty="0" smtClean="0"/>
            <a:t>登陆、注册</a:t>
          </a:r>
          <a:r>
            <a:rPr lang="zh-CN" altLang="en-US" sz="2400" dirty="0" smtClean="0"/>
            <a:t>（虚伪指标）</a:t>
          </a:r>
          <a:endParaRPr lang="zh-CN" altLang="en-US" sz="2400" dirty="0"/>
        </a:p>
      </dgm:t>
    </dgm:pt>
    <dgm:pt modelId="{8C3ACD50-6DE4-6546-B430-ACBF355DA099}" type="parTrans" cxnId="{2C65061F-82B5-2A4C-B76D-44F429FCE332}">
      <dgm:prSet/>
      <dgm:spPr/>
      <dgm:t>
        <a:bodyPr/>
        <a:lstStyle/>
        <a:p>
          <a:endParaRPr lang="zh-CN" altLang="en-US"/>
        </a:p>
      </dgm:t>
    </dgm:pt>
    <dgm:pt modelId="{E4A83D53-5574-534E-A05C-FE60CD63B9C0}" type="sibTrans" cxnId="{2C65061F-82B5-2A4C-B76D-44F429FCE332}">
      <dgm:prSet/>
      <dgm:spPr/>
      <dgm:t>
        <a:bodyPr/>
        <a:lstStyle/>
        <a:p>
          <a:endParaRPr lang="zh-CN" altLang="en-US"/>
        </a:p>
      </dgm:t>
    </dgm:pt>
    <dgm:pt modelId="{C28529C6-1E1B-954B-A7BF-46FD1D55552E}">
      <dgm:prSet phldrT="[文本]" custT="1"/>
      <dgm:spPr/>
      <dgm:t>
        <a:bodyPr/>
        <a:lstStyle/>
        <a:p>
          <a:r>
            <a:rPr lang="zh-CN" altLang="en-US" sz="4000" dirty="0" smtClean="0"/>
            <a:t>触发核心事件</a:t>
          </a:r>
          <a:r>
            <a:rPr lang="zh-CN" altLang="en-US" sz="2400" dirty="0" smtClean="0"/>
            <a:t>（执行不明确）</a:t>
          </a:r>
          <a:endParaRPr lang="zh-CN" altLang="en-US" sz="2400" dirty="0"/>
        </a:p>
      </dgm:t>
    </dgm:pt>
    <dgm:pt modelId="{FE971120-8903-CC48-AC64-1855618D8318}" type="parTrans" cxnId="{9ED18B4B-5C07-E14D-947D-4B16104C8EA5}">
      <dgm:prSet/>
      <dgm:spPr/>
      <dgm:t>
        <a:bodyPr/>
        <a:lstStyle/>
        <a:p>
          <a:endParaRPr lang="zh-CN" altLang="en-US"/>
        </a:p>
      </dgm:t>
    </dgm:pt>
    <dgm:pt modelId="{8BA284B7-975B-CA43-8A20-55F827EBA325}" type="sibTrans" cxnId="{9ED18B4B-5C07-E14D-947D-4B16104C8EA5}">
      <dgm:prSet/>
      <dgm:spPr/>
      <dgm:t>
        <a:bodyPr/>
        <a:lstStyle/>
        <a:p>
          <a:endParaRPr lang="zh-CN" altLang="en-US"/>
        </a:p>
      </dgm:t>
    </dgm:pt>
    <dgm:pt modelId="{64F09246-91C5-2942-8DAB-6C33D40B892D}">
      <dgm:prSet phldrT="[文本]" custT="1"/>
      <dgm:spPr/>
      <dgm:t>
        <a:bodyPr/>
        <a:lstStyle/>
        <a:p>
          <a:r>
            <a:rPr lang="zh-CN" altLang="en-US" sz="4200" dirty="0" smtClean="0"/>
            <a:t>触发</a:t>
          </a:r>
          <a:r>
            <a:rPr lang="en-US" altLang="zh-CN" sz="4200" dirty="0" smtClean="0"/>
            <a:t>A-Ha!</a:t>
          </a:r>
          <a:r>
            <a:rPr lang="zh-CN" altLang="en-US" sz="4200" dirty="0" smtClean="0"/>
            <a:t> </a:t>
          </a:r>
          <a:r>
            <a:rPr lang="en-US" altLang="zh-CN" sz="4200" dirty="0" smtClean="0"/>
            <a:t>Moment</a:t>
          </a:r>
          <a:r>
            <a:rPr lang="zh-CN" altLang="en-US" sz="2400" dirty="0" smtClean="0"/>
            <a:t>（可执行性较高）</a:t>
          </a:r>
          <a:endParaRPr lang="zh-CN" altLang="en-US" sz="2400" dirty="0"/>
        </a:p>
      </dgm:t>
    </dgm:pt>
    <dgm:pt modelId="{96A17ACB-9602-ED40-BA29-B97AF675FD43}" type="parTrans" cxnId="{B8BCD41C-A6E6-B844-85EF-8B2717155BC6}">
      <dgm:prSet/>
      <dgm:spPr/>
      <dgm:t>
        <a:bodyPr/>
        <a:lstStyle/>
        <a:p>
          <a:endParaRPr lang="zh-CN" altLang="en-US"/>
        </a:p>
      </dgm:t>
    </dgm:pt>
    <dgm:pt modelId="{1316CA24-7AA1-4E4B-8501-5E2A3C1C41CF}" type="sibTrans" cxnId="{B8BCD41C-A6E6-B844-85EF-8B2717155BC6}">
      <dgm:prSet/>
      <dgm:spPr/>
      <dgm:t>
        <a:bodyPr/>
        <a:lstStyle/>
        <a:p>
          <a:endParaRPr lang="zh-CN" altLang="en-US"/>
        </a:p>
      </dgm:t>
    </dgm:pt>
    <dgm:pt modelId="{2ECBC96F-EC73-1B45-950B-A773748AD67F}" type="pres">
      <dgm:prSet presAssocID="{835E0E69-72AD-9C42-ADAA-D1FBCC5AE46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7BB65BF-47DA-D14F-B08F-1717B56A2D5D}" type="pres">
      <dgm:prSet presAssocID="{835E0E69-72AD-9C42-ADAA-D1FBCC5AE46A}" presName="Name1" presStyleCnt="0"/>
      <dgm:spPr/>
    </dgm:pt>
    <dgm:pt modelId="{49D07017-6BA4-7E41-94C9-C1921F1C0DB5}" type="pres">
      <dgm:prSet presAssocID="{835E0E69-72AD-9C42-ADAA-D1FBCC5AE46A}" presName="cycle" presStyleCnt="0"/>
      <dgm:spPr/>
    </dgm:pt>
    <dgm:pt modelId="{D70EDD2E-B2A6-1A46-AAF7-F21BB452654E}" type="pres">
      <dgm:prSet presAssocID="{835E0E69-72AD-9C42-ADAA-D1FBCC5AE46A}" presName="srcNode" presStyleLbl="node1" presStyleIdx="0" presStyleCnt="3"/>
      <dgm:spPr/>
    </dgm:pt>
    <dgm:pt modelId="{8C8678B0-EF06-8D4F-B6E9-CF5032DC172C}" type="pres">
      <dgm:prSet presAssocID="{835E0E69-72AD-9C42-ADAA-D1FBCC5AE46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EDDD6BA-D232-054A-8C86-D7F7CD48055A}" type="pres">
      <dgm:prSet presAssocID="{835E0E69-72AD-9C42-ADAA-D1FBCC5AE46A}" presName="extraNode" presStyleLbl="node1" presStyleIdx="0" presStyleCnt="3"/>
      <dgm:spPr/>
    </dgm:pt>
    <dgm:pt modelId="{65AEA4AB-5DA1-304E-A325-70FA769D4FCC}" type="pres">
      <dgm:prSet presAssocID="{835E0E69-72AD-9C42-ADAA-D1FBCC5AE46A}" presName="dstNode" presStyleLbl="node1" presStyleIdx="0" presStyleCnt="3"/>
      <dgm:spPr/>
    </dgm:pt>
    <dgm:pt modelId="{C893EF9B-40DE-AF4D-ABB0-63E93A193C10}" type="pres">
      <dgm:prSet presAssocID="{84590E60-1C50-9443-8176-995E9A037B7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B664AF-C96F-1942-A564-5394022D512F}" type="pres">
      <dgm:prSet presAssocID="{84590E60-1C50-9443-8176-995E9A037B7A}" presName="accent_1" presStyleCnt="0"/>
      <dgm:spPr/>
    </dgm:pt>
    <dgm:pt modelId="{4617A9E1-5852-CB4A-A445-8C65E2E00B6E}" type="pres">
      <dgm:prSet presAssocID="{84590E60-1C50-9443-8176-995E9A037B7A}" presName="accentRepeatNode" presStyleLbl="solidFgAcc1" presStyleIdx="0" presStyleCnt="3"/>
      <dgm:spPr/>
    </dgm:pt>
    <dgm:pt modelId="{80AF994D-27B3-1C46-B7CA-A1AC85AA4E85}" type="pres">
      <dgm:prSet presAssocID="{C28529C6-1E1B-954B-A7BF-46FD1D55552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168FF2-72B5-E046-B692-F635DBE03221}" type="pres">
      <dgm:prSet presAssocID="{C28529C6-1E1B-954B-A7BF-46FD1D55552E}" presName="accent_2" presStyleCnt="0"/>
      <dgm:spPr/>
    </dgm:pt>
    <dgm:pt modelId="{4F56DBF1-F5CD-D647-A1BF-2818A18530A0}" type="pres">
      <dgm:prSet presAssocID="{C28529C6-1E1B-954B-A7BF-46FD1D55552E}" presName="accentRepeatNode" presStyleLbl="solidFgAcc1" presStyleIdx="1" presStyleCnt="3"/>
      <dgm:spPr/>
    </dgm:pt>
    <dgm:pt modelId="{B3AD1090-62B6-8340-8F8C-A5272EDD857A}" type="pres">
      <dgm:prSet presAssocID="{64F09246-91C5-2942-8DAB-6C33D40B892D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E5F9BF-10B0-494F-9BF5-53D658F5684C}" type="pres">
      <dgm:prSet presAssocID="{64F09246-91C5-2942-8DAB-6C33D40B892D}" presName="accent_3" presStyleCnt="0"/>
      <dgm:spPr/>
    </dgm:pt>
    <dgm:pt modelId="{1EADA955-E7B4-2D43-BBF0-BF8A3C1F5261}" type="pres">
      <dgm:prSet presAssocID="{64F09246-91C5-2942-8DAB-6C33D40B892D}" presName="accentRepeatNode" presStyleLbl="solidFgAcc1" presStyleIdx="2" presStyleCnt="3"/>
      <dgm:spPr/>
    </dgm:pt>
  </dgm:ptLst>
  <dgm:cxnLst>
    <dgm:cxn modelId="{B8BCD41C-A6E6-B844-85EF-8B2717155BC6}" srcId="{835E0E69-72AD-9C42-ADAA-D1FBCC5AE46A}" destId="{64F09246-91C5-2942-8DAB-6C33D40B892D}" srcOrd="2" destOrd="0" parTransId="{96A17ACB-9602-ED40-BA29-B97AF675FD43}" sibTransId="{1316CA24-7AA1-4E4B-8501-5E2A3C1C41CF}"/>
    <dgm:cxn modelId="{C3AEC4E4-313B-6648-9D3D-123ED3B8B971}" type="presOf" srcId="{84590E60-1C50-9443-8176-995E9A037B7A}" destId="{C893EF9B-40DE-AF4D-ABB0-63E93A193C10}" srcOrd="0" destOrd="0" presId="urn:microsoft.com/office/officeart/2008/layout/VerticalCurvedList"/>
    <dgm:cxn modelId="{89A69408-B1EF-3B41-A93D-9F2E5DA209A0}" type="presOf" srcId="{835E0E69-72AD-9C42-ADAA-D1FBCC5AE46A}" destId="{2ECBC96F-EC73-1B45-950B-A773748AD67F}" srcOrd="0" destOrd="0" presId="urn:microsoft.com/office/officeart/2008/layout/VerticalCurvedList"/>
    <dgm:cxn modelId="{9ED18B4B-5C07-E14D-947D-4B16104C8EA5}" srcId="{835E0E69-72AD-9C42-ADAA-D1FBCC5AE46A}" destId="{C28529C6-1E1B-954B-A7BF-46FD1D55552E}" srcOrd="1" destOrd="0" parTransId="{FE971120-8903-CC48-AC64-1855618D8318}" sibTransId="{8BA284B7-975B-CA43-8A20-55F827EBA325}"/>
    <dgm:cxn modelId="{5AF81A90-5E21-FA4D-95B8-116E4E237824}" type="presOf" srcId="{E4A83D53-5574-534E-A05C-FE60CD63B9C0}" destId="{8C8678B0-EF06-8D4F-B6E9-CF5032DC172C}" srcOrd="0" destOrd="0" presId="urn:microsoft.com/office/officeart/2008/layout/VerticalCurvedList"/>
    <dgm:cxn modelId="{127C242B-D17B-5C49-9765-20CC49820089}" type="presOf" srcId="{64F09246-91C5-2942-8DAB-6C33D40B892D}" destId="{B3AD1090-62B6-8340-8F8C-A5272EDD857A}" srcOrd="0" destOrd="0" presId="urn:microsoft.com/office/officeart/2008/layout/VerticalCurvedList"/>
    <dgm:cxn modelId="{2C65061F-82B5-2A4C-B76D-44F429FCE332}" srcId="{835E0E69-72AD-9C42-ADAA-D1FBCC5AE46A}" destId="{84590E60-1C50-9443-8176-995E9A037B7A}" srcOrd="0" destOrd="0" parTransId="{8C3ACD50-6DE4-6546-B430-ACBF355DA099}" sibTransId="{E4A83D53-5574-534E-A05C-FE60CD63B9C0}"/>
    <dgm:cxn modelId="{445039F3-C5D8-484F-AB7B-C063E6F2A855}" type="presOf" srcId="{C28529C6-1E1B-954B-A7BF-46FD1D55552E}" destId="{80AF994D-27B3-1C46-B7CA-A1AC85AA4E85}" srcOrd="0" destOrd="0" presId="urn:microsoft.com/office/officeart/2008/layout/VerticalCurvedList"/>
    <dgm:cxn modelId="{AB2DDDC2-116F-EE40-9025-7EF09BCA7335}" type="presParOf" srcId="{2ECBC96F-EC73-1B45-950B-A773748AD67F}" destId="{07BB65BF-47DA-D14F-B08F-1717B56A2D5D}" srcOrd="0" destOrd="0" presId="urn:microsoft.com/office/officeart/2008/layout/VerticalCurvedList"/>
    <dgm:cxn modelId="{0022746A-99D4-7E41-8BDA-BDF75B91A890}" type="presParOf" srcId="{07BB65BF-47DA-D14F-B08F-1717B56A2D5D}" destId="{49D07017-6BA4-7E41-94C9-C1921F1C0DB5}" srcOrd="0" destOrd="0" presId="urn:microsoft.com/office/officeart/2008/layout/VerticalCurvedList"/>
    <dgm:cxn modelId="{460A398E-4FF6-4A48-8E67-BC76B8633BE8}" type="presParOf" srcId="{49D07017-6BA4-7E41-94C9-C1921F1C0DB5}" destId="{D70EDD2E-B2A6-1A46-AAF7-F21BB452654E}" srcOrd="0" destOrd="0" presId="urn:microsoft.com/office/officeart/2008/layout/VerticalCurvedList"/>
    <dgm:cxn modelId="{93FA3D9A-71F7-5543-AFA4-3CA0C3999B10}" type="presParOf" srcId="{49D07017-6BA4-7E41-94C9-C1921F1C0DB5}" destId="{8C8678B0-EF06-8D4F-B6E9-CF5032DC172C}" srcOrd="1" destOrd="0" presId="urn:microsoft.com/office/officeart/2008/layout/VerticalCurvedList"/>
    <dgm:cxn modelId="{EBECE6D0-A174-6D42-B9A8-C3E3D74E69B8}" type="presParOf" srcId="{49D07017-6BA4-7E41-94C9-C1921F1C0DB5}" destId="{EEDDD6BA-D232-054A-8C86-D7F7CD48055A}" srcOrd="2" destOrd="0" presId="urn:microsoft.com/office/officeart/2008/layout/VerticalCurvedList"/>
    <dgm:cxn modelId="{474E6EBC-3414-BA44-AA07-A975765EEB71}" type="presParOf" srcId="{49D07017-6BA4-7E41-94C9-C1921F1C0DB5}" destId="{65AEA4AB-5DA1-304E-A325-70FA769D4FCC}" srcOrd="3" destOrd="0" presId="urn:microsoft.com/office/officeart/2008/layout/VerticalCurvedList"/>
    <dgm:cxn modelId="{A4080318-DAC6-E44A-8DFF-51E22F7F7D77}" type="presParOf" srcId="{07BB65BF-47DA-D14F-B08F-1717B56A2D5D}" destId="{C893EF9B-40DE-AF4D-ABB0-63E93A193C10}" srcOrd="1" destOrd="0" presId="urn:microsoft.com/office/officeart/2008/layout/VerticalCurvedList"/>
    <dgm:cxn modelId="{9B28D7C5-9DBF-4042-98B0-00E15A8A9544}" type="presParOf" srcId="{07BB65BF-47DA-D14F-B08F-1717B56A2D5D}" destId="{C8B664AF-C96F-1942-A564-5394022D512F}" srcOrd="2" destOrd="0" presId="urn:microsoft.com/office/officeart/2008/layout/VerticalCurvedList"/>
    <dgm:cxn modelId="{1D307E5C-C9AF-A244-A2E7-96D5D3901812}" type="presParOf" srcId="{C8B664AF-C96F-1942-A564-5394022D512F}" destId="{4617A9E1-5852-CB4A-A445-8C65E2E00B6E}" srcOrd="0" destOrd="0" presId="urn:microsoft.com/office/officeart/2008/layout/VerticalCurvedList"/>
    <dgm:cxn modelId="{58C94A75-F346-3C4E-84C4-183AD3867A9B}" type="presParOf" srcId="{07BB65BF-47DA-D14F-B08F-1717B56A2D5D}" destId="{80AF994D-27B3-1C46-B7CA-A1AC85AA4E85}" srcOrd="3" destOrd="0" presId="urn:microsoft.com/office/officeart/2008/layout/VerticalCurvedList"/>
    <dgm:cxn modelId="{18835D42-F601-9841-9B02-23F2234CCA4B}" type="presParOf" srcId="{07BB65BF-47DA-D14F-B08F-1717B56A2D5D}" destId="{CD168FF2-72B5-E046-B692-F635DBE03221}" srcOrd="4" destOrd="0" presId="urn:microsoft.com/office/officeart/2008/layout/VerticalCurvedList"/>
    <dgm:cxn modelId="{93C1BF26-2702-2C47-BD90-AC3E4DC63F75}" type="presParOf" srcId="{CD168FF2-72B5-E046-B692-F635DBE03221}" destId="{4F56DBF1-F5CD-D647-A1BF-2818A18530A0}" srcOrd="0" destOrd="0" presId="urn:microsoft.com/office/officeart/2008/layout/VerticalCurvedList"/>
    <dgm:cxn modelId="{94650226-2995-A04B-BA73-F91F9149FD64}" type="presParOf" srcId="{07BB65BF-47DA-D14F-B08F-1717B56A2D5D}" destId="{B3AD1090-62B6-8340-8F8C-A5272EDD857A}" srcOrd="5" destOrd="0" presId="urn:microsoft.com/office/officeart/2008/layout/VerticalCurvedList"/>
    <dgm:cxn modelId="{DE0FB654-2FB3-5946-89B6-CBE181B0D959}" type="presParOf" srcId="{07BB65BF-47DA-D14F-B08F-1717B56A2D5D}" destId="{DFE5F9BF-10B0-494F-9BF5-53D658F5684C}" srcOrd="6" destOrd="0" presId="urn:microsoft.com/office/officeart/2008/layout/VerticalCurvedList"/>
    <dgm:cxn modelId="{E15D6E86-C5C0-4845-A77C-183931E5C063}" type="presParOf" srcId="{DFE5F9BF-10B0-494F-9BF5-53D658F5684C}" destId="{1EADA955-E7B4-2D43-BBF0-BF8A3C1F526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678B0-EF06-8D4F-B6E9-CF5032DC172C}">
      <dsp:nvSpPr>
        <dsp:cNvPr id="0" name=""/>
        <dsp:cNvSpPr/>
      </dsp:nvSpPr>
      <dsp:spPr>
        <a:xfrm>
          <a:off x="-4758709" y="-729397"/>
          <a:ext cx="5668080" cy="5668080"/>
        </a:xfrm>
        <a:prstGeom prst="blockArc">
          <a:avLst>
            <a:gd name="adj1" fmla="val 18900000"/>
            <a:gd name="adj2" fmla="val 2700000"/>
            <a:gd name="adj3" fmla="val 381"/>
          </a:avLst>
        </a:prstGeom>
        <a:noFill/>
        <a:ln w="63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3EF9B-40DE-AF4D-ABB0-63E93A193C10}">
      <dsp:nvSpPr>
        <dsp:cNvPr id="0" name=""/>
        <dsp:cNvSpPr/>
      </dsp:nvSpPr>
      <dsp:spPr>
        <a:xfrm>
          <a:off x="584855" y="420928"/>
          <a:ext cx="7305700" cy="841857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8224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登陆、注册</a:t>
          </a:r>
          <a:r>
            <a:rPr lang="zh-CN" altLang="en-US" sz="2400" kern="1200" dirty="0" smtClean="0"/>
            <a:t>（虚伪指标）</a:t>
          </a:r>
          <a:endParaRPr lang="zh-CN" altLang="en-US" sz="2400" kern="1200" dirty="0"/>
        </a:p>
      </dsp:txBody>
      <dsp:txXfrm>
        <a:off x="584855" y="420928"/>
        <a:ext cx="7305700" cy="841857"/>
      </dsp:txXfrm>
    </dsp:sp>
    <dsp:sp modelId="{4617A9E1-5852-CB4A-A445-8C65E2E00B6E}">
      <dsp:nvSpPr>
        <dsp:cNvPr id="0" name=""/>
        <dsp:cNvSpPr/>
      </dsp:nvSpPr>
      <dsp:spPr>
        <a:xfrm>
          <a:off x="58695" y="315696"/>
          <a:ext cx="1052321" cy="1052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F994D-27B3-1C46-B7CA-A1AC85AA4E85}">
      <dsp:nvSpPr>
        <dsp:cNvPr id="0" name=""/>
        <dsp:cNvSpPr/>
      </dsp:nvSpPr>
      <dsp:spPr>
        <a:xfrm>
          <a:off x="890870" y="1683714"/>
          <a:ext cx="6999685" cy="841857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8224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触发核心事件</a:t>
          </a:r>
          <a:r>
            <a:rPr lang="zh-CN" altLang="en-US" sz="2400" kern="1200" dirty="0" smtClean="0"/>
            <a:t>（执行不明确）</a:t>
          </a:r>
          <a:endParaRPr lang="zh-CN" altLang="en-US" sz="2400" kern="1200" dirty="0"/>
        </a:p>
      </dsp:txBody>
      <dsp:txXfrm>
        <a:off x="890870" y="1683714"/>
        <a:ext cx="6999685" cy="841857"/>
      </dsp:txXfrm>
    </dsp:sp>
    <dsp:sp modelId="{4F56DBF1-F5CD-D647-A1BF-2818A18530A0}">
      <dsp:nvSpPr>
        <dsp:cNvPr id="0" name=""/>
        <dsp:cNvSpPr/>
      </dsp:nvSpPr>
      <dsp:spPr>
        <a:xfrm>
          <a:off x="364710" y="1578482"/>
          <a:ext cx="1052321" cy="1052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D1090-62B6-8340-8F8C-A5272EDD857A}">
      <dsp:nvSpPr>
        <dsp:cNvPr id="0" name=""/>
        <dsp:cNvSpPr/>
      </dsp:nvSpPr>
      <dsp:spPr>
        <a:xfrm>
          <a:off x="584855" y="2946500"/>
          <a:ext cx="7305700" cy="841857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8224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触发</a:t>
          </a:r>
          <a:r>
            <a:rPr lang="en-US" altLang="zh-CN" sz="4200" kern="1200" dirty="0" smtClean="0"/>
            <a:t>A-Ha!</a:t>
          </a:r>
          <a:r>
            <a:rPr lang="zh-CN" altLang="en-US" sz="4200" kern="1200" dirty="0" smtClean="0"/>
            <a:t> </a:t>
          </a:r>
          <a:r>
            <a:rPr lang="en-US" altLang="zh-CN" sz="4200" kern="1200" dirty="0" smtClean="0"/>
            <a:t>Moment</a:t>
          </a:r>
          <a:r>
            <a:rPr lang="zh-CN" altLang="en-US" sz="2400" kern="1200" dirty="0" smtClean="0"/>
            <a:t>（可执行性较高）</a:t>
          </a:r>
          <a:endParaRPr lang="zh-CN" altLang="en-US" sz="2400" kern="1200" dirty="0"/>
        </a:p>
      </dsp:txBody>
      <dsp:txXfrm>
        <a:off x="584855" y="2946500"/>
        <a:ext cx="7305700" cy="841857"/>
      </dsp:txXfrm>
    </dsp:sp>
    <dsp:sp modelId="{1EADA955-E7B4-2D43-BBF0-BF8A3C1F5261}">
      <dsp:nvSpPr>
        <dsp:cNvPr id="0" name=""/>
        <dsp:cNvSpPr/>
      </dsp:nvSpPr>
      <dsp:spPr>
        <a:xfrm>
          <a:off x="58695" y="2841268"/>
          <a:ext cx="1052321" cy="1052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/>
            </a:lvl1pPr>
          </a:lstStyle>
          <a:p>
            <a:pPr>
              <a:defRPr/>
            </a:pPr>
            <a:fld id="{3C7EB56C-E161-6248-8A6A-133B4F53BADA}" type="datetimeFigureOut">
              <a:rPr lang="zh-CN" altLang="en-US"/>
              <a:pPr>
                <a:defRPr/>
              </a:pPr>
              <a:t>16/4/11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/>
            </a:lvl1pPr>
          </a:lstStyle>
          <a:p>
            <a:pPr>
              <a:defRPr/>
            </a:pPr>
            <a:fld id="{4943D875-0662-8945-83FE-442818A4F9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29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/>
            </a:lvl1pPr>
          </a:lstStyle>
          <a:p>
            <a:pPr>
              <a:defRPr/>
            </a:pPr>
            <a:fld id="{CA70E95D-63D2-2E4D-BB22-B78018A15E6F}" type="datetime1">
              <a:rPr lang="zh-CN" altLang="en-US"/>
              <a:pPr>
                <a:defRPr/>
              </a:pPr>
              <a:t>16/4/11</a:t>
            </a:fld>
            <a:endParaRPr lang="zh-CN" altLang="en-US" sz="1200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4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>
              <a:spcBef>
                <a:spcPct val="30000"/>
              </a:spcBef>
            </a:pPr>
            <a:r>
              <a:rPr lang="zh-CN" altLang="en-US" sz="1200"/>
              <a:t>单击此处编辑母版文本样式</a:t>
            </a:r>
            <a:endParaRPr lang="zh-CN" sz="1200"/>
          </a:p>
          <a:p>
            <a:pPr defTabSz="0">
              <a:spcBef>
                <a:spcPct val="30000"/>
              </a:spcBef>
            </a:pPr>
            <a:r>
              <a:rPr lang="zh-CN" altLang="en-US" sz="1200"/>
              <a:t>第二级</a:t>
            </a:r>
            <a:endParaRPr lang="zh-CN" sz="1200"/>
          </a:p>
          <a:p>
            <a:pPr defTabSz="0">
              <a:spcBef>
                <a:spcPct val="30000"/>
              </a:spcBef>
            </a:pPr>
            <a:r>
              <a:rPr lang="zh-CN" altLang="en-US" sz="1200"/>
              <a:t>第三级</a:t>
            </a:r>
            <a:endParaRPr lang="zh-CN" sz="1200"/>
          </a:p>
          <a:p>
            <a:pPr defTabSz="0">
              <a:spcBef>
                <a:spcPct val="30000"/>
              </a:spcBef>
            </a:pPr>
            <a:r>
              <a:rPr lang="zh-CN" altLang="en-US" sz="1200"/>
              <a:t>第四级</a:t>
            </a:r>
            <a:endParaRPr lang="zh-CN" sz="1200"/>
          </a:p>
          <a:p>
            <a:pPr defTabSz="0">
              <a:spcBef>
                <a:spcPct val="30000"/>
              </a:spcBef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/>
            </a:lvl1pPr>
          </a:lstStyle>
          <a:p>
            <a:pPr>
              <a:defRPr/>
            </a:pPr>
            <a:fld id="{B8F92EDE-29AD-B74F-B688-C149BE2579F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348782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Arial" charset="0"/>
              <a:ea typeface="宋体" charset="0"/>
            </a:endParaRPr>
          </a:p>
        </p:txBody>
      </p:sp>
      <p:sp>
        <p:nvSpPr>
          <p:cNvPr id="16387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2F51AE9-8D94-0F41-98A5-6CCF8A1ED3AB}" type="datetime1">
              <a:rPr kumimoji="0" lang="zh-CN" altLang="en-US" sz="1800"/>
              <a:pPr/>
              <a:t>16/4/11</a:t>
            </a:fld>
            <a:endParaRPr kumimoji="0" lang="zh-CN" altLang="en-US" sz="1200"/>
          </a:p>
        </p:txBody>
      </p:sp>
      <p:sp>
        <p:nvSpPr>
          <p:cNvPr id="16388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1B13E84-8451-C149-A5EC-F05391022644}" type="slidenum">
              <a:rPr kumimoji="0" lang="zh-CN" altLang="en-US" sz="1800"/>
              <a:pPr/>
              <a:t>1</a:t>
            </a:fld>
            <a:endParaRPr kumimoji="0"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Arial" charset="0"/>
              <a:ea typeface="宋体" charset="0"/>
            </a:endParaRPr>
          </a:p>
        </p:txBody>
      </p:sp>
      <p:sp>
        <p:nvSpPr>
          <p:cNvPr id="62467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C0FB473-1B25-1D43-AB37-90FA584D060E}" type="datetime1">
              <a:rPr kumimoji="0" lang="zh-CN" altLang="en-US" sz="1800"/>
              <a:pPr/>
              <a:t>16/4/11</a:t>
            </a:fld>
            <a:endParaRPr kumimoji="0" lang="zh-CN" altLang="en-US" sz="1200"/>
          </a:p>
        </p:txBody>
      </p:sp>
      <p:sp>
        <p:nvSpPr>
          <p:cNvPr id="62468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101C08B-2DFF-2340-A7B7-CD06BF30F6A6}" type="slidenum">
              <a:rPr kumimoji="0" lang="zh-CN" altLang="en-US" sz="1800"/>
              <a:pPr/>
              <a:t>19</a:t>
            </a:fld>
            <a:endParaRPr kumimoji="0"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3B147D41-8287-D94C-A519-B3E371EE92B8}" type="slidenum">
              <a:rPr lang="zh-CN" altLang="en-US" sz="1200" smtClean="0"/>
              <a:pPr>
                <a:defRPr/>
              </a:pPr>
              <a:t>2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</a:rPr>
              <a:t>App</a:t>
            </a:r>
            <a:r>
              <a:rPr lang="zh-CN" altLang="en-US" dirty="0">
                <a:latin typeface="Arial" charset="0"/>
                <a:ea typeface="宋体" charset="0"/>
              </a:rPr>
              <a:t> 最关心的两个问题是：</a:t>
            </a:r>
            <a:endParaRPr lang="en-US" altLang="zh-CN" dirty="0">
              <a:latin typeface="Arial" charset="0"/>
              <a:ea typeface="宋体" charset="0"/>
            </a:endParaRPr>
          </a:p>
          <a:p>
            <a:r>
              <a:rPr lang="zh-CN" altLang="en-US" dirty="0">
                <a:latin typeface="Arial" charset="0"/>
                <a:ea typeface="宋体" charset="0"/>
              </a:rPr>
              <a:t>用户属性</a:t>
            </a:r>
            <a:endParaRPr lang="en-US" altLang="zh-CN" dirty="0">
              <a:latin typeface="Arial" charset="0"/>
              <a:ea typeface="宋体" charset="0"/>
            </a:endParaRPr>
          </a:p>
          <a:p>
            <a:r>
              <a:rPr lang="zh-CN" altLang="en-US" dirty="0">
                <a:latin typeface="Arial" charset="0"/>
                <a:ea typeface="宋体" charset="0"/>
              </a:rPr>
              <a:t>用户行为</a:t>
            </a:r>
            <a:endParaRPr lang="en-US" altLang="zh-CN" dirty="0">
              <a:latin typeface="Arial" charset="0"/>
              <a:ea typeface="宋体" charset="0"/>
            </a:endParaRPr>
          </a:p>
          <a:p>
            <a:r>
              <a:rPr lang="zh-CN" altLang="en-US" dirty="0">
                <a:latin typeface="Arial" charset="0"/>
                <a:ea typeface="宋体" charset="0"/>
              </a:rPr>
              <a:t>用户行为路径分析是完成</a:t>
            </a:r>
            <a:r>
              <a:rPr lang="en-US" altLang="zh-CN" dirty="0">
                <a:latin typeface="Arial" charset="0"/>
                <a:ea typeface="宋体" charset="0"/>
              </a:rPr>
              <a:t>KPI</a:t>
            </a:r>
            <a:r>
              <a:rPr lang="zh-CN" altLang="en-US" dirty="0">
                <a:latin typeface="Arial" charset="0"/>
                <a:ea typeface="宋体" charset="0"/>
              </a:rPr>
              <a:t>的神器之一！</a:t>
            </a:r>
          </a:p>
          <a:p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027EEF6-197B-FE45-AAC1-0D340E09EA12}" type="slidenum">
              <a:rPr kumimoji="0" lang="zh-CN" altLang="en-US" sz="1800"/>
              <a:pPr/>
              <a:t>3</a:t>
            </a:fld>
            <a:endParaRPr kumimoji="0" lang="zh-CN" altLang="en-US"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Calibri" charset="0"/>
                <a:ea typeface="宋体" charset="0"/>
              </a:rPr>
              <a:t>所有的案例都有一个隐藏的事实： 可执行性</a:t>
            </a:r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2BE5FBAA-E9AF-3646-88E8-538FB19323AD}" type="slidenum">
              <a:rPr lang="zh-CN" altLang="en-US" sz="1200" smtClean="0"/>
              <a:pPr>
                <a:defRPr/>
              </a:pPr>
              <a:t>7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所以</a:t>
            </a:r>
            <a:r>
              <a:rPr kumimoji="1" lang="en-US" altLang="zh-CN" dirty="0" smtClean="0"/>
              <a:t>A-ha moment</a:t>
            </a:r>
            <a:r>
              <a:rPr kumimoji="1" lang="zh-CN" altLang="en-US" dirty="0" smtClean="0"/>
              <a:t>到底是什么？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A70E95D-63D2-2E4D-BB22-B78018A15E6F}" type="datetime1">
              <a:rPr lang="zh-CN" altLang="en-US" smtClean="0"/>
              <a:pPr>
                <a:defRPr/>
              </a:pPr>
              <a:t>16/4/11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F92EDE-29AD-B74F-B688-C149BE2579FE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3797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fld id="{7CC82258-6122-5941-9998-A53AED0C1261}" type="slidenum">
              <a:rPr lang="zh-CN" altLang="en-US" sz="1200" smtClean="0"/>
              <a:pPr>
                <a:defRPr/>
              </a:pPr>
              <a:t>9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charset="0"/>
                <a:ea typeface="宋体" charset="0"/>
              </a:rPr>
              <a:t>用户不在乎你的算法有多牛逼，用户感受到的是体验，用户的</a:t>
            </a:r>
            <a:r>
              <a:rPr lang="en-US" altLang="zh-CN" dirty="0" err="1">
                <a:latin typeface="Arial" charset="0"/>
                <a:ea typeface="宋体" charset="0"/>
              </a:rPr>
              <a:t>groth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hacking</a:t>
            </a:r>
            <a:r>
              <a:rPr lang="zh-CN" altLang="en-US" dirty="0">
                <a:latin typeface="Arial" charset="0"/>
                <a:ea typeface="宋体" charset="0"/>
              </a:rPr>
              <a:t>的策略从以前的属性数据驱动到行为数据驱动，</a:t>
            </a:r>
            <a:endParaRPr lang="en-US" altLang="zh-CN" dirty="0">
              <a:latin typeface="Arial" charset="0"/>
              <a:ea typeface="宋体" charset="0"/>
            </a:endParaRPr>
          </a:p>
          <a:p>
            <a:r>
              <a:rPr lang="zh-CN" altLang="en-US" dirty="0">
                <a:latin typeface="Arial" charset="0"/>
                <a:ea typeface="宋体" charset="0"/>
              </a:rPr>
              <a:t>因此用户的体验行为也折射出了用户对于产品的直观感受：用户的流失，跳转，访问时长</a:t>
            </a:r>
            <a:endParaRPr lang="en-US" altLang="zh-CN" dirty="0">
              <a:latin typeface="Arial" charset="0"/>
              <a:ea typeface="宋体" charset="0"/>
            </a:endParaRPr>
          </a:p>
          <a:p>
            <a:r>
              <a:rPr lang="zh-CN" altLang="en-US" dirty="0">
                <a:latin typeface="Arial" charset="0"/>
                <a:ea typeface="宋体" charset="0"/>
              </a:rPr>
              <a:t>因此我们需要根据这样一些数据去发现到问题、定位和解决问题，从而改善</a:t>
            </a:r>
            <a:r>
              <a:rPr lang="en-US" altLang="zh-CN" dirty="0">
                <a:latin typeface="Arial" charset="0"/>
                <a:ea typeface="宋体" charset="0"/>
              </a:rPr>
              <a:t>UI</a:t>
            </a:r>
            <a:r>
              <a:rPr lang="zh-CN" altLang="en-US" dirty="0">
                <a:latin typeface="Arial" charset="0"/>
                <a:ea typeface="宋体" charset="0"/>
              </a:rPr>
              <a:t>，提升</a:t>
            </a:r>
            <a:r>
              <a:rPr lang="en-US" altLang="zh-CN" dirty="0">
                <a:latin typeface="Arial" charset="0"/>
                <a:ea typeface="宋体" charset="0"/>
              </a:rPr>
              <a:t>retention</a:t>
            </a:r>
          </a:p>
          <a:p>
            <a:endParaRPr lang="en-US" altLang="zh-CN" dirty="0">
              <a:latin typeface="Arial" charset="0"/>
              <a:ea typeface="宋体" charset="0"/>
            </a:endParaRPr>
          </a:p>
          <a:p>
            <a:r>
              <a:rPr lang="en-US" altLang="zh-CN" dirty="0">
                <a:latin typeface="Arial" charset="0"/>
                <a:ea typeface="宋体" charset="0"/>
              </a:rPr>
              <a:t>----- 会议笔记(15/11/22 09:52) -----</a:t>
            </a:r>
          </a:p>
          <a:p>
            <a:r>
              <a:rPr lang="en-US" altLang="zh-CN" dirty="0">
                <a:latin typeface="Arial" charset="0"/>
                <a:ea typeface="宋体" charset="0"/>
              </a:rPr>
              <a:t>京东</a:t>
            </a:r>
          </a:p>
          <a:p>
            <a:r>
              <a:rPr lang="en-US" altLang="zh-CN" dirty="0">
                <a:latin typeface="Arial" charset="0"/>
                <a:ea typeface="宋体" charset="0"/>
              </a:rPr>
              <a:t>淘在路上</a:t>
            </a: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F98154C-2F6E-FB47-9BB4-EA403C5E57E1}" type="slidenum">
              <a:rPr kumimoji="0" lang="zh-CN" altLang="en-US" sz="1800"/>
              <a:pPr/>
              <a:t>11</a:t>
            </a:fld>
            <a:endParaRPr kumimoji="0" lang="zh-CN" altLang="en-US" sz="18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最后讲节操的案例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A70E95D-63D2-2E4D-BB22-B78018A15E6F}" type="datetime1">
              <a:rPr lang="zh-CN" altLang="en-US" smtClean="0"/>
              <a:pPr>
                <a:defRPr/>
              </a:pPr>
              <a:t>16/4/11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F92EDE-29AD-B74F-B688-C149BE2579FE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83948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A70E95D-63D2-2E4D-BB22-B78018A15E6F}" type="datetime1">
              <a:rPr lang="zh-CN" altLang="en-US" smtClean="0"/>
              <a:pPr>
                <a:defRPr/>
              </a:pPr>
              <a:t>16/4/11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F92EDE-29AD-B74F-B688-C149BE2579FE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177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43925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9E9C2-827F-5547-9672-C08A1A11A872}" type="slidenum">
              <a:rPr lang="zh-CN" altLang="en-US"/>
              <a:pPr>
                <a:defRPr/>
              </a:pPr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R</a:t>
            </a:r>
            <a:r>
              <a:rPr lang="zh-CN" altLang="en-US"/>
              <a:t>语言会议南昌分会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81395558"/>
      </p:ext>
    </p:extLst>
  </p:cSld>
  <p:clrMapOvr>
    <a:masterClrMapping/>
  </p:clrMapOvr>
  <p:transition xmlns:p14="http://schemas.microsoft.com/office/powerpoint/2010/main"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B5359-0083-4D4A-897E-FA88E7A441A1}" type="datetime1">
              <a:rPr lang="zh-CN" altLang="en-US"/>
              <a:pPr>
                <a:defRPr/>
              </a:pPr>
              <a:t>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2733-C14F-F041-A736-81A996C60A5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30096"/>
      </p:ext>
    </p:extLst>
  </p:cSld>
  <p:clrMapOvr>
    <a:masterClrMapping/>
  </p:clrMapOvr>
  <p:transition xmlns:p14="http://schemas.microsoft.com/office/powerpoint/2010/main"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ED523-84AE-7B44-98B4-D2F67AE42CE2}" type="datetime1">
              <a:rPr lang="zh-CN" altLang="en-US"/>
              <a:pPr>
                <a:defRPr/>
              </a:pPr>
              <a:t>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14476-9790-B144-BB39-7140DFB3762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31504"/>
      </p:ext>
    </p:extLst>
  </p:cSld>
  <p:clrMapOvr>
    <a:masterClrMapping/>
  </p:clrMapOvr>
  <p:transition xmlns:p14="http://schemas.microsoft.com/office/powerpoint/2010/main"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F4AFA-9502-984F-9A74-04BE1815FD3C}" type="datetime1">
              <a:rPr lang="zh-CN" altLang="en-US"/>
              <a:pPr>
                <a:defRPr/>
              </a:pPr>
              <a:t>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R</a:t>
            </a:r>
            <a:r>
              <a:rPr lang="zh-CN" altLang="en-US"/>
              <a:t>语言会议南昌分会</a:t>
            </a:r>
            <a:endParaRPr lang="zh-CN" altLang="zh-CN" dirty="0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A847A-1044-2040-848A-F94B33A3BC4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984007"/>
      </p:ext>
    </p:extLst>
  </p:cSld>
  <p:clrMapOvr>
    <a:masterClrMapping/>
  </p:clrMapOvr>
  <p:transition xmlns:p14="http://schemas.microsoft.com/office/powerpoint/2010/main"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6F00E-48B8-EB44-9281-1D1B4ABA1D97}" type="datetime1">
              <a:rPr lang="zh-CN" altLang="en-US"/>
              <a:pPr>
                <a:defRPr/>
              </a:pPr>
              <a:t>16/4/11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E1390F-5A83-EC4B-A101-3D224E523F91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925807340"/>
      </p:ext>
    </p:extLst>
  </p:cSld>
  <p:clrMapOvr>
    <a:masterClrMapping/>
  </p:clrMapOvr>
  <p:transition xmlns:p14="http://schemas.microsoft.com/office/powerpoint/2010/main"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BA1FB-3F8B-1D42-BAB3-B739788086EC}" type="datetime1">
              <a:rPr lang="zh-CN" altLang="en-US"/>
              <a:pPr>
                <a:defRPr/>
              </a:pPr>
              <a:t>16/4/11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F7646-1E10-7E47-A66C-0E1A21DBCBB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439078"/>
      </p:ext>
    </p:extLst>
  </p:cSld>
  <p:clrMapOvr>
    <a:masterClrMapping/>
  </p:clrMapOvr>
  <p:transition xmlns:p14="http://schemas.microsoft.com/office/powerpoint/2010/main"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3EBB6-2162-7D46-A62F-5618D90A1DF5}" type="datetime1">
              <a:rPr lang="zh-CN" altLang="en-US"/>
              <a:pPr>
                <a:defRPr/>
              </a:pPr>
              <a:t>16/4/11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15BAB-101D-6A4B-A484-F5363C2D94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40670"/>
      </p:ext>
    </p:extLst>
  </p:cSld>
  <p:clrMapOvr>
    <a:masterClrMapping/>
  </p:clrMapOvr>
  <p:transition xmlns:p14="http://schemas.microsoft.com/office/powerpoint/2010/main"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499A6-5EF5-F749-B089-43D7F0756BFD}" type="datetime1">
              <a:rPr lang="zh-CN" altLang="en-US"/>
              <a:pPr>
                <a:defRPr/>
              </a:pPr>
              <a:t>16/4/11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3DA25-2736-604A-833F-F78F86C526B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10889"/>
      </p:ext>
    </p:extLst>
  </p:cSld>
  <p:clrMapOvr>
    <a:masterClrMapping/>
  </p:clrMapOvr>
  <p:transition xmlns:p14="http://schemas.microsoft.com/office/powerpoint/2010/main"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DB346-5FD1-B74A-8008-12594254C1A9}" type="datetime1">
              <a:rPr lang="zh-CN" altLang="en-US"/>
              <a:pPr>
                <a:defRPr/>
              </a:pPr>
              <a:t>16/4/11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CA125-FD44-7C47-A746-4B152116FB7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05633"/>
      </p:ext>
    </p:extLst>
  </p:cSld>
  <p:clrMapOvr>
    <a:masterClrMapping/>
  </p:clrMapOvr>
  <p:transition xmlns:p14="http://schemas.microsoft.com/office/powerpoint/2010/main"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17A5A-A20F-F744-8255-855E13DE3340}" type="datetime1">
              <a:rPr lang="zh-CN" altLang="en-US"/>
              <a:pPr>
                <a:defRPr/>
              </a:pPr>
              <a:t>16/4/11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D07C2-F88D-EA42-8E23-24CBB3134AC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911588"/>
      </p:ext>
    </p:extLst>
  </p:cSld>
  <p:clrMapOvr>
    <a:masterClrMapping/>
  </p:clrMapOvr>
  <p:transition xmlns:p14="http://schemas.microsoft.com/office/powerpoint/2010/main"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A770-90B2-B942-9567-C01DFD059F28}" type="datetime1">
              <a:rPr lang="zh-CN" altLang="en-US"/>
              <a:pPr>
                <a:defRPr/>
              </a:pPr>
              <a:t>16/4/11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5B307-4ABD-374F-A8F1-EA099D41093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72567"/>
      </p:ext>
    </p:extLst>
  </p:cSld>
  <p:clrMapOvr>
    <a:masterClrMapping/>
  </p:clrMapOvr>
  <p:transition xmlns:p14="http://schemas.microsoft.com/office/powerpoint/2010/main"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单击此处编辑母版文本样式</a:t>
            </a:r>
            <a:endParaRPr lang="zh-CN">
              <a:sym typeface="Calibri" charset="0"/>
            </a:endParaRPr>
          </a:p>
          <a:p>
            <a:pPr lvl="1"/>
            <a:r>
              <a:rPr lang="zh-CN" altLang="en-US">
                <a:sym typeface="Calibri" charset="0"/>
              </a:rPr>
              <a:t>第二级</a:t>
            </a:r>
            <a:endParaRPr lang="zh-CN">
              <a:sym typeface="Calibri" charset="0"/>
            </a:endParaRPr>
          </a:p>
          <a:p>
            <a:pPr lvl="2"/>
            <a:r>
              <a:rPr lang="zh-CN" altLang="en-US">
                <a:sym typeface="Calibri" charset="0"/>
              </a:rPr>
              <a:t>第三级</a:t>
            </a:r>
            <a:endParaRPr lang="zh-CN">
              <a:sym typeface="Calibri" charset="0"/>
            </a:endParaRPr>
          </a:p>
          <a:p>
            <a:pPr lvl="3"/>
            <a:r>
              <a:rPr lang="zh-CN" altLang="en-US">
                <a:sym typeface="Calibri" charset="0"/>
              </a:rPr>
              <a:t>第四级</a:t>
            </a:r>
            <a:endParaRPr lang="zh-CN">
              <a:sym typeface="Calibri" charset="0"/>
            </a:endParaRPr>
          </a:p>
          <a:p>
            <a:pPr lvl="4"/>
            <a:r>
              <a:rPr lang="zh-CN" altLang="en-US">
                <a:sym typeface="Calibri" charset="0"/>
              </a:rPr>
              <a:t>第五级</a:t>
            </a: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Zhugeio.com</a:t>
            </a: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6BA8AAE-561B-DF49-8635-B29A908E3D82}" type="slidenum">
              <a:rPr lang="zh-CN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ransition xmlns:p14="http://schemas.microsoft.com/office/powerpoint/2010/main" spd="slow">
    <p:comb/>
  </p:transition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  <a:sym typeface="Calibri Light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  <a:sym typeface="Calibri Light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  <a:sym typeface="Calibri Light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  <a:sym typeface="Calibri Light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  <a:sym typeface="Calibri Light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宋体" charset="0"/>
          <a:sym typeface="Calibri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microsoft.com/office/2007/relationships/hdphoto" Target="../media/hdphoto1.wdp"/><Relationship Id="rId5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6" Type="http://schemas.openxmlformats.org/officeDocument/2006/relationships/image" Target="../media/image60.png"/><Relationship Id="rId47" Type="http://schemas.openxmlformats.org/officeDocument/2006/relationships/image" Target="../media/image61.png"/><Relationship Id="rId48" Type="http://schemas.openxmlformats.org/officeDocument/2006/relationships/image" Target="../media/image62.png"/><Relationship Id="rId49" Type="http://schemas.openxmlformats.org/officeDocument/2006/relationships/image" Target="../media/image63.png"/><Relationship Id="rId20" Type="http://schemas.openxmlformats.org/officeDocument/2006/relationships/image" Target="../media/image34.png"/><Relationship Id="rId21" Type="http://schemas.openxmlformats.org/officeDocument/2006/relationships/image" Target="../media/image35.png"/><Relationship Id="rId22" Type="http://schemas.openxmlformats.org/officeDocument/2006/relationships/image" Target="../media/image36.png"/><Relationship Id="rId23" Type="http://schemas.openxmlformats.org/officeDocument/2006/relationships/image" Target="../media/image37.png"/><Relationship Id="rId24" Type="http://schemas.openxmlformats.org/officeDocument/2006/relationships/image" Target="../media/image38.png"/><Relationship Id="rId25" Type="http://schemas.openxmlformats.org/officeDocument/2006/relationships/image" Target="../media/image39.png"/><Relationship Id="rId26" Type="http://schemas.openxmlformats.org/officeDocument/2006/relationships/image" Target="../media/image40.png"/><Relationship Id="rId27" Type="http://schemas.openxmlformats.org/officeDocument/2006/relationships/image" Target="../media/image41.png"/><Relationship Id="rId28" Type="http://schemas.openxmlformats.org/officeDocument/2006/relationships/image" Target="../media/image42.png"/><Relationship Id="rId29" Type="http://schemas.openxmlformats.org/officeDocument/2006/relationships/image" Target="../media/image43.png"/><Relationship Id="rId50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30" Type="http://schemas.openxmlformats.org/officeDocument/2006/relationships/image" Target="../media/image44.png"/><Relationship Id="rId31" Type="http://schemas.openxmlformats.org/officeDocument/2006/relationships/image" Target="../media/image45.png"/><Relationship Id="rId32" Type="http://schemas.openxmlformats.org/officeDocument/2006/relationships/image" Target="../media/image46.png"/><Relationship Id="rId9" Type="http://schemas.openxmlformats.org/officeDocument/2006/relationships/image" Target="../media/image23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33" Type="http://schemas.openxmlformats.org/officeDocument/2006/relationships/image" Target="../media/image47.png"/><Relationship Id="rId34" Type="http://schemas.openxmlformats.org/officeDocument/2006/relationships/image" Target="../media/image48.png"/><Relationship Id="rId35" Type="http://schemas.openxmlformats.org/officeDocument/2006/relationships/image" Target="../media/image49.png"/><Relationship Id="rId36" Type="http://schemas.openxmlformats.org/officeDocument/2006/relationships/image" Target="../media/image50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37" Type="http://schemas.openxmlformats.org/officeDocument/2006/relationships/image" Target="../media/image51.png"/><Relationship Id="rId38" Type="http://schemas.openxmlformats.org/officeDocument/2006/relationships/image" Target="../media/image52.png"/><Relationship Id="rId39" Type="http://schemas.openxmlformats.org/officeDocument/2006/relationships/image" Target="../media/image53.png"/><Relationship Id="rId40" Type="http://schemas.openxmlformats.org/officeDocument/2006/relationships/image" Target="../media/image54.png"/><Relationship Id="rId41" Type="http://schemas.openxmlformats.org/officeDocument/2006/relationships/image" Target="../media/image55.png"/><Relationship Id="rId42" Type="http://schemas.openxmlformats.org/officeDocument/2006/relationships/image" Target="../media/image56.png"/><Relationship Id="rId43" Type="http://schemas.openxmlformats.org/officeDocument/2006/relationships/image" Target="../media/image57.png"/><Relationship Id="rId44" Type="http://schemas.openxmlformats.org/officeDocument/2006/relationships/image" Target="../media/image58.png"/><Relationship Id="rId45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3"/>
          <p:cNvSpPr>
            <a:spLocks noChangeArrowheads="1"/>
          </p:cNvSpPr>
          <p:nvPr/>
        </p:nvSpPr>
        <p:spPr bwMode="auto">
          <a:xfrm>
            <a:off x="4170960" y="3966215"/>
            <a:ext cx="49926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Roboto Th" charset="0"/>
              </a:rPr>
              <a:t>任万凤</a:t>
            </a:r>
            <a:endParaRPr lang="en-US" altLang="zh-CN" sz="36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Roboto Th" charset="0"/>
            </a:endParaRPr>
          </a:p>
          <a:p>
            <a:pPr algn="ctr" eaLnBrk="1" hangingPunct="1">
              <a:buFont typeface="Arial" charset="0"/>
              <a:buNone/>
            </a:pPr>
            <a:endParaRPr lang="en-US" altLang="zh-CN" sz="24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Roboto Th" charset="0"/>
            </a:endParaRPr>
          </a:p>
        </p:txBody>
      </p:sp>
      <p:sp>
        <p:nvSpPr>
          <p:cNvPr id="15362" name="文本框 4"/>
          <p:cNvSpPr>
            <a:spLocks noChangeArrowheads="1"/>
          </p:cNvSpPr>
          <p:nvPr/>
        </p:nvSpPr>
        <p:spPr bwMode="auto">
          <a:xfrm>
            <a:off x="1889125" y="1574800"/>
            <a:ext cx="80549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zh-CN" altLang="en-US" sz="48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Roboto Th" charset="0"/>
              </a:rPr>
              <a:t> </a:t>
            </a:r>
            <a:r>
              <a:rPr lang="en-US" altLang="zh-CN" sz="48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Roboto Th" charset="0"/>
              </a:rPr>
              <a:t>A-ha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Roboto Th" charset="0"/>
              </a:rPr>
              <a:t> </a:t>
            </a:r>
            <a:r>
              <a:rPr lang="en-US" altLang="zh-CN" sz="48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Roboto Th" charset="0"/>
              </a:rPr>
              <a:t>moment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Roboto Th" charset="0"/>
              </a:rPr>
              <a:t>内部分享</a:t>
            </a:r>
            <a:endParaRPr lang="en-US" altLang="zh-CN" sz="4800" dirty="0" smtClean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Roboto Th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en-US" sz="48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Roboto Th" charset="0"/>
              </a:rPr>
              <a:t>（excited user）</a:t>
            </a:r>
            <a:endParaRPr lang="en-US" altLang="zh-CN" sz="48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Roboto Th" charset="0"/>
            </a:endParaRPr>
          </a:p>
        </p:txBody>
      </p:sp>
      <p:pic>
        <p:nvPicPr>
          <p:cNvPr id="15363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3462338"/>
            <a:ext cx="189865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946150" y="144463"/>
            <a:ext cx="11245850" cy="936973"/>
          </a:xfrm>
          <a:prstGeom prst="rect">
            <a:avLst/>
          </a:prstGeom>
          <a:solidFill>
            <a:schemeClr val="accent1">
              <a:alpha val="3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altLang="zh-CN" sz="3600" dirty="0" smtClean="0">
                <a:solidFill>
                  <a:srgbClr val="FFFFFF"/>
                </a:solidFill>
              </a:rPr>
              <a:t>leading </a:t>
            </a:r>
            <a:r>
              <a:rPr lang="en-US" altLang="zh-CN" sz="3600" dirty="0">
                <a:solidFill>
                  <a:srgbClr val="FFFFFF"/>
                </a:solidFill>
              </a:rPr>
              <a:t>indicators of engaged users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4901" y="1825838"/>
            <a:ext cx="11031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200" b="1" i="1" dirty="0" smtClean="0">
                <a:solidFill>
                  <a:srgbClr val="FFFFFF"/>
                </a:solidFill>
              </a:rPr>
              <a:t>Network </a:t>
            </a:r>
            <a:r>
              <a:rPr lang="en-US" altLang="zh-CN" sz="3200" b="1" i="1" dirty="0">
                <a:solidFill>
                  <a:srgbClr val="FFFFFF"/>
                </a:solidFill>
              </a:rPr>
              <a:t>density:</a:t>
            </a:r>
            <a:r>
              <a:rPr lang="en-US" altLang="zh-CN" sz="2400" dirty="0">
                <a:solidFill>
                  <a:srgbClr val="FFFFFF"/>
                </a:solidFill>
              </a:rPr>
              <a:t> X friends or connections made in Y days </a:t>
            </a:r>
            <a:r>
              <a:rPr lang="zh-CN" altLang="en-US" sz="2400" dirty="0" smtClean="0">
                <a:solidFill>
                  <a:srgbClr val="FFFFFF"/>
                </a:solidFill>
              </a:rPr>
              <a:t>（</a:t>
            </a:r>
            <a:r>
              <a:rPr lang="en-US" altLang="zh-CN" sz="2400" dirty="0">
                <a:solidFill>
                  <a:srgbClr val="FFFFFF"/>
                </a:solidFill>
              </a:rPr>
              <a:t> </a:t>
            </a:r>
            <a:r>
              <a:rPr lang="zh-CN" altLang="en-US" sz="2400" dirty="0">
                <a:solidFill>
                  <a:srgbClr val="FFFFFF"/>
                </a:solidFill>
              </a:rPr>
              <a:t>社交</a:t>
            </a:r>
            <a:r>
              <a:rPr lang="en-US" altLang="zh-CN" sz="2400" dirty="0">
                <a:solidFill>
                  <a:srgbClr val="FFFFFF"/>
                </a:solidFill>
              </a:rPr>
              <a:t>app</a:t>
            </a:r>
            <a:r>
              <a:rPr lang="zh-CN" altLang="en-US" sz="2400" dirty="0">
                <a:solidFill>
                  <a:srgbClr val="FFFFFF"/>
                </a:solidFill>
              </a:rPr>
              <a:t>：网络亲</a:t>
            </a:r>
            <a:r>
              <a:rPr lang="zh-CN" altLang="en-US" sz="2400" dirty="0" smtClean="0">
                <a:solidFill>
                  <a:srgbClr val="FFFFFF"/>
                </a:solidFill>
              </a:rPr>
              <a:t>密度</a:t>
            </a:r>
            <a:r>
              <a:rPr lang="zh-CN" altLang="en-US" sz="2400" dirty="0" smtClean="0">
                <a:solidFill>
                  <a:srgbClr val="FFFFFF"/>
                </a:solidFill>
              </a:rPr>
              <a:t>）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i="1" dirty="0" smtClean="0">
                <a:solidFill>
                  <a:srgbClr val="FFFFFF"/>
                </a:solidFill>
              </a:rPr>
              <a:t>Content </a:t>
            </a:r>
            <a:r>
              <a:rPr lang="en-US" altLang="zh-CN" sz="3200" b="1" i="1" dirty="0">
                <a:solidFill>
                  <a:srgbClr val="FFFFFF"/>
                </a:solidFill>
              </a:rPr>
              <a:t>added</a:t>
            </a:r>
            <a:r>
              <a:rPr lang="en-US" altLang="zh-CN" sz="2400" b="1" i="1" dirty="0">
                <a:solidFill>
                  <a:srgbClr val="FFFFFF"/>
                </a:solidFill>
              </a:rPr>
              <a:t>:</a:t>
            </a:r>
            <a:r>
              <a:rPr lang="en-US" altLang="zh-CN" sz="2400" dirty="0">
                <a:solidFill>
                  <a:srgbClr val="FFFFFF"/>
                </a:solidFill>
              </a:rPr>
              <a:t> X bits of content added </a:t>
            </a:r>
            <a:r>
              <a:rPr lang="zh-CN" altLang="en-US" sz="2400" dirty="0">
                <a:solidFill>
                  <a:srgbClr val="FFFFFF"/>
                </a:solidFill>
              </a:rPr>
              <a:t>： </a:t>
            </a:r>
            <a:r>
              <a:rPr lang="en-US" altLang="zh-CN" sz="2400" dirty="0">
                <a:solidFill>
                  <a:srgbClr val="FFFFFF"/>
                </a:solidFill>
              </a:rPr>
              <a:t>UGC app</a:t>
            </a:r>
            <a:r>
              <a:rPr lang="zh-CN" altLang="en-US" sz="2400" dirty="0">
                <a:solidFill>
                  <a:srgbClr val="FFFFFF"/>
                </a:solidFill>
              </a:rPr>
              <a:t>，内容创作和添加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200" b="1" i="1" dirty="0" smtClean="0">
                <a:solidFill>
                  <a:srgbClr val="FFFFFF"/>
                </a:solidFill>
              </a:rPr>
              <a:t>Visit </a:t>
            </a:r>
            <a:r>
              <a:rPr lang="en-US" altLang="zh-CN" sz="3200" b="1" i="1" dirty="0">
                <a:solidFill>
                  <a:srgbClr val="FFFFFF"/>
                </a:solidFill>
              </a:rPr>
              <a:t>frequency:</a:t>
            </a:r>
            <a:r>
              <a:rPr lang="en-US" altLang="zh-CN" sz="2400" b="1" i="1" dirty="0">
                <a:solidFill>
                  <a:srgbClr val="FFFFFF"/>
                </a:solidFill>
              </a:rPr>
              <a:t> </a:t>
            </a:r>
            <a:r>
              <a:rPr lang="en-US" altLang="zh-CN" sz="2400" dirty="0" err="1" smtClean="0">
                <a:solidFill>
                  <a:srgbClr val="FFFFFF"/>
                </a:solidFill>
              </a:rPr>
              <a:t>SaaS</a:t>
            </a:r>
            <a:r>
              <a:rPr lang="en-US" altLang="zh-CN" sz="2400" dirty="0" smtClean="0">
                <a:solidFill>
                  <a:srgbClr val="FFFFFF"/>
                </a:solidFill>
              </a:rPr>
              <a:t> </a:t>
            </a:r>
            <a:r>
              <a:rPr lang="zh-CN" altLang="en-US" sz="2400" dirty="0" smtClean="0">
                <a:solidFill>
                  <a:srgbClr val="FFFFFF"/>
                </a:solidFill>
              </a:rPr>
              <a:t>产品，一段时间访问频次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37270"/>
      </p:ext>
    </p:extLst>
  </p:cSld>
  <p:clrMapOvr>
    <a:masterClrMapping/>
  </p:clrMapOvr>
  <p:transition xmlns:p14="http://schemas.microsoft.com/office/powerpoint/2010/main"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22"/>
          <p:cNvSpPr/>
          <p:nvPr/>
        </p:nvSpPr>
        <p:spPr>
          <a:xfrm rot="5400000">
            <a:off x="1744984" y="2860935"/>
            <a:ext cx="3380142" cy="2148825"/>
          </a:xfrm>
          <a:custGeom>
            <a:avLst/>
            <a:gdLst/>
            <a:ahLst/>
            <a:cxnLst/>
            <a:rect l="l" t="t" r="r" b="b"/>
            <a:pathLst>
              <a:path w="3262358" h="1240628">
                <a:moveTo>
                  <a:pt x="0" y="0"/>
                </a:moveTo>
                <a:lnTo>
                  <a:pt x="595515" y="0"/>
                </a:lnTo>
                <a:cubicBezTo>
                  <a:pt x="760575" y="210252"/>
                  <a:pt x="1037271" y="347630"/>
                  <a:pt x="1350619" y="347630"/>
                </a:cubicBezTo>
                <a:cubicBezTo>
                  <a:pt x="1663967" y="347630"/>
                  <a:pt x="1940664" y="210252"/>
                  <a:pt x="2105723" y="0"/>
                </a:cubicBezTo>
                <a:lnTo>
                  <a:pt x="3262358" y="0"/>
                </a:lnTo>
                <a:lnTo>
                  <a:pt x="3262358" y="1240628"/>
                </a:lnTo>
                <a:lnTo>
                  <a:pt x="2122092" y="1240628"/>
                </a:lnTo>
                <a:cubicBezTo>
                  <a:pt x="1969695" y="982463"/>
                  <a:pt x="1661886" y="806335"/>
                  <a:pt x="1307087" y="806335"/>
                </a:cubicBezTo>
                <a:cubicBezTo>
                  <a:pt x="952289" y="806335"/>
                  <a:pt x="644480" y="982463"/>
                  <a:pt x="492083" y="1240628"/>
                </a:cubicBezTo>
                <a:lnTo>
                  <a:pt x="0" y="1240628"/>
                </a:lnTo>
                <a:close/>
              </a:path>
            </a:pathLst>
          </a:custGeom>
          <a:pattFill prst="dkVert">
            <a:fgClr>
              <a:srgbClr val="0070C0"/>
            </a:fgClr>
            <a:bgClr>
              <a:srgbClr val="00B0F0"/>
            </a:bgClr>
          </a:pattFill>
          <a:ln w="2540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39" name="矩形 22"/>
          <p:cNvSpPr/>
          <p:nvPr/>
        </p:nvSpPr>
        <p:spPr>
          <a:xfrm>
            <a:off x="3165322" y="4185259"/>
            <a:ext cx="5571743" cy="1737313"/>
          </a:xfrm>
          <a:custGeom>
            <a:avLst/>
            <a:gdLst/>
            <a:ahLst/>
            <a:cxnLst/>
            <a:rect l="l" t="t" r="r" b="b"/>
            <a:pathLst>
              <a:path w="4178807" h="1737313">
                <a:moveTo>
                  <a:pt x="0" y="0"/>
                </a:moveTo>
                <a:lnTo>
                  <a:pt x="764561" y="0"/>
                </a:lnTo>
                <a:cubicBezTo>
                  <a:pt x="1053348" y="224150"/>
                  <a:pt x="1425359" y="357201"/>
                  <a:pt x="1830803" y="357201"/>
                </a:cubicBezTo>
                <a:cubicBezTo>
                  <a:pt x="2236247" y="357201"/>
                  <a:pt x="2608258" y="224150"/>
                  <a:pt x="2897045" y="0"/>
                </a:cubicBezTo>
                <a:lnTo>
                  <a:pt x="4178807" y="0"/>
                </a:lnTo>
                <a:lnTo>
                  <a:pt x="4178807" y="1737313"/>
                </a:lnTo>
                <a:lnTo>
                  <a:pt x="2968858" y="1737313"/>
                </a:lnTo>
                <a:cubicBezTo>
                  <a:pt x="2663395" y="1437267"/>
                  <a:pt x="2230546" y="1251063"/>
                  <a:pt x="1750905" y="1251063"/>
                </a:cubicBezTo>
                <a:cubicBezTo>
                  <a:pt x="1271267" y="1251063"/>
                  <a:pt x="838418" y="1437266"/>
                  <a:pt x="532955" y="1737313"/>
                </a:cubicBezTo>
                <a:lnTo>
                  <a:pt x="0" y="1737313"/>
                </a:lnTo>
                <a:close/>
              </a:path>
            </a:pathLst>
          </a:custGeom>
          <a:pattFill prst="dkVert">
            <a:fgClr>
              <a:srgbClr val="0070C0"/>
            </a:fgClr>
            <a:bgClr>
              <a:srgbClr val="00B0F0"/>
            </a:bgClr>
          </a:pattFill>
          <a:ln w="2540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40" name="矩形 22"/>
          <p:cNvSpPr/>
          <p:nvPr/>
        </p:nvSpPr>
        <p:spPr>
          <a:xfrm>
            <a:off x="4029415" y="1133480"/>
            <a:ext cx="5082917" cy="1611619"/>
          </a:xfrm>
          <a:custGeom>
            <a:avLst/>
            <a:gdLst/>
            <a:ahLst/>
            <a:cxnLst/>
            <a:rect l="l" t="t" r="r" b="b"/>
            <a:pathLst>
              <a:path w="3262358" h="1240628">
                <a:moveTo>
                  <a:pt x="0" y="0"/>
                </a:moveTo>
                <a:lnTo>
                  <a:pt x="595515" y="0"/>
                </a:lnTo>
                <a:cubicBezTo>
                  <a:pt x="760575" y="210252"/>
                  <a:pt x="1037271" y="347630"/>
                  <a:pt x="1350619" y="347630"/>
                </a:cubicBezTo>
                <a:cubicBezTo>
                  <a:pt x="1663967" y="347630"/>
                  <a:pt x="1940664" y="210252"/>
                  <a:pt x="2105723" y="0"/>
                </a:cubicBezTo>
                <a:lnTo>
                  <a:pt x="3262358" y="0"/>
                </a:lnTo>
                <a:lnTo>
                  <a:pt x="3262358" y="1240628"/>
                </a:lnTo>
                <a:lnTo>
                  <a:pt x="2122092" y="1240628"/>
                </a:lnTo>
                <a:cubicBezTo>
                  <a:pt x="1969695" y="982463"/>
                  <a:pt x="1661886" y="806335"/>
                  <a:pt x="1307087" y="806335"/>
                </a:cubicBezTo>
                <a:cubicBezTo>
                  <a:pt x="952289" y="806335"/>
                  <a:pt x="644480" y="982463"/>
                  <a:pt x="492083" y="1240628"/>
                </a:cubicBezTo>
                <a:lnTo>
                  <a:pt x="0" y="1240628"/>
                </a:lnTo>
                <a:close/>
              </a:path>
            </a:pathLst>
          </a:custGeom>
          <a:pattFill prst="dkVert">
            <a:fgClr>
              <a:srgbClr val="0070C0"/>
            </a:fgClr>
            <a:bgClr>
              <a:srgbClr val="00B0F0"/>
            </a:bgClr>
          </a:pattFill>
          <a:ln w="2540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  <a:cs typeface="+mn-cs"/>
            </a:endParaRPr>
          </a:p>
        </p:txBody>
      </p:sp>
      <p:grpSp>
        <p:nvGrpSpPr>
          <p:cNvPr id="25610" name="组合 40"/>
          <p:cNvGrpSpPr>
            <a:grpSpLocks/>
          </p:cNvGrpSpPr>
          <p:nvPr/>
        </p:nvGrpSpPr>
        <p:grpSpPr bwMode="auto">
          <a:xfrm>
            <a:off x="1863725" y="333375"/>
            <a:ext cx="3459163" cy="2924175"/>
            <a:chOff x="3491880" y="1395034"/>
            <a:chExt cx="3528392" cy="3978182"/>
          </a:xfrm>
        </p:grpSpPr>
        <p:sp>
          <p:nvSpPr>
            <p:cNvPr id="42" name="椭圆 41"/>
            <p:cNvSpPr/>
            <p:nvPr/>
          </p:nvSpPr>
          <p:spPr>
            <a:xfrm>
              <a:off x="3491880" y="1844253"/>
              <a:ext cx="3528392" cy="3528963"/>
            </a:xfrm>
            <a:prstGeom prst="ellipse">
              <a:avLst/>
            </a:prstGeom>
            <a:solidFill>
              <a:srgbClr val="0996FF"/>
            </a:solidFill>
            <a:ln w="25400" cap="flat" cmpd="sng" algn="ctr">
              <a:solidFill>
                <a:srgbClr val="FFFFFF">
                  <a:alpha val="76863"/>
                </a:srgbClr>
              </a:solidFill>
              <a:prstDash val="solid"/>
            </a:ln>
            <a:effectLst>
              <a:outerShdw blurRad="4318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635996" y="1973836"/>
              <a:ext cx="3240161" cy="3239562"/>
            </a:xfrm>
            <a:prstGeom prst="ellipse">
              <a:avLst/>
            </a:prstGeom>
            <a:gradFill flip="none" rotWithShape="1">
              <a:gsLst>
                <a:gs pos="72000">
                  <a:srgbClr val="0070C0">
                    <a:shade val="30000"/>
                    <a:satMod val="115000"/>
                  </a:srgbClr>
                </a:gs>
                <a:gs pos="83000">
                  <a:srgbClr val="0070C0">
                    <a:shade val="67500"/>
                    <a:satMod val="115000"/>
                  </a:srgbClr>
                </a:gs>
                <a:gs pos="10000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solidFill>
                <a:srgbClr val="FFFFFF">
                  <a:alpha val="45882"/>
                </a:srgbClr>
              </a:solidFill>
              <a:prstDash val="solid"/>
            </a:ln>
            <a:effectLst>
              <a:outerShdw blurRad="4318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9083" y="2278355"/>
              <a:ext cx="2628077" cy="2630524"/>
            </a:xfrm>
            <a:prstGeom prst="ellipse">
              <a:avLst/>
            </a:prstGeom>
            <a:solidFill>
              <a:srgbClr val="9DC3E6"/>
            </a:solidFill>
            <a:ln w="28575" cap="flat" cmpd="sng" algn="ctr">
              <a:solidFill>
                <a:srgbClr val="FFFFFF">
                  <a:alpha val="58039"/>
                </a:srgbClr>
              </a:solidFill>
              <a:prstDash val="solid"/>
            </a:ln>
            <a:effectLst>
              <a:outerShdw blurRad="4318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5" name="椭圆 5"/>
            <p:cNvSpPr/>
            <p:nvPr/>
          </p:nvSpPr>
          <p:spPr>
            <a:xfrm rot="18046632">
              <a:off x="2765351" y="2277013"/>
              <a:ext cx="3528963" cy="1765005"/>
            </a:xfrm>
            <a:custGeom>
              <a:avLst/>
              <a:gdLst/>
              <a:ahLst/>
              <a:cxnLst/>
              <a:rect l="l" t="t" r="r" b="b"/>
              <a:pathLst>
                <a:path w="3528392" h="1764196">
                  <a:moveTo>
                    <a:pt x="1764196" y="0"/>
                  </a:moveTo>
                  <a:cubicBezTo>
                    <a:pt x="2738535" y="0"/>
                    <a:pt x="3528392" y="789857"/>
                    <a:pt x="3528392" y="1764196"/>
                  </a:cubicBezTo>
                  <a:lnTo>
                    <a:pt x="0" y="1764196"/>
                  </a:lnTo>
                  <a:cubicBezTo>
                    <a:pt x="0" y="789857"/>
                    <a:pt x="789857" y="0"/>
                    <a:pt x="1764196" y="0"/>
                  </a:cubicBez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25611" name="组合 45"/>
          <p:cNvGrpSpPr>
            <a:grpSpLocks/>
          </p:cNvGrpSpPr>
          <p:nvPr/>
        </p:nvGrpSpPr>
        <p:grpSpPr bwMode="auto">
          <a:xfrm>
            <a:off x="6813550" y="568437"/>
            <a:ext cx="2852738" cy="2411413"/>
            <a:chOff x="3491880" y="1395034"/>
            <a:chExt cx="3528392" cy="3978182"/>
          </a:xfrm>
        </p:grpSpPr>
        <p:sp>
          <p:nvSpPr>
            <p:cNvPr id="47" name="椭圆 46"/>
            <p:cNvSpPr/>
            <p:nvPr/>
          </p:nvSpPr>
          <p:spPr>
            <a:xfrm>
              <a:off x="3491880" y="1845493"/>
              <a:ext cx="3528392" cy="3527723"/>
            </a:xfrm>
            <a:prstGeom prst="ellipse">
              <a:avLst/>
            </a:prstGeom>
            <a:solidFill>
              <a:srgbClr val="0996FF"/>
            </a:solidFill>
            <a:ln w="25400" cap="flat" cmpd="sng" algn="ctr">
              <a:solidFill>
                <a:srgbClr val="FFFFFF">
                  <a:alpha val="76863"/>
                </a:srgbClr>
              </a:solidFill>
              <a:prstDash val="solid"/>
            </a:ln>
            <a:effectLst>
              <a:outerShdw blurRad="4318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35215" y="1973822"/>
              <a:ext cx="3241721" cy="3239637"/>
            </a:xfrm>
            <a:prstGeom prst="ellipse">
              <a:avLst/>
            </a:prstGeom>
            <a:gradFill flip="none" rotWithShape="1">
              <a:gsLst>
                <a:gs pos="72000">
                  <a:srgbClr val="0070C0">
                    <a:shade val="30000"/>
                    <a:satMod val="115000"/>
                  </a:srgbClr>
                </a:gs>
                <a:gs pos="83000">
                  <a:srgbClr val="0070C0">
                    <a:shade val="67500"/>
                    <a:satMod val="115000"/>
                  </a:srgbClr>
                </a:gs>
                <a:gs pos="10000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solidFill>
                <a:srgbClr val="FFFFFF">
                  <a:alpha val="45882"/>
                </a:srgbClr>
              </a:solidFill>
              <a:prstDash val="solid"/>
            </a:ln>
            <a:effectLst>
              <a:outerShdw blurRad="4318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7775" y="2280238"/>
              <a:ext cx="2629114" cy="26268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ap="flat" cmpd="sng" algn="ctr">
              <a:solidFill>
                <a:srgbClr val="FFFFFF">
                  <a:alpha val="58039"/>
                </a:srgbClr>
              </a:solidFill>
              <a:prstDash val="solid"/>
            </a:ln>
            <a:effectLst>
              <a:outerShdw blurRad="4318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50" name="椭圆 5"/>
            <p:cNvSpPr/>
            <p:nvPr/>
          </p:nvSpPr>
          <p:spPr>
            <a:xfrm rot="18046632">
              <a:off x="2765723" y="2276308"/>
              <a:ext cx="3527723" cy="1765177"/>
            </a:xfrm>
            <a:custGeom>
              <a:avLst/>
              <a:gdLst/>
              <a:ahLst/>
              <a:cxnLst/>
              <a:rect l="l" t="t" r="r" b="b"/>
              <a:pathLst>
                <a:path w="3528392" h="1764196">
                  <a:moveTo>
                    <a:pt x="1764196" y="0"/>
                  </a:moveTo>
                  <a:cubicBezTo>
                    <a:pt x="2738535" y="0"/>
                    <a:pt x="3528392" y="789857"/>
                    <a:pt x="3528392" y="1764196"/>
                  </a:cubicBezTo>
                  <a:lnTo>
                    <a:pt x="0" y="1764196"/>
                  </a:lnTo>
                  <a:cubicBezTo>
                    <a:pt x="0" y="789857"/>
                    <a:pt x="789857" y="0"/>
                    <a:pt x="1764196" y="0"/>
                  </a:cubicBez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766050" y="1201850"/>
            <a:ext cx="925513" cy="5540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eaLnBrk="1" hangingPunct="1">
              <a:defRPr/>
            </a:pPr>
            <a:r>
              <a:rPr lang="en-US" altLang="zh-CN" sz="3600" dirty="0">
                <a:solidFill>
                  <a:srgbClr val="004070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latin typeface="Arial" pitchFamily="34" charset="0"/>
                <a:cs typeface="Arial" pitchFamily="34" charset="0"/>
              </a:rPr>
              <a:t>01</a:t>
            </a:r>
            <a:endParaRPr lang="zh-CN" altLang="en-US" sz="3600" dirty="0">
              <a:solidFill>
                <a:srgbClr val="004070"/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613" name="直接连接符 51"/>
          <p:cNvCxnSpPr>
            <a:cxnSpLocks noChangeShapeType="1"/>
          </p:cNvCxnSpPr>
          <p:nvPr/>
        </p:nvCxnSpPr>
        <p:spPr bwMode="auto">
          <a:xfrm>
            <a:off x="7345363" y="1708262"/>
            <a:ext cx="1722437" cy="0"/>
          </a:xfrm>
          <a:prstGeom prst="line">
            <a:avLst/>
          </a:prstGeom>
          <a:noFill/>
          <a:ln w="22225">
            <a:solidFill>
              <a:srgbClr val="0070C0"/>
            </a:solidFill>
            <a:prstDash val="sysDash"/>
            <a:round/>
            <a:headEnd type="arrow" w="med" len="med"/>
            <a:tailEnd/>
          </a:ln>
          <a:effectLst>
            <a:outerShdw dist="25400" dir="5400000" algn="t" rotWithShape="0">
              <a:srgbClr val="FFFF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直接连接符 52"/>
          <p:cNvCxnSpPr>
            <a:cxnSpLocks noChangeShapeType="1"/>
          </p:cNvCxnSpPr>
          <p:nvPr/>
        </p:nvCxnSpPr>
        <p:spPr bwMode="auto">
          <a:xfrm>
            <a:off x="3165475" y="1133587"/>
            <a:ext cx="0" cy="1466850"/>
          </a:xfrm>
          <a:prstGeom prst="line">
            <a:avLst/>
          </a:prstGeom>
          <a:noFill/>
          <a:ln w="22225">
            <a:solidFill>
              <a:srgbClr val="0070C0"/>
            </a:solidFill>
            <a:prstDash val="sysDash"/>
            <a:round/>
            <a:headEnd/>
            <a:tailEnd type="arrow" w="med" len="med"/>
          </a:ln>
          <a:effectLst>
            <a:outerShdw dist="25400" dir="5400000" algn="t" rotWithShape="0">
              <a:srgbClr val="FFFF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615" name="组合 53"/>
          <p:cNvGrpSpPr>
            <a:grpSpLocks/>
          </p:cNvGrpSpPr>
          <p:nvPr/>
        </p:nvGrpSpPr>
        <p:grpSpPr bwMode="auto">
          <a:xfrm>
            <a:off x="1863725" y="3681525"/>
            <a:ext cx="2852738" cy="2411412"/>
            <a:chOff x="3491880" y="1395034"/>
            <a:chExt cx="3528392" cy="3978182"/>
          </a:xfrm>
        </p:grpSpPr>
        <p:sp>
          <p:nvSpPr>
            <p:cNvPr id="55" name="椭圆 54"/>
            <p:cNvSpPr/>
            <p:nvPr/>
          </p:nvSpPr>
          <p:spPr>
            <a:xfrm>
              <a:off x="3491880" y="1845493"/>
              <a:ext cx="3528392" cy="3527723"/>
            </a:xfrm>
            <a:prstGeom prst="ellipse">
              <a:avLst/>
            </a:prstGeom>
            <a:solidFill>
              <a:srgbClr val="0996FF"/>
            </a:solidFill>
            <a:ln w="25400" cap="flat" cmpd="sng" algn="ctr">
              <a:solidFill>
                <a:srgbClr val="FFFFFF">
                  <a:alpha val="76863"/>
                </a:srgbClr>
              </a:solidFill>
              <a:prstDash val="solid"/>
            </a:ln>
            <a:effectLst>
              <a:outerShdw blurRad="4318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635215" y="1973821"/>
              <a:ext cx="3241721" cy="3239640"/>
            </a:xfrm>
            <a:prstGeom prst="ellipse">
              <a:avLst/>
            </a:prstGeom>
            <a:gradFill flip="none" rotWithShape="1">
              <a:gsLst>
                <a:gs pos="72000">
                  <a:srgbClr val="0070C0">
                    <a:shade val="30000"/>
                    <a:satMod val="115000"/>
                  </a:srgbClr>
                </a:gs>
                <a:gs pos="83000">
                  <a:srgbClr val="0070C0">
                    <a:shade val="67500"/>
                    <a:satMod val="115000"/>
                  </a:srgbClr>
                </a:gs>
                <a:gs pos="10000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solidFill>
                <a:srgbClr val="FFFFFF">
                  <a:alpha val="45882"/>
                </a:srgbClr>
              </a:solidFill>
              <a:prstDash val="solid"/>
            </a:ln>
            <a:effectLst>
              <a:outerShdw blurRad="4318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7775" y="2280239"/>
              <a:ext cx="2629114" cy="2626805"/>
            </a:xfrm>
            <a:prstGeom prst="ellipse">
              <a:avLst/>
            </a:prstGeom>
            <a:solidFill>
              <a:srgbClr val="9DC3E6"/>
            </a:solidFill>
            <a:ln w="28575" cap="flat" cmpd="sng" algn="ctr">
              <a:solidFill>
                <a:srgbClr val="FFFFFF">
                  <a:alpha val="58039"/>
                </a:srgbClr>
              </a:solidFill>
              <a:prstDash val="solid"/>
            </a:ln>
            <a:effectLst>
              <a:outerShdw blurRad="4318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58" name="椭圆 5"/>
            <p:cNvSpPr/>
            <p:nvPr/>
          </p:nvSpPr>
          <p:spPr>
            <a:xfrm rot="18046632">
              <a:off x="2765723" y="2276307"/>
              <a:ext cx="3527723" cy="1765177"/>
            </a:xfrm>
            <a:custGeom>
              <a:avLst/>
              <a:gdLst/>
              <a:ahLst/>
              <a:cxnLst/>
              <a:rect l="l" t="t" r="r" b="b"/>
              <a:pathLst>
                <a:path w="3528392" h="1764196">
                  <a:moveTo>
                    <a:pt x="1764196" y="0"/>
                  </a:moveTo>
                  <a:cubicBezTo>
                    <a:pt x="2738535" y="0"/>
                    <a:pt x="3528392" y="789857"/>
                    <a:pt x="3528392" y="1764196"/>
                  </a:cubicBezTo>
                  <a:lnTo>
                    <a:pt x="0" y="1764196"/>
                  </a:lnTo>
                  <a:cubicBezTo>
                    <a:pt x="0" y="789857"/>
                    <a:pt x="789857" y="0"/>
                    <a:pt x="1764196" y="0"/>
                  </a:cubicBez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787650" y="4300650"/>
            <a:ext cx="925513" cy="5540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eaLnBrk="1" hangingPunct="1">
              <a:defRPr/>
            </a:pPr>
            <a:r>
              <a:rPr lang="en-US" altLang="zh-CN" sz="3600" dirty="0" smtClean="0">
                <a:solidFill>
                  <a:srgbClr val="004070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latin typeface="Arial" pitchFamily="34" charset="0"/>
                <a:cs typeface="Arial" pitchFamily="34" charset="0"/>
              </a:rPr>
              <a:t>03</a:t>
            </a:r>
            <a:endParaRPr lang="zh-CN" altLang="en-US" sz="3600" dirty="0">
              <a:solidFill>
                <a:srgbClr val="004070"/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617" name="直接连接符 59"/>
          <p:cNvCxnSpPr>
            <a:cxnSpLocks noChangeShapeType="1"/>
          </p:cNvCxnSpPr>
          <p:nvPr/>
        </p:nvCxnSpPr>
        <p:spPr bwMode="auto">
          <a:xfrm>
            <a:off x="2395538" y="4821350"/>
            <a:ext cx="1722437" cy="0"/>
          </a:xfrm>
          <a:prstGeom prst="line">
            <a:avLst/>
          </a:prstGeom>
          <a:noFill/>
          <a:ln w="22225">
            <a:solidFill>
              <a:srgbClr val="0070C0"/>
            </a:solidFill>
            <a:prstDash val="sysDash"/>
            <a:round/>
            <a:headEnd/>
            <a:tailEnd type="arrow" w="med" len="med"/>
          </a:ln>
          <a:effectLst>
            <a:outerShdw dist="25400" dir="5400000" algn="t" rotWithShape="0">
              <a:srgbClr val="FFFF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618" name="组合 60"/>
          <p:cNvGrpSpPr>
            <a:grpSpLocks/>
          </p:cNvGrpSpPr>
          <p:nvPr/>
        </p:nvGrpSpPr>
        <p:grpSpPr bwMode="auto">
          <a:xfrm>
            <a:off x="6573838" y="3348150"/>
            <a:ext cx="3459162" cy="2925762"/>
            <a:chOff x="3491880" y="1395034"/>
            <a:chExt cx="3528392" cy="3978182"/>
          </a:xfrm>
        </p:grpSpPr>
        <p:sp>
          <p:nvSpPr>
            <p:cNvPr id="62" name="椭圆 61"/>
            <p:cNvSpPr/>
            <p:nvPr/>
          </p:nvSpPr>
          <p:spPr>
            <a:xfrm>
              <a:off x="3491880" y="1844010"/>
              <a:ext cx="3528392" cy="3529206"/>
            </a:xfrm>
            <a:prstGeom prst="ellipse">
              <a:avLst/>
            </a:prstGeom>
            <a:solidFill>
              <a:srgbClr val="0996FF"/>
            </a:solidFill>
            <a:ln w="25400" cap="flat" cmpd="sng" algn="ctr">
              <a:solidFill>
                <a:srgbClr val="FFFFFF">
                  <a:alpha val="76863"/>
                </a:srgbClr>
              </a:solidFill>
              <a:prstDash val="solid"/>
            </a:ln>
            <a:effectLst>
              <a:outerShdw blurRad="4318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635995" y="1973522"/>
              <a:ext cx="3240163" cy="3239963"/>
            </a:xfrm>
            <a:prstGeom prst="ellipse">
              <a:avLst/>
            </a:prstGeom>
            <a:gradFill flip="none" rotWithShape="1">
              <a:gsLst>
                <a:gs pos="72000">
                  <a:srgbClr val="0070C0">
                    <a:shade val="30000"/>
                    <a:satMod val="115000"/>
                  </a:srgbClr>
                </a:gs>
                <a:gs pos="83000">
                  <a:srgbClr val="0070C0">
                    <a:shade val="67500"/>
                    <a:satMod val="115000"/>
                  </a:srgbClr>
                </a:gs>
                <a:gs pos="10000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solidFill>
                <a:srgbClr val="FFFFFF">
                  <a:alpha val="45882"/>
                </a:srgbClr>
              </a:solidFill>
              <a:prstDash val="solid"/>
            </a:ln>
            <a:effectLst>
              <a:outerShdw blurRad="4318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3929083" y="2280034"/>
              <a:ext cx="2628077" cy="2626938"/>
            </a:xfrm>
            <a:prstGeom prst="ellipse">
              <a:avLst/>
            </a:prstGeom>
            <a:solidFill>
              <a:srgbClr val="9DC3E6"/>
            </a:solidFill>
            <a:ln w="28575" cap="flat" cmpd="sng" algn="ctr">
              <a:solidFill>
                <a:srgbClr val="FFFFFF">
                  <a:alpha val="58039"/>
                </a:srgbClr>
              </a:solidFill>
              <a:prstDash val="solid"/>
            </a:ln>
            <a:effectLst>
              <a:outerShdw blurRad="4318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65" name="椭圆 5"/>
            <p:cNvSpPr/>
            <p:nvPr/>
          </p:nvSpPr>
          <p:spPr>
            <a:xfrm rot="18046632">
              <a:off x="2765230" y="2277134"/>
              <a:ext cx="3529206" cy="1765006"/>
            </a:xfrm>
            <a:custGeom>
              <a:avLst/>
              <a:gdLst/>
              <a:ahLst/>
              <a:cxnLst/>
              <a:rect l="l" t="t" r="r" b="b"/>
              <a:pathLst>
                <a:path w="3528392" h="1764196">
                  <a:moveTo>
                    <a:pt x="1764196" y="0"/>
                  </a:moveTo>
                  <a:cubicBezTo>
                    <a:pt x="2738535" y="0"/>
                    <a:pt x="3528392" y="789857"/>
                    <a:pt x="3528392" y="1764196"/>
                  </a:cubicBezTo>
                  <a:lnTo>
                    <a:pt x="0" y="1764196"/>
                  </a:lnTo>
                  <a:cubicBezTo>
                    <a:pt x="0" y="789857"/>
                    <a:pt x="789857" y="0"/>
                    <a:pt x="1764196" y="0"/>
                  </a:cubicBez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  <a:cs typeface="+mn-cs"/>
              </a:endParaRPr>
            </a:p>
          </p:txBody>
        </p:sp>
      </p:grpSp>
      <p:cxnSp>
        <p:nvCxnSpPr>
          <p:cNvPr id="25619" name="直接连接符 65"/>
          <p:cNvCxnSpPr>
            <a:cxnSpLocks noChangeShapeType="1"/>
          </p:cNvCxnSpPr>
          <p:nvPr/>
        </p:nvCxnSpPr>
        <p:spPr bwMode="auto">
          <a:xfrm>
            <a:off x="8737600" y="4292712"/>
            <a:ext cx="0" cy="1439863"/>
          </a:xfrm>
          <a:prstGeom prst="line">
            <a:avLst/>
          </a:prstGeom>
          <a:noFill/>
          <a:ln w="22225">
            <a:solidFill>
              <a:srgbClr val="0070C0"/>
            </a:solidFill>
            <a:prstDash val="sysDash"/>
            <a:round/>
            <a:headEnd type="arrow" w="med" len="med"/>
            <a:tailEnd/>
          </a:ln>
          <a:effectLst>
            <a:outerShdw dist="25400" dir="5400000" algn="t" rotWithShape="0">
              <a:srgbClr val="FFFF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2241550" y="1633650"/>
            <a:ext cx="925513" cy="5540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eaLnBrk="1" hangingPunct="1">
              <a:defRPr/>
            </a:pPr>
            <a:r>
              <a:rPr lang="en-US" altLang="zh-CN" sz="3600" dirty="0" smtClean="0">
                <a:solidFill>
                  <a:srgbClr val="004070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latin typeface="Arial" pitchFamily="34" charset="0"/>
                <a:cs typeface="Arial" pitchFamily="34" charset="0"/>
              </a:rPr>
              <a:t>02</a:t>
            </a:r>
            <a:endParaRPr lang="zh-CN" altLang="en-US" sz="3600" dirty="0">
              <a:solidFill>
                <a:srgbClr val="004070"/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756650" y="4745150"/>
            <a:ext cx="923925" cy="5540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 eaLnBrk="1" hangingPunct="1">
              <a:defRPr/>
            </a:pPr>
            <a:r>
              <a:rPr lang="en-US" altLang="zh-CN" sz="3600" dirty="0" smtClean="0">
                <a:solidFill>
                  <a:srgbClr val="004070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latin typeface="Arial" pitchFamily="34" charset="0"/>
                <a:cs typeface="Arial" pitchFamily="34" charset="0"/>
              </a:rPr>
              <a:t>04</a:t>
            </a:r>
            <a:endParaRPr lang="zh-CN" altLang="en-US" sz="3600" dirty="0">
              <a:solidFill>
                <a:srgbClr val="004070"/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5622" name="TextBox 68"/>
          <p:cNvSpPr txBox="1">
            <a:spLocks noChangeArrowheads="1"/>
          </p:cNvSpPr>
          <p:nvPr/>
        </p:nvSpPr>
        <p:spPr bwMode="auto">
          <a:xfrm>
            <a:off x="3190875" y="1190737"/>
            <a:ext cx="15319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rgbClr val="262626"/>
                </a:solidFill>
                <a:ea typeface="微软雅黑" charset="0"/>
                <a:cs typeface="微软雅黑" charset="0"/>
              </a:rPr>
              <a:t>特征拆分</a:t>
            </a:r>
            <a:endParaRPr kumimoji="0" lang="en-US" altLang="zh-CN" sz="2000">
              <a:solidFill>
                <a:srgbClr val="262626"/>
              </a:solidFill>
              <a:cs typeface="Arial" charset="0"/>
            </a:endParaRPr>
          </a:p>
          <a:p>
            <a:pPr eaLnBrk="1" hangingPunct="1"/>
            <a:r>
              <a:rPr kumimoji="0" lang="zh-CN" altLang="en-US" sz="2000">
                <a:solidFill>
                  <a:srgbClr val="262626"/>
                </a:solidFill>
                <a:ea typeface="微软雅黑" charset="0"/>
                <a:cs typeface="微软雅黑" charset="0"/>
              </a:rPr>
              <a:t>变量选择</a:t>
            </a:r>
            <a:endParaRPr kumimoji="0" lang="en-US" altLang="zh-CN" sz="2000">
              <a:solidFill>
                <a:srgbClr val="262626"/>
              </a:solidFill>
              <a:cs typeface="Arial" charset="0"/>
            </a:endParaRPr>
          </a:p>
          <a:p>
            <a:pPr eaLnBrk="1" hangingPunct="1"/>
            <a:endParaRPr kumimoji="0" lang="en-US" altLang="zh-CN" sz="2000">
              <a:solidFill>
                <a:srgbClr val="262626"/>
              </a:solidFill>
              <a:cs typeface="Arial" charset="0"/>
            </a:endParaRPr>
          </a:p>
          <a:p>
            <a:pPr eaLnBrk="1" hangingPunct="1"/>
            <a:r>
              <a:rPr kumimoji="0" lang="zh-CN" altLang="en-US" sz="2000">
                <a:solidFill>
                  <a:srgbClr val="262626"/>
                </a:solidFill>
                <a:ea typeface="微软雅黑" charset="0"/>
                <a:cs typeface="微软雅黑" charset="0"/>
              </a:rPr>
              <a:t>（转化）</a:t>
            </a:r>
            <a:endParaRPr kumimoji="0" lang="en-US" altLang="zh-CN" sz="2000">
              <a:solidFill>
                <a:srgbClr val="262626"/>
              </a:solidFill>
              <a:cs typeface="Arial" charset="0"/>
            </a:endParaRPr>
          </a:p>
        </p:txBody>
      </p:sp>
      <p:sp>
        <p:nvSpPr>
          <p:cNvPr id="25623" name="TextBox 69"/>
          <p:cNvSpPr txBox="1">
            <a:spLocks noChangeArrowheads="1"/>
          </p:cNvSpPr>
          <p:nvPr/>
        </p:nvSpPr>
        <p:spPr bwMode="auto">
          <a:xfrm>
            <a:off x="7089775" y="4530837"/>
            <a:ext cx="1970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000" dirty="0" smtClean="0">
                <a:solidFill>
                  <a:srgbClr val="262626"/>
                </a:solidFill>
                <a:ea typeface="微软雅黑" charset="0"/>
                <a:cs typeface="微软雅黑" charset="0"/>
              </a:rPr>
              <a:t>验证</a:t>
            </a:r>
            <a:r>
              <a:rPr kumimoji="0" lang="en-US" altLang="zh-CN" sz="2000" dirty="0" smtClean="0">
                <a:solidFill>
                  <a:srgbClr val="262626"/>
                </a:solidFill>
                <a:cs typeface="Arial" charset="0"/>
              </a:rPr>
              <a:t>A-ha</a:t>
            </a:r>
            <a:r>
              <a:rPr kumimoji="0" lang="zh-CN" altLang="en-US" sz="2000" dirty="0" smtClean="0">
                <a:solidFill>
                  <a:srgbClr val="262626"/>
                </a:solidFill>
                <a:ea typeface="微软雅黑" charset="0"/>
                <a:cs typeface="微软雅黑" charset="0"/>
              </a:rPr>
              <a:t>策略</a:t>
            </a:r>
            <a:endParaRPr kumimoji="0" lang="en-US" altLang="zh-CN" sz="2000" dirty="0">
              <a:solidFill>
                <a:srgbClr val="262626"/>
              </a:solidFill>
              <a:cs typeface="Arial" charset="0"/>
            </a:endParaRPr>
          </a:p>
          <a:p>
            <a:pPr eaLnBrk="1" hangingPunct="1"/>
            <a:r>
              <a:rPr kumimoji="0" lang="zh-CN" sz="2000" dirty="0">
                <a:solidFill>
                  <a:srgbClr val="262626"/>
                </a:solidFill>
                <a:ea typeface="微软雅黑" charset="0"/>
                <a:cs typeface="微软雅黑" charset="0"/>
              </a:rPr>
              <a:t> </a:t>
            </a:r>
            <a:endParaRPr kumimoji="0" lang="en-US" altLang="zh-CN" sz="2000" dirty="0">
              <a:solidFill>
                <a:srgbClr val="262626"/>
              </a:solidFill>
              <a:cs typeface="Arial" charset="0"/>
            </a:endParaRPr>
          </a:p>
          <a:p>
            <a:pPr eaLnBrk="1" hangingPunct="1"/>
            <a:r>
              <a:rPr kumimoji="0" lang="zh-CN" sz="2000" dirty="0">
                <a:solidFill>
                  <a:srgbClr val="262626"/>
                </a:solidFill>
                <a:ea typeface="微软雅黑" charset="0"/>
                <a:cs typeface="微软雅黑" charset="0"/>
              </a:rPr>
              <a:t> </a:t>
            </a:r>
            <a:r>
              <a:rPr kumimoji="0" lang="zh-CN" altLang="en-US" sz="2000" dirty="0">
                <a:solidFill>
                  <a:srgbClr val="262626"/>
                </a:solidFill>
                <a:ea typeface="微软雅黑" charset="0"/>
                <a:cs typeface="微软雅黑" charset="0"/>
              </a:rPr>
              <a:t>     （价值）</a:t>
            </a:r>
            <a:endParaRPr kumimoji="0" lang="en-US" altLang="zh-CN" sz="2000" dirty="0">
              <a:solidFill>
                <a:srgbClr val="262626"/>
              </a:solidFill>
              <a:cs typeface="Arial" charset="0"/>
            </a:endParaRPr>
          </a:p>
        </p:txBody>
      </p:sp>
      <p:sp>
        <p:nvSpPr>
          <p:cNvPr id="25624" name="TextBox 70"/>
          <p:cNvSpPr txBox="1">
            <a:spLocks noChangeArrowheads="1"/>
          </p:cNvSpPr>
          <p:nvPr/>
        </p:nvSpPr>
        <p:spPr bwMode="auto">
          <a:xfrm>
            <a:off x="7294563" y="1808275"/>
            <a:ext cx="2111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rgbClr val="262626"/>
                </a:solidFill>
                <a:ea typeface="微软雅黑" charset="0"/>
                <a:cs typeface="微软雅黑" charset="0"/>
              </a:rPr>
              <a:t>     发现问题</a:t>
            </a:r>
            <a:endParaRPr kumimoji="0" lang="en-US" altLang="zh-CN" sz="2000">
              <a:solidFill>
                <a:srgbClr val="262626"/>
              </a:solidFill>
              <a:cs typeface="Arial" charset="0"/>
            </a:endParaRPr>
          </a:p>
          <a:p>
            <a:pPr eaLnBrk="1" hangingPunct="1"/>
            <a:r>
              <a:rPr kumimoji="0" lang="zh-CN" sz="2000">
                <a:solidFill>
                  <a:srgbClr val="262626"/>
                </a:solidFill>
                <a:ea typeface="微软雅黑" charset="0"/>
                <a:cs typeface="微软雅黑" charset="0"/>
              </a:rPr>
              <a:t> </a:t>
            </a:r>
            <a:r>
              <a:rPr kumimoji="0" lang="zh-CN" altLang="en-US" sz="2000">
                <a:solidFill>
                  <a:srgbClr val="262626"/>
                </a:solidFill>
                <a:ea typeface="微软雅黑" charset="0"/>
                <a:cs typeface="微软雅黑" charset="0"/>
              </a:rPr>
              <a:t>     （业务）</a:t>
            </a:r>
            <a:endParaRPr kumimoji="0" lang="en-US" altLang="zh-CN" sz="2000">
              <a:solidFill>
                <a:srgbClr val="262626"/>
              </a:solidFill>
              <a:cs typeface="Arial" charset="0"/>
            </a:endParaRPr>
          </a:p>
        </p:txBody>
      </p:sp>
      <p:sp>
        <p:nvSpPr>
          <p:cNvPr id="25625" name="TextBox 71"/>
          <p:cNvSpPr txBox="1">
            <a:spLocks noChangeArrowheads="1"/>
          </p:cNvSpPr>
          <p:nvPr/>
        </p:nvSpPr>
        <p:spPr bwMode="auto">
          <a:xfrm>
            <a:off x="2284413" y="4921362"/>
            <a:ext cx="21129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/>
            <a:r>
              <a:rPr kumimoji="0" lang="zh-CN" altLang="en-US" sz="2000">
                <a:solidFill>
                  <a:srgbClr val="262626"/>
                </a:solidFill>
                <a:ea typeface="微软雅黑" charset="0"/>
                <a:cs typeface="微软雅黑" charset="0"/>
              </a:rPr>
              <a:t>模型构建</a:t>
            </a:r>
            <a:endParaRPr kumimoji="0" lang="en-US" altLang="zh-CN" sz="2000">
              <a:solidFill>
                <a:srgbClr val="262626"/>
              </a:solidFill>
              <a:cs typeface="Arial" charset="0"/>
            </a:endParaRPr>
          </a:p>
          <a:p>
            <a:pPr eaLnBrk="1" hangingPunct="1"/>
            <a:r>
              <a:rPr kumimoji="0" lang="zh-CN" sz="2000">
                <a:solidFill>
                  <a:srgbClr val="262626"/>
                </a:solidFill>
                <a:ea typeface="微软雅黑" charset="0"/>
                <a:cs typeface="微软雅黑" charset="0"/>
              </a:rPr>
              <a:t> </a:t>
            </a:r>
            <a:r>
              <a:rPr kumimoji="0" lang="zh-CN" altLang="en-US" sz="2000">
                <a:solidFill>
                  <a:srgbClr val="262626"/>
                </a:solidFill>
                <a:ea typeface="微软雅黑" charset="0"/>
                <a:cs typeface="微软雅黑" charset="0"/>
              </a:rPr>
              <a:t>     （策略）</a:t>
            </a:r>
            <a:endParaRPr kumimoji="0" lang="en-US" altLang="zh-CN" sz="2000">
              <a:solidFill>
                <a:srgbClr val="262626"/>
              </a:solidFill>
              <a:cs typeface="Arial" charset="0"/>
            </a:endParaRPr>
          </a:p>
        </p:txBody>
      </p:sp>
      <p:sp>
        <p:nvSpPr>
          <p:cNvPr id="25626" name="矩形 2"/>
          <p:cNvSpPr>
            <a:spLocks noChangeArrowheads="1"/>
          </p:cNvSpPr>
          <p:nvPr/>
        </p:nvSpPr>
        <p:spPr bwMode="auto">
          <a:xfrm>
            <a:off x="0" y="2719836"/>
            <a:ext cx="12192000" cy="1509688"/>
          </a:xfrm>
          <a:prstGeom prst="rect">
            <a:avLst/>
          </a:prstGeom>
          <a:solidFill>
            <a:schemeClr val="accent1">
              <a:alpha val="3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 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模型填空：新增用户在</a:t>
            </a:r>
            <a:r>
              <a:rPr lang="en-US" altLang="zh-CN" sz="3200" dirty="0" smtClean="0">
                <a:solidFill>
                  <a:srgbClr val="FF0000"/>
                </a:solidFill>
              </a:rPr>
              <a:t>X</a:t>
            </a:r>
            <a:r>
              <a:rPr lang="zh-CN" altLang="en-US" sz="2400" dirty="0" smtClean="0">
                <a:solidFill>
                  <a:srgbClr val="FFFFFF"/>
                </a:solidFill>
              </a:rPr>
              <a:t>天内至少触发</a:t>
            </a:r>
            <a:r>
              <a:rPr lang="en-US" altLang="zh-CN" sz="3200" dirty="0" smtClean="0">
                <a:solidFill>
                  <a:srgbClr val="FF0000"/>
                </a:solidFill>
              </a:rPr>
              <a:t>Y</a:t>
            </a:r>
            <a:r>
              <a:rPr lang="zh-CN" altLang="en-US" sz="2400" dirty="0" smtClean="0">
                <a:solidFill>
                  <a:srgbClr val="FFFFFF"/>
                </a:solidFill>
              </a:rPr>
              <a:t>事件</a:t>
            </a:r>
            <a:r>
              <a:rPr lang="en-US" altLang="zh-CN" sz="3200" dirty="0" smtClean="0">
                <a:solidFill>
                  <a:srgbClr val="FF0000"/>
                </a:solidFill>
              </a:rPr>
              <a:t>N</a:t>
            </a:r>
            <a:r>
              <a:rPr lang="zh-CN" altLang="en-US" sz="2400" dirty="0" smtClean="0">
                <a:solidFill>
                  <a:srgbClr val="FFFFFF"/>
                </a:solidFill>
              </a:rPr>
              <a:t>次，则更可能在后期</a:t>
            </a:r>
            <a:r>
              <a:rPr lang="en-US" altLang="zh-CN" sz="3200" dirty="0" smtClean="0">
                <a:solidFill>
                  <a:srgbClr val="FF0000"/>
                </a:solidFill>
              </a:rPr>
              <a:t>M</a:t>
            </a:r>
            <a:r>
              <a:rPr lang="zh-CN" altLang="en-US" sz="2400" dirty="0" smtClean="0">
                <a:solidFill>
                  <a:srgbClr val="FFFFFF"/>
                </a:solidFill>
              </a:rPr>
              <a:t>天留存</a:t>
            </a:r>
            <a:r>
              <a:rPr lang="en-US" altLang="zh-CN" sz="2400" dirty="0" smtClean="0">
                <a:solidFill>
                  <a:srgbClr val="FFFFFF"/>
                </a:solidFill>
              </a:rPr>
              <a:t>(</a:t>
            </a:r>
            <a:r>
              <a:rPr lang="zh-CN" altLang="en-US" sz="2400" dirty="0" smtClean="0">
                <a:solidFill>
                  <a:srgbClr val="FFFFFF"/>
                </a:solidFill>
              </a:rPr>
              <a:t>核心价值</a:t>
            </a:r>
            <a:r>
              <a:rPr lang="en-US" altLang="zh-CN" sz="2400" dirty="0" smtClean="0">
                <a:solidFill>
                  <a:srgbClr val="FFFFFF"/>
                </a:solidFill>
              </a:rPr>
              <a:t>)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DB346-5FD1-B74A-8008-12594254C1A9}" type="datetime1">
              <a:rPr lang="zh-CN" altLang="en-US" smtClean="0"/>
              <a:pPr>
                <a:defRPr/>
              </a:pPr>
              <a:t>16/4/11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50639" y="1473744"/>
            <a:ext cx="11166141" cy="4401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3200" dirty="0">
                <a:solidFill>
                  <a:srgbClr val="FFFFFF"/>
                </a:solidFill>
              </a:rPr>
              <a:t>1</a:t>
            </a:r>
            <a:r>
              <a:rPr lang="en-US" altLang="zh-CN" sz="3200" dirty="0" smtClean="0">
                <a:solidFill>
                  <a:srgbClr val="FFFFFF"/>
                </a:solidFill>
              </a:rPr>
              <a:t>.X</a:t>
            </a:r>
            <a:r>
              <a:rPr lang="zh-CN" altLang="en-US" sz="3200" dirty="0" smtClean="0">
                <a:solidFill>
                  <a:srgbClr val="FFFFFF"/>
                </a:solidFill>
              </a:rPr>
              <a:t>和</a:t>
            </a:r>
            <a:r>
              <a:rPr lang="en-US" altLang="zh-CN" sz="3200" dirty="0" smtClean="0">
                <a:solidFill>
                  <a:srgbClr val="FFFFFF"/>
                </a:solidFill>
              </a:rPr>
              <a:t>M</a:t>
            </a:r>
            <a:r>
              <a:rPr lang="zh-CN" altLang="en-US" sz="3200" dirty="0" smtClean="0">
                <a:solidFill>
                  <a:srgbClr val="FFFFFF"/>
                </a:solidFill>
              </a:rPr>
              <a:t>都是根据用户的业务需求而定</a:t>
            </a:r>
            <a:r>
              <a:rPr lang="en-US" altLang="zh-CN" sz="3200" dirty="0" smtClean="0">
                <a:solidFill>
                  <a:srgbClr val="FFFFFF"/>
                </a:solidFill>
              </a:rPr>
              <a:t>(</a:t>
            </a:r>
            <a:r>
              <a:rPr lang="zh-CN" altLang="en-US" sz="3200" dirty="0" smtClean="0">
                <a:solidFill>
                  <a:srgbClr val="FFFFFF"/>
                </a:solidFill>
              </a:rPr>
              <a:t>新增几天，多少日留存）</a:t>
            </a:r>
            <a:endParaRPr lang="en-US" altLang="zh-CN" sz="3200" dirty="0" smtClean="0">
              <a:solidFill>
                <a:srgbClr val="FFFFFF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zh-CN" altLang="zh-CN" sz="3200" dirty="0" smtClean="0">
                <a:solidFill>
                  <a:srgbClr val="FFFFFF"/>
                </a:solidFill>
              </a:rPr>
              <a:t>2</a:t>
            </a:r>
            <a:r>
              <a:rPr lang="zh-CN" altLang="en-US" sz="3200" dirty="0" smtClean="0">
                <a:solidFill>
                  <a:srgbClr val="FFFFFF"/>
                </a:solidFill>
              </a:rPr>
              <a:t>.</a:t>
            </a:r>
            <a:r>
              <a:rPr lang="en-US" altLang="zh-CN" sz="3200" dirty="0" smtClean="0">
                <a:solidFill>
                  <a:srgbClr val="FFFFFF"/>
                </a:solidFill>
              </a:rPr>
              <a:t>Y</a:t>
            </a:r>
            <a:r>
              <a:rPr lang="zh-CN" altLang="en-US" sz="3200" dirty="0" smtClean="0">
                <a:solidFill>
                  <a:srgbClr val="FFFFFF"/>
                </a:solidFill>
              </a:rPr>
              <a:t>和</a:t>
            </a:r>
            <a:r>
              <a:rPr lang="en-US" altLang="zh-CN" sz="3200" dirty="0" smtClean="0">
                <a:solidFill>
                  <a:srgbClr val="FFFFFF"/>
                </a:solidFill>
              </a:rPr>
              <a:t>N</a:t>
            </a:r>
            <a:r>
              <a:rPr lang="zh-CN" altLang="en-US" sz="3200" dirty="0" smtClean="0">
                <a:solidFill>
                  <a:srgbClr val="FFFFFF"/>
                </a:solidFill>
              </a:rPr>
              <a:t>根据模型而定</a:t>
            </a:r>
            <a:r>
              <a:rPr lang="en-US" altLang="zh-CN" sz="3200" dirty="0" smtClean="0">
                <a:solidFill>
                  <a:srgbClr val="FFFFFF"/>
                </a:solidFill>
              </a:rPr>
              <a:t>(</a:t>
            </a:r>
            <a:r>
              <a:rPr lang="zh-CN" altLang="en-US" sz="3200" dirty="0" smtClean="0">
                <a:solidFill>
                  <a:srgbClr val="FFFFFF"/>
                </a:solidFill>
              </a:rPr>
              <a:t>分类模型</a:t>
            </a:r>
            <a:r>
              <a:rPr lang="en-US" altLang="zh-CN" sz="3200" dirty="0" smtClean="0">
                <a:solidFill>
                  <a:srgbClr val="FFFFFF"/>
                </a:solidFill>
              </a:rPr>
              <a:t>or</a:t>
            </a:r>
            <a:r>
              <a:rPr lang="zh-CN" altLang="en-US" sz="3200" dirty="0" smtClean="0">
                <a:solidFill>
                  <a:srgbClr val="FFFFFF"/>
                </a:solidFill>
              </a:rPr>
              <a:t>相关分析？）先求</a:t>
            </a:r>
            <a:r>
              <a:rPr lang="en-US" altLang="zh-CN" sz="3200" dirty="0" smtClean="0">
                <a:solidFill>
                  <a:srgbClr val="FFFFFF"/>
                </a:solidFill>
              </a:rPr>
              <a:t>Y</a:t>
            </a:r>
            <a:r>
              <a:rPr lang="zh-CN" altLang="en-US" sz="3200" dirty="0" smtClean="0">
                <a:solidFill>
                  <a:srgbClr val="FFFFFF"/>
                </a:solidFill>
              </a:rPr>
              <a:t>后求</a:t>
            </a:r>
            <a:r>
              <a:rPr lang="en-US" altLang="zh-CN" sz="3200" dirty="0" smtClean="0">
                <a:solidFill>
                  <a:srgbClr val="FFFFFF"/>
                </a:solidFill>
              </a:rPr>
              <a:t>N</a:t>
            </a:r>
          </a:p>
          <a:p>
            <a:pPr marL="571500" indent="-571500" eaLnBrk="1" hangingPunct="1">
              <a:buFont typeface="Arial"/>
              <a:buChar char="•"/>
            </a:pPr>
            <a:r>
              <a:rPr lang="zh-CN" altLang="en-US" sz="3200" dirty="0" smtClean="0">
                <a:solidFill>
                  <a:srgbClr val="FFFFFF"/>
                </a:solidFill>
              </a:rPr>
              <a:t>数据提取</a:t>
            </a:r>
            <a:endParaRPr lang="en-US" altLang="zh-CN" sz="3200" dirty="0" smtClean="0">
              <a:solidFill>
                <a:srgbClr val="FFFFFF"/>
              </a:solidFill>
            </a:endParaRPr>
          </a:p>
          <a:p>
            <a:pPr marL="571500" indent="-571500" eaLnBrk="1" hangingPunct="1">
              <a:buFont typeface="Arial"/>
              <a:buChar char="•"/>
            </a:pPr>
            <a:r>
              <a:rPr lang="zh-CN" altLang="en-US" sz="3200" dirty="0" smtClean="0">
                <a:solidFill>
                  <a:srgbClr val="FFFFFF"/>
                </a:solidFill>
              </a:rPr>
              <a:t>变量选择</a:t>
            </a:r>
            <a:r>
              <a:rPr lang="en-US" altLang="zh-CN" sz="3200" dirty="0" smtClean="0">
                <a:solidFill>
                  <a:srgbClr val="FFFFFF"/>
                </a:solidFill>
              </a:rPr>
              <a:t>(</a:t>
            </a:r>
            <a:r>
              <a:rPr lang="zh-CN" altLang="en-US" sz="3200" dirty="0" smtClean="0">
                <a:solidFill>
                  <a:srgbClr val="FFFFFF"/>
                </a:solidFill>
              </a:rPr>
              <a:t>求</a:t>
            </a:r>
            <a:r>
              <a:rPr lang="en-US" altLang="zh-CN" sz="3200" dirty="0" smtClean="0">
                <a:solidFill>
                  <a:srgbClr val="FFFFFF"/>
                </a:solidFill>
              </a:rPr>
              <a:t>Y)</a:t>
            </a:r>
          </a:p>
          <a:p>
            <a:pPr marL="571500" indent="-571500" eaLnBrk="1" hangingPunct="1">
              <a:buFont typeface="Arial"/>
              <a:buChar char="•"/>
            </a:pPr>
            <a:r>
              <a:rPr lang="zh-CN" altLang="en-US" sz="3200" dirty="0" smtClean="0">
                <a:solidFill>
                  <a:srgbClr val="FFFFFF"/>
                </a:solidFill>
              </a:rPr>
              <a:t>数据二次处理</a:t>
            </a:r>
            <a:r>
              <a:rPr lang="en-US" altLang="zh-CN" sz="3200" dirty="0" smtClean="0">
                <a:solidFill>
                  <a:srgbClr val="FFFFFF"/>
                </a:solidFill>
              </a:rPr>
              <a:t>(</a:t>
            </a:r>
            <a:r>
              <a:rPr lang="zh-CN" altLang="en-US" sz="3200" dirty="0" smtClean="0">
                <a:solidFill>
                  <a:srgbClr val="FFFFFF"/>
                </a:solidFill>
              </a:rPr>
              <a:t>求</a:t>
            </a:r>
            <a:r>
              <a:rPr lang="en-US" altLang="zh-CN" sz="3200" dirty="0" smtClean="0">
                <a:solidFill>
                  <a:srgbClr val="FFFFFF"/>
                </a:solidFill>
              </a:rPr>
              <a:t>N)</a:t>
            </a:r>
          </a:p>
          <a:p>
            <a:pPr marL="571500" indent="-571500" eaLnBrk="1" hangingPunct="1">
              <a:buFont typeface="Arial"/>
              <a:buChar char="•"/>
            </a:pPr>
            <a:r>
              <a:rPr lang="en-US" altLang="zh-CN" sz="3200" dirty="0" smtClean="0">
                <a:solidFill>
                  <a:srgbClr val="FFFFFF"/>
                </a:solidFill>
              </a:rPr>
              <a:t>A-ha</a:t>
            </a:r>
            <a:r>
              <a:rPr lang="zh-CN" altLang="en-US" sz="3200" dirty="0" smtClean="0">
                <a:solidFill>
                  <a:srgbClr val="FFFFFF"/>
                </a:solidFill>
              </a:rPr>
              <a:t>模型训练</a:t>
            </a:r>
            <a:endParaRPr lang="en-US" altLang="zh-CN" sz="3200" dirty="0" smtClean="0">
              <a:solidFill>
                <a:srgbClr val="FFFFFF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3200" dirty="0" smtClean="0">
                <a:solidFill>
                  <a:srgbClr val="FFFFFF"/>
                </a:solidFill>
              </a:rPr>
              <a:t> </a:t>
            </a:r>
            <a:r>
              <a:rPr lang="zh-CN" altLang="zh-CN" sz="3200" dirty="0" smtClean="0">
                <a:solidFill>
                  <a:srgbClr val="FFFFFF"/>
                </a:solidFill>
              </a:rPr>
              <a:t>3</a:t>
            </a:r>
            <a:r>
              <a:rPr lang="en-US" altLang="zh-CN" sz="3200" dirty="0">
                <a:solidFill>
                  <a:srgbClr val="FFFFFF"/>
                </a:solidFill>
              </a:rPr>
              <a:t>.Model:</a:t>
            </a:r>
          </a:p>
          <a:p>
            <a:pPr eaLnBrk="1" hangingPunct="1">
              <a:buFont typeface="Arial" charset="0"/>
              <a:buNone/>
            </a:pPr>
            <a:r>
              <a:rPr lang="zh-CN" altLang="zh-CN" sz="3200" dirty="0">
                <a:solidFill>
                  <a:srgbClr val="FFFFFF"/>
                </a:solidFill>
              </a:rPr>
              <a:t> </a:t>
            </a:r>
            <a:r>
              <a:rPr lang="zh-CN" altLang="en-US" sz="3200" dirty="0">
                <a:solidFill>
                  <a:srgbClr val="FFFFFF"/>
                </a:solidFill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</a:rPr>
              <a:t>Correlation</a:t>
            </a:r>
            <a:r>
              <a:rPr lang="zh-CN" altLang="en-US" sz="2400" dirty="0" smtClean="0">
                <a:solidFill>
                  <a:srgbClr val="FFFFFF"/>
                </a:solidFill>
              </a:rPr>
              <a:t>（相关分析）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FF"/>
                </a:solidFill>
              </a:rPr>
              <a:t>    </a:t>
            </a:r>
            <a:r>
              <a:rPr lang="en-US" altLang="zh-CN" sz="2400" dirty="0">
                <a:solidFill>
                  <a:srgbClr val="FFFFFF"/>
                </a:solidFill>
              </a:rPr>
              <a:t>Classification(CART</a:t>
            </a:r>
            <a:r>
              <a:rPr lang="zh-CN" altLang="en-US" sz="2400" dirty="0">
                <a:solidFill>
                  <a:srgbClr val="FFFFFF"/>
                </a:solidFill>
              </a:rPr>
              <a:t>/</a:t>
            </a:r>
            <a:r>
              <a:rPr lang="en-US" altLang="zh-CN" sz="2400" dirty="0">
                <a:solidFill>
                  <a:srgbClr val="FFFFFF"/>
                </a:solidFill>
              </a:rPr>
              <a:t>RF/LR/</a:t>
            </a:r>
            <a:r>
              <a:rPr lang="en-US" altLang="zh-CN" sz="2400" dirty="0" smtClean="0">
                <a:solidFill>
                  <a:srgbClr val="FFFFFF"/>
                </a:solidFill>
              </a:rPr>
              <a:t>SVM/GBDT/</a:t>
            </a:r>
            <a:r>
              <a:rPr lang="en-US" altLang="zh-CN" sz="2400" dirty="0" err="1" smtClean="0">
                <a:solidFill>
                  <a:srgbClr val="FFFFFF"/>
                </a:solidFill>
              </a:rPr>
              <a:t>XGboost</a:t>
            </a:r>
            <a:r>
              <a:rPr lang="en-US" altLang="zh-CN" sz="2400" dirty="0" smtClean="0">
                <a:solidFill>
                  <a:srgbClr val="FFFFFF"/>
                </a:solidFill>
              </a:rPr>
              <a:t>)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46150" y="144463"/>
            <a:ext cx="11245850" cy="1196975"/>
          </a:xfrm>
          <a:prstGeom prst="rect">
            <a:avLst/>
          </a:prstGeom>
          <a:solidFill>
            <a:schemeClr val="accent1">
              <a:alpha val="3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4303713" y="392113"/>
            <a:ext cx="52574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FFFFFF"/>
                </a:solidFill>
              </a:rPr>
              <a:t>如何找到</a:t>
            </a:r>
            <a:r>
              <a:rPr lang="en-US" altLang="zh-CN" sz="4000" dirty="0" smtClean="0">
                <a:solidFill>
                  <a:srgbClr val="FFFFFF"/>
                </a:solidFill>
              </a:rPr>
              <a:t>X</a:t>
            </a:r>
            <a:r>
              <a:rPr lang="zh-CN" altLang="en-US" sz="4000" dirty="0" smtClean="0">
                <a:solidFill>
                  <a:srgbClr val="FFFFFF"/>
                </a:solidFill>
              </a:rPr>
              <a:t>、</a:t>
            </a:r>
            <a:r>
              <a:rPr lang="en-US" altLang="zh-CN" sz="4000" dirty="0" smtClean="0">
                <a:solidFill>
                  <a:srgbClr val="FFFFFF"/>
                </a:solidFill>
              </a:rPr>
              <a:t>Y</a:t>
            </a:r>
            <a:r>
              <a:rPr lang="zh-CN" altLang="en-US" sz="4000" dirty="0" smtClean="0">
                <a:solidFill>
                  <a:srgbClr val="FFFFFF"/>
                </a:solidFill>
              </a:rPr>
              <a:t>、</a:t>
            </a:r>
            <a:r>
              <a:rPr lang="en-US" altLang="zh-CN" sz="4000" dirty="0" smtClean="0">
                <a:solidFill>
                  <a:srgbClr val="FFFFFF"/>
                </a:solidFill>
              </a:rPr>
              <a:t>M</a:t>
            </a:r>
            <a:r>
              <a:rPr lang="zh-CN" altLang="en-US" sz="4000" dirty="0" smtClean="0">
                <a:solidFill>
                  <a:srgbClr val="FFFFFF"/>
                </a:solidFill>
              </a:rPr>
              <a:t>、</a:t>
            </a:r>
            <a:r>
              <a:rPr lang="en-US" altLang="zh-CN" sz="4000" dirty="0" smtClean="0">
                <a:solidFill>
                  <a:srgbClr val="FFFFFF"/>
                </a:solidFill>
              </a:rPr>
              <a:t>N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970000"/>
      </p:ext>
    </p:extLst>
  </p:cSld>
  <p:clrMapOvr>
    <a:masterClrMapping/>
  </p:clrMapOvr>
  <p:transition xmlns:p14="http://schemas.microsoft.com/office/powerpoint/2010/main" spd="slow">
    <p:comb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50160" y="1701394"/>
            <a:ext cx="1049521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3200" dirty="0">
                <a:solidFill>
                  <a:srgbClr val="FFFFFF"/>
                </a:solidFill>
              </a:rPr>
              <a:t>1</a:t>
            </a:r>
            <a:r>
              <a:rPr lang="en-US" altLang="zh-CN" sz="3200" dirty="0" smtClean="0">
                <a:solidFill>
                  <a:srgbClr val="FFFFFF"/>
                </a:solidFill>
              </a:rPr>
              <a:t>.</a:t>
            </a:r>
            <a:r>
              <a:rPr lang="zh-CN" altLang="en-US" sz="3200" dirty="0" smtClean="0">
                <a:solidFill>
                  <a:srgbClr val="FFFFFF"/>
                </a:solidFill>
              </a:rPr>
              <a:t>数据矩阵</a:t>
            </a:r>
            <a:endParaRPr lang="en-US" altLang="zh-CN" sz="3200" dirty="0" smtClean="0">
              <a:solidFill>
                <a:srgbClr val="FFFFFF"/>
              </a:solidFill>
            </a:endParaRPr>
          </a:p>
          <a:p>
            <a:pPr marL="457200" indent="-457200" eaLnBrk="1" hangingPunct="1">
              <a:buFont typeface="Arial"/>
              <a:buChar char="•"/>
            </a:pPr>
            <a:r>
              <a:rPr lang="en-US" altLang="en-US" sz="2400" dirty="0" smtClean="0">
                <a:solidFill>
                  <a:srgbClr val="FFFFFF"/>
                </a:solidFill>
              </a:rPr>
              <a:t>目标变量：</a:t>
            </a:r>
            <a:r>
              <a:rPr lang="zh-CN" altLang="en-US" sz="2400" dirty="0" smtClean="0">
                <a:solidFill>
                  <a:srgbClr val="FFFFFF"/>
                </a:solidFill>
              </a:rPr>
              <a:t>未来多久</a:t>
            </a:r>
            <a:r>
              <a:rPr lang="en-US" altLang="en-US" sz="2400" dirty="0" smtClean="0">
                <a:solidFill>
                  <a:srgbClr val="FFFFFF"/>
                </a:solidFill>
              </a:rPr>
              <a:t>是否留存</a:t>
            </a:r>
          </a:p>
          <a:p>
            <a:pPr marL="457200" indent="-457200" eaLnBrk="1" hangingPunct="1">
              <a:buFont typeface="Arial"/>
              <a:buChar char="•"/>
            </a:pPr>
            <a:r>
              <a:rPr lang="zh-CN" altLang="en-US" sz="2400" dirty="0" smtClean="0">
                <a:solidFill>
                  <a:srgbClr val="FFFFFF"/>
                </a:solidFill>
              </a:rPr>
              <a:t>自变量：</a:t>
            </a:r>
            <a:r>
              <a:rPr lang="en-US" altLang="zh-CN" sz="2400" dirty="0" smtClean="0">
                <a:solidFill>
                  <a:srgbClr val="FFFFFF"/>
                </a:solidFill>
              </a:rPr>
              <a:t>X</a:t>
            </a:r>
            <a:r>
              <a:rPr lang="zh-CN" altLang="en-US" sz="2400" dirty="0" smtClean="0">
                <a:solidFill>
                  <a:srgbClr val="FFFFFF"/>
                </a:solidFill>
              </a:rPr>
              <a:t>天内的行为汇总，列名为所有的事件行为</a:t>
            </a:r>
            <a:endParaRPr lang="en-US" altLang="en-US" sz="2400" dirty="0" smtClean="0">
              <a:solidFill>
                <a:srgbClr val="FFFFFF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3200" dirty="0" smtClean="0">
                <a:solidFill>
                  <a:srgbClr val="FFFFFF"/>
                </a:solidFill>
              </a:rPr>
              <a:t>2</a:t>
            </a:r>
            <a:r>
              <a:rPr lang="en-US" altLang="zh-CN" sz="3200" dirty="0" smtClean="0">
                <a:solidFill>
                  <a:srgbClr val="FFFFFF"/>
                </a:solidFill>
              </a:rPr>
              <a:t>.</a:t>
            </a:r>
            <a:r>
              <a:rPr lang="zh-CN" altLang="en-US" sz="3200" dirty="0" smtClean="0">
                <a:solidFill>
                  <a:srgbClr val="FFFFFF"/>
                </a:solidFill>
              </a:rPr>
              <a:t>找到对留存最有影响的一个特征（变量选择过程）</a:t>
            </a:r>
            <a:endParaRPr lang="en-US" altLang="zh-CN" sz="3200" dirty="0" smtClean="0">
              <a:solidFill>
                <a:srgbClr val="FFFFFF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3200" dirty="0" smtClean="0">
                <a:solidFill>
                  <a:srgbClr val="FFFFFF"/>
                </a:solidFill>
              </a:rPr>
              <a:t> </a:t>
            </a:r>
            <a:r>
              <a:rPr lang="zh-CN" altLang="zh-CN" sz="3200" dirty="0" smtClean="0">
                <a:solidFill>
                  <a:srgbClr val="FFFFFF"/>
                </a:solidFill>
              </a:rPr>
              <a:t>2</a:t>
            </a:r>
            <a:r>
              <a:rPr lang="en-US" altLang="zh-CN" sz="3200" dirty="0">
                <a:solidFill>
                  <a:srgbClr val="FFFFFF"/>
                </a:solidFill>
              </a:rPr>
              <a:t>.</a:t>
            </a:r>
            <a:r>
              <a:rPr lang="zh-CN" altLang="en-US" sz="3200" dirty="0">
                <a:solidFill>
                  <a:srgbClr val="FFFFFF"/>
                </a:solidFill>
              </a:rPr>
              <a:t>特征拆分整合</a:t>
            </a:r>
            <a:r>
              <a:rPr lang="en-US" altLang="zh-CN" sz="3200" dirty="0" smtClean="0">
                <a:solidFill>
                  <a:srgbClr val="FFFFFF"/>
                </a:solidFill>
              </a:rPr>
              <a:t>:</a:t>
            </a:r>
            <a:r>
              <a:rPr lang="zh-CN" altLang="en-US" sz="3200" dirty="0" smtClean="0">
                <a:solidFill>
                  <a:srgbClr val="FFFFFF"/>
                </a:solidFill>
              </a:rPr>
              <a:t> 核心事件</a:t>
            </a:r>
            <a:r>
              <a:rPr lang="en-US" altLang="zh-CN" sz="3200" dirty="0" smtClean="0">
                <a:solidFill>
                  <a:srgbClr val="FFFFFF"/>
                </a:solidFill>
              </a:rPr>
              <a:t>&gt;</a:t>
            </a:r>
            <a:r>
              <a:rPr lang="en-US" altLang="zh-CN" sz="3200" dirty="0">
                <a:solidFill>
                  <a:srgbClr val="FFFFFF"/>
                </a:solidFill>
              </a:rPr>
              <a:t>=N</a:t>
            </a:r>
          </a:p>
          <a:p>
            <a:pPr eaLnBrk="1" hangingPunct="1">
              <a:buFont typeface="Arial" charset="0"/>
              <a:buNone/>
            </a:pPr>
            <a:r>
              <a:rPr lang="zh-CN" altLang="zh-CN" sz="3200" dirty="0">
                <a:solidFill>
                  <a:srgbClr val="FFFFFF"/>
                </a:solidFill>
              </a:rPr>
              <a:t>3</a:t>
            </a:r>
            <a:r>
              <a:rPr lang="en-US" altLang="zh-CN" sz="3200" dirty="0" smtClean="0">
                <a:solidFill>
                  <a:srgbClr val="FFFFFF"/>
                </a:solidFill>
              </a:rPr>
              <a:t>.</a:t>
            </a:r>
            <a:r>
              <a:rPr lang="zh-CN" altLang="en-US" sz="3200" dirty="0" smtClean="0">
                <a:solidFill>
                  <a:srgbClr val="FFFFFF"/>
                </a:solidFill>
              </a:rPr>
              <a:t>二次建模和特征筛选，得到用户触发 核心事件</a:t>
            </a:r>
            <a:r>
              <a:rPr lang="zh-CN" altLang="zh-CN" sz="3200" dirty="0" smtClean="0">
                <a:solidFill>
                  <a:srgbClr val="FFFFFF"/>
                </a:solidFill>
              </a:rPr>
              <a:t>&gt;</a:t>
            </a:r>
            <a:r>
              <a:rPr lang="en-US" altLang="zh-CN" sz="3200" dirty="0" smtClean="0">
                <a:solidFill>
                  <a:srgbClr val="FFFFFF"/>
                </a:solidFill>
              </a:rPr>
              <a:t>=N</a:t>
            </a:r>
            <a:r>
              <a:rPr lang="zh-CN" altLang="en-US" sz="3200" dirty="0" smtClean="0">
                <a:solidFill>
                  <a:srgbClr val="FFFFFF"/>
                </a:solidFill>
              </a:rPr>
              <a:t>时，最有可能留存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46150" y="144463"/>
            <a:ext cx="11245850" cy="1196975"/>
          </a:xfrm>
          <a:prstGeom prst="rect">
            <a:avLst/>
          </a:prstGeom>
          <a:solidFill>
            <a:schemeClr val="accent1">
              <a:alpha val="3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4303713" y="392113"/>
            <a:ext cx="48847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FFFF"/>
                </a:solidFill>
              </a:rPr>
              <a:t>A-Ha</a:t>
            </a:r>
            <a:r>
              <a:rPr lang="zh-CN" altLang="en-US" sz="4000" dirty="0" smtClean="0">
                <a:solidFill>
                  <a:srgbClr val="FFFFFF"/>
                </a:solidFill>
              </a:rPr>
              <a:t> 模型构建过程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53288"/>
      </p:ext>
    </p:extLst>
  </p:cSld>
  <p:clrMapOvr>
    <a:masterClrMapping/>
  </p:clrMapOvr>
  <p:transition xmlns:p14="http://schemas.microsoft.com/office/powerpoint/2010/main" spd="slow">
    <p:comb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0639" y="2336423"/>
            <a:ext cx="111661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FFFF"/>
                </a:solidFill>
              </a:rPr>
              <a:t>主体模型：</a:t>
            </a:r>
            <a:r>
              <a:rPr lang="en-US" altLang="zh-CN" sz="3200" dirty="0" smtClean="0">
                <a:solidFill>
                  <a:srgbClr val="FFFFFF"/>
                </a:solidFill>
              </a:rPr>
              <a:t>GBDT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FFFF"/>
                </a:solidFill>
              </a:rPr>
              <a:t>处</a:t>
            </a:r>
            <a:r>
              <a:rPr lang="zh-CN" altLang="en-US" sz="3200" dirty="0">
                <a:solidFill>
                  <a:srgbClr val="FFFFFF"/>
                </a:solidFill>
              </a:rPr>
              <a:t>理</a:t>
            </a:r>
            <a:r>
              <a:rPr lang="en-US" altLang="zh-CN" sz="3200" dirty="0">
                <a:solidFill>
                  <a:srgbClr val="FFFFFF"/>
                </a:solidFill>
              </a:rPr>
              <a:t>unbalance-data </a:t>
            </a:r>
            <a:r>
              <a:rPr lang="zh-CN" altLang="en-US" sz="3200" dirty="0">
                <a:solidFill>
                  <a:srgbClr val="FFFFFF"/>
                </a:solidFill>
              </a:rPr>
              <a:t>(</a:t>
            </a:r>
            <a:r>
              <a:rPr lang="en-US" altLang="zh-CN" sz="3200" dirty="0">
                <a:solidFill>
                  <a:srgbClr val="FFFFFF"/>
                </a:solidFill>
              </a:rPr>
              <a:t>reweight/boosting</a:t>
            </a:r>
            <a:r>
              <a:rPr lang="en-US" altLang="zh-CN" sz="3200" dirty="0" smtClean="0">
                <a:solidFill>
                  <a:srgbClr val="FFFFFF"/>
                </a:solidFill>
              </a:rPr>
              <a:t>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FFFF"/>
                </a:solidFill>
              </a:rPr>
              <a:t>模型评估方法（交叉验证</a:t>
            </a:r>
            <a:r>
              <a:rPr lang="zh-CN" altLang="zh-CN" sz="3200" dirty="0" smtClean="0">
                <a:solidFill>
                  <a:srgbClr val="FFFFFF"/>
                </a:solidFill>
              </a:rPr>
              <a:t>1</a:t>
            </a:r>
            <a:r>
              <a:rPr lang="en-US" altLang="zh-CN" sz="3200" dirty="0" smtClean="0">
                <a:solidFill>
                  <a:srgbClr val="FFFFFF"/>
                </a:solidFill>
              </a:rPr>
              <a:t>00</a:t>
            </a:r>
            <a:r>
              <a:rPr lang="zh-CN" altLang="en-US" sz="3200" dirty="0" smtClean="0">
                <a:solidFill>
                  <a:srgbClr val="FFFFFF"/>
                </a:solidFill>
              </a:rPr>
              <a:t>次，</a:t>
            </a:r>
            <a:r>
              <a:rPr lang="en-US" altLang="zh-CN" sz="3200" dirty="0" smtClean="0">
                <a:solidFill>
                  <a:srgbClr val="FFFFFF"/>
                </a:solidFill>
              </a:rPr>
              <a:t>AUC)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FFFF"/>
                </a:solidFill>
              </a:rPr>
              <a:t>每颗数的样本抽样比（</a:t>
            </a:r>
            <a:r>
              <a:rPr lang="en-US" altLang="zh-CN" sz="3200" dirty="0" smtClean="0">
                <a:solidFill>
                  <a:srgbClr val="FFFFFF"/>
                </a:solidFill>
              </a:rPr>
              <a:t>0.7</a:t>
            </a:r>
            <a:r>
              <a:rPr lang="zh-CN" altLang="en-US" sz="3200" dirty="0" smtClean="0">
                <a:solidFill>
                  <a:srgbClr val="FFFFFF"/>
                </a:solidFill>
              </a:rPr>
              <a:t>）</a:t>
            </a:r>
            <a:endParaRPr lang="en-US" altLang="zh-CN" sz="3200" dirty="0" smtClean="0">
              <a:solidFill>
                <a:srgbClr val="FFFFFF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FFFF"/>
                </a:solidFill>
              </a:rPr>
              <a:t>树的深度控制模型复杂度</a:t>
            </a:r>
            <a:endParaRPr lang="en-US" altLang="zh-CN" sz="3200" dirty="0" smtClean="0">
              <a:solidFill>
                <a:srgbClr val="FFFFFF"/>
              </a:solidFill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46150" y="144463"/>
            <a:ext cx="11245850" cy="1196975"/>
          </a:xfrm>
          <a:prstGeom prst="rect">
            <a:avLst/>
          </a:prstGeom>
          <a:solidFill>
            <a:schemeClr val="accent1">
              <a:alpha val="3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4303713" y="392113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dirty="0" smtClean="0">
                <a:solidFill>
                  <a:srgbClr val="FFFFFF"/>
                </a:solidFill>
              </a:rPr>
              <a:t>技术细节：参数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10002"/>
      </p:ext>
    </p:extLst>
  </p:cSld>
  <p:clrMapOvr>
    <a:masterClrMapping/>
  </p:clrMapOvr>
  <p:transition xmlns:p14="http://schemas.microsoft.com/office/powerpoint/2010/main" spd="slow">
    <p:comb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g_mini.pn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4" y="0"/>
            <a:ext cx="12192000" cy="6864000"/>
          </a:xfrm>
          <a:prstGeom prst="rect">
            <a:avLst/>
          </a:prstGeom>
        </p:spPr>
      </p:pic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491246" y="686796"/>
            <a:ext cx="9241201" cy="5642703"/>
          </a:xfrm>
          <a:prstGeom prst="rect">
            <a:avLst/>
          </a:prstGeom>
          <a:solidFill>
            <a:srgbClr val="FFFFFF">
              <a:alpha val="2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  <a:sym typeface="宋体" charset="0"/>
            </a:endParaRP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081003"/>
              </p:ext>
            </p:extLst>
          </p:nvPr>
        </p:nvGraphicFramePr>
        <p:xfrm>
          <a:off x="1805953" y="830762"/>
          <a:ext cx="8613926" cy="5377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xmlns:p14="http://schemas.microsoft.com/office/powerpoint/2010/main" spd="slow">
    <p:comb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g_mini.png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00"/>
          </a:xfrm>
          <a:prstGeom prst="rect">
            <a:avLst/>
          </a:prstGeom>
        </p:spPr>
      </p:pic>
      <p:sp>
        <p:nvSpPr>
          <p:cNvPr id="57345" name="矩形 1"/>
          <p:cNvSpPr>
            <a:spLocks noChangeArrowheads="1"/>
          </p:cNvSpPr>
          <p:nvPr/>
        </p:nvSpPr>
        <p:spPr bwMode="auto">
          <a:xfrm>
            <a:off x="4604381" y="915603"/>
            <a:ext cx="7072079" cy="4751037"/>
          </a:xfrm>
          <a:prstGeom prst="rect">
            <a:avLst/>
          </a:prstGeom>
          <a:solidFill>
            <a:srgbClr val="FFFFFF">
              <a:alpha val="2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 sz="28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  <a:sym typeface="宋体" charset="0"/>
            </a:endParaRPr>
          </a:p>
        </p:txBody>
      </p:sp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0" y="905757"/>
            <a:ext cx="3306763" cy="917575"/>
          </a:xfrm>
          <a:prstGeom prst="rect">
            <a:avLst/>
          </a:prstGeom>
          <a:solidFill>
            <a:srgbClr val="ED7D31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2800">
                <a:solidFill>
                  <a:srgbClr val="FFFFFF"/>
                </a:solidFill>
                <a:latin typeface="Sansation" charset="0"/>
                <a:sym typeface="Sansation" charset="0"/>
              </a:rPr>
              <a:t>Correlation</a:t>
            </a:r>
            <a:r>
              <a:rPr lang="zh-CN" altLang="en-US" sz="2800">
                <a:solidFill>
                  <a:srgbClr val="FFFFFF"/>
                </a:solidFill>
                <a:latin typeface="Sansation" charset="0"/>
                <a:sym typeface="Sansation" charset="0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Sansation" charset="0"/>
                <a:sym typeface="Sansation" charset="0"/>
              </a:rPr>
              <a:t>Chart</a:t>
            </a:r>
            <a:endParaRPr lang="zh-CN" altLang="en-US" sz="2800">
              <a:solidFill>
                <a:srgbClr val="FFFFFF"/>
              </a:solidFill>
              <a:latin typeface="Sansation" charset="0"/>
              <a:sym typeface="Sansation" charset="0"/>
            </a:endParaRPr>
          </a:p>
        </p:txBody>
      </p:sp>
      <p:sp>
        <p:nvSpPr>
          <p:cNvPr id="57348" name="Rectangle 21"/>
          <p:cNvSpPr>
            <a:spLocks noChangeArrowheads="1"/>
          </p:cNvSpPr>
          <p:nvPr/>
        </p:nvSpPr>
        <p:spPr bwMode="auto">
          <a:xfrm>
            <a:off x="3330752" y="905757"/>
            <a:ext cx="1219200" cy="9175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Sansation" charset="0"/>
              <a:sym typeface="Sansation" charset="0"/>
            </a:endParaRPr>
          </a:p>
        </p:txBody>
      </p:sp>
      <p:sp>
        <p:nvSpPr>
          <p:cNvPr id="57349" name="Rectangle 3"/>
          <p:cNvSpPr>
            <a:spLocks noChangeArrowheads="1"/>
          </p:cNvSpPr>
          <p:nvPr/>
        </p:nvSpPr>
        <p:spPr bwMode="auto">
          <a:xfrm>
            <a:off x="642762" y="1860022"/>
            <a:ext cx="3915128" cy="3742090"/>
          </a:xfrm>
          <a:prstGeom prst="rect">
            <a:avLst/>
          </a:prstGeom>
          <a:solidFill>
            <a:srgbClr val="595959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buFont typeface="Arial" charset="0"/>
              <a:buNone/>
            </a:pPr>
            <a:r>
              <a:rPr lang="zh-CN" altLang="en-US" sz="3600" dirty="0">
                <a:solidFill>
                  <a:srgbClr val="FFFFFF"/>
                </a:solidFill>
                <a:latin typeface="Sansation" charset="0"/>
                <a:sym typeface="Sansation" charset="0"/>
              </a:rPr>
              <a:t>  </a:t>
            </a:r>
            <a:r>
              <a:rPr lang="en-US" altLang="zh-CN" sz="3600" dirty="0">
                <a:solidFill>
                  <a:srgbClr val="FFFFFF"/>
                </a:solidFill>
                <a:latin typeface="Sansation" charset="0"/>
                <a:sym typeface="Sansation" charset="0"/>
              </a:rPr>
              <a:t>A-ha</a:t>
            </a:r>
            <a:r>
              <a:rPr lang="zh-CN" altLang="en-US" sz="3600" dirty="0">
                <a:solidFill>
                  <a:srgbClr val="FFFFFF"/>
                </a:solidFill>
                <a:latin typeface="Sansation" charset="0"/>
                <a:sym typeface="Sansation" charset="0"/>
              </a:rPr>
              <a:t> </a:t>
            </a:r>
            <a:r>
              <a:rPr lang="en-US" altLang="zh-CN" sz="3600" dirty="0">
                <a:solidFill>
                  <a:srgbClr val="FFFFFF"/>
                </a:solidFill>
                <a:latin typeface="Sansation" charset="0"/>
                <a:sym typeface="Sansation" charset="0"/>
              </a:rPr>
              <a:t>Moment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Sansation" charset="0"/>
                <a:sym typeface="Sansation" charset="0"/>
              </a:rPr>
              <a:t>  </a:t>
            </a:r>
            <a:endParaRPr lang="en-US" altLang="zh-CN" sz="2800" dirty="0">
              <a:solidFill>
                <a:srgbClr val="FFFFFF"/>
              </a:solidFill>
              <a:latin typeface="Sansation" charset="0"/>
              <a:sym typeface="Sansation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sz="2800" dirty="0">
                <a:solidFill>
                  <a:srgbClr val="FFFFFF"/>
                </a:solidFill>
                <a:latin typeface="Sansation" charset="0"/>
                <a:sym typeface="Sansation" charset="0"/>
              </a:rPr>
              <a:t> </a:t>
            </a:r>
            <a:r>
              <a:rPr lang="zh-CN" altLang="en-US" sz="2800" dirty="0">
                <a:solidFill>
                  <a:srgbClr val="FFFFFF"/>
                </a:solidFill>
                <a:latin typeface="Sansation" charset="0"/>
                <a:sym typeface="Sansation" charset="0"/>
              </a:rPr>
              <a:t> </a:t>
            </a:r>
            <a:r>
              <a:rPr lang="zh-CN" altLang="en-US" sz="2400" dirty="0" smtClean="0">
                <a:solidFill>
                  <a:srgbClr val="FFFFFF"/>
                </a:solidFill>
                <a:latin typeface="Sansation" charset="0"/>
                <a:sym typeface="Sansation" charset="0"/>
              </a:rPr>
              <a:t>节操精选的新增用户前</a:t>
            </a:r>
            <a:r>
              <a:rPr lang="zh-CN" altLang="zh-CN" sz="2400" dirty="0">
                <a:solidFill>
                  <a:srgbClr val="FFFFFF"/>
                </a:solidFill>
                <a:latin typeface="Sansation" charset="0"/>
                <a:sym typeface="Sansation" charset="0"/>
              </a:rPr>
              <a:t>3</a:t>
            </a:r>
            <a:r>
              <a:rPr lang="zh-CN" altLang="en-US" sz="2400" dirty="0" smtClean="0">
                <a:solidFill>
                  <a:srgbClr val="FFFFFF"/>
                </a:solidFill>
                <a:latin typeface="Sansation" charset="0"/>
                <a:sym typeface="Sansation" charset="0"/>
              </a:rPr>
              <a:t>天内，在</a:t>
            </a:r>
            <a:r>
              <a:rPr lang="en-US" altLang="zh-CN" sz="2400" dirty="0" smtClean="0">
                <a:solidFill>
                  <a:srgbClr val="FFFFFF"/>
                </a:solidFill>
                <a:latin typeface="Sansation" charset="0"/>
                <a:sym typeface="Sansation" charset="0"/>
              </a:rPr>
              <a:t>app</a:t>
            </a:r>
            <a:r>
              <a:rPr lang="zh-CN" altLang="en-US" sz="2400" dirty="0" smtClean="0">
                <a:solidFill>
                  <a:srgbClr val="FFFFFF"/>
                </a:solidFill>
                <a:latin typeface="Sansation" charset="0"/>
                <a:sym typeface="Sansation" charset="0"/>
              </a:rPr>
              <a:t>中阅读文章至少</a:t>
            </a:r>
            <a:r>
              <a:rPr lang="en-US" altLang="zh-CN" sz="2400" dirty="0" smtClean="0">
                <a:solidFill>
                  <a:srgbClr val="FFFFFF"/>
                </a:solidFill>
                <a:latin typeface="Sansation" charset="0"/>
                <a:sym typeface="Sansation" charset="0"/>
              </a:rPr>
              <a:t>8</a:t>
            </a:r>
            <a:r>
              <a:rPr lang="zh-CN" altLang="en-US" sz="2400" dirty="0" smtClean="0">
                <a:solidFill>
                  <a:srgbClr val="FFFFFF"/>
                </a:solidFill>
                <a:latin typeface="Sansation" charset="0"/>
                <a:sym typeface="Sansation" charset="0"/>
              </a:rPr>
              <a:t>篇，</a:t>
            </a:r>
            <a:r>
              <a:rPr lang="zh-CN" altLang="en-US" sz="2400" dirty="0">
                <a:solidFill>
                  <a:srgbClr val="FFFFFF"/>
                </a:solidFill>
                <a:latin typeface="Sansation" charset="0"/>
                <a:sym typeface="Sansation" charset="0"/>
              </a:rPr>
              <a:t>则更</a:t>
            </a:r>
            <a:r>
              <a:rPr lang="zh-CN" altLang="en-US" sz="2400" dirty="0" smtClean="0">
                <a:solidFill>
                  <a:srgbClr val="FFFFFF"/>
                </a:solidFill>
                <a:latin typeface="Sansation" charset="0"/>
                <a:sym typeface="Sansation" charset="0"/>
              </a:rPr>
              <a:t>容易在后续两周甚至长期留存</a:t>
            </a:r>
            <a:endParaRPr lang="en-US" altLang="zh-CN" sz="2400" dirty="0">
              <a:solidFill>
                <a:srgbClr val="FFFFFF"/>
              </a:solidFill>
              <a:latin typeface="Sansation" charset="0"/>
              <a:sym typeface="Sansation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>
              <a:solidFill>
                <a:srgbClr val="FFFFFF"/>
              </a:solidFill>
              <a:latin typeface="Sansation" charset="0"/>
              <a:sym typeface="Sansation" charset="0"/>
            </a:endParaRPr>
          </a:p>
          <a:p>
            <a:pPr algn="ctr" eaLnBrk="1" hangingPunct="1">
              <a:buFont typeface="Arial" charset="0"/>
              <a:buNone/>
            </a:pPr>
            <a:endParaRPr lang="zh-CN" altLang="en-US" dirty="0">
              <a:solidFill>
                <a:srgbClr val="FFFFFF"/>
              </a:solidFill>
              <a:latin typeface="Sansation" charset="0"/>
              <a:sym typeface="Sansation" charset="0"/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566225"/>
              </p:ext>
            </p:extLst>
          </p:nvPr>
        </p:nvGraphicFramePr>
        <p:xfrm>
          <a:off x="4634795" y="917222"/>
          <a:ext cx="6950428" cy="482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58261459"/>
      </p:ext>
    </p:extLst>
  </p:cSld>
  <p:clrMapOvr>
    <a:masterClrMapping/>
  </p:clrMapOvr>
  <p:transition xmlns:p14="http://schemas.microsoft.com/office/powerpoint/2010/main" spd="slow">
    <p:comb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文本框 2"/>
          <p:cNvSpPr txBox="1">
            <a:spLocks noChangeArrowheads="1"/>
          </p:cNvSpPr>
          <p:nvPr/>
        </p:nvSpPr>
        <p:spPr bwMode="auto">
          <a:xfrm>
            <a:off x="946150" y="1076325"/>
            <a:ext cx="1025525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4400">
                <a:solidFill>
                  <a:srgbClr val="FFFFFF"/>
                </a:solidFill>
              </a:rPr>
              <a:t>You Press The Button, We Do The Rest</a:t>
            </a:r>
          </a:p>
          <a:p>
            <a:r>
              <a:rPr lang="zh-CN" sz="4400">
                <a:solidFill>
                  <a:srgbClr val="FFFFFF"/>
                </a:solidFill>
              </a:rPr>
              <a:t> </a:t>
            </a:r>
            <a:r>
              <a:rPr lang="zh-CN" altLang="en-US" sz="4400">
                <a:solidFill>
                  <a:srgbClr val="FFFFFF"/>
                </a:solidFill>
              </a:rPr>
              <a:t>           </a:t>
            </a:r>
            <a:endParaRPr lang="en-US" altLang="zh-CN" sz="4400">
              <a:solidFill>
                <a:srgbClr val="FFFFFF"/>
              </a:solidFill>
            </a:endParaRPr>
          </a:p>
          <a:p>
            <a:pPr algn="ctr"/>
            <a:r>
              <a:rPr lang="en-US" altLang="zh-CN" sz="4400">
                <a:solidFill>
                  <a:srgbClr val="FFFFFF"/>
                </a:solidFill>
              </a:rPr>
              <a:t>We</a:t>
            </a:r>
            <a:r>
              <a:rPr lang="zh-CN" altLang="en-US" sz="4400">
                <a:solidFill>
                  <a:srgbClr val="FFFFFF"/>
                </a:solidFill>
              </a:rPr>
              <a:t> </a:t>
            </a:r>
            <a:r>
              <a:rPr lang="en-US" altLang="zh-CN" sz="4400">
                <a:solidFill>
                  <a:srgbClr val="FFFFFF"/>
                </a:solidFill>
              </a:rPr>
              <a:t>want</a:t>
            </a:r>
            <a:r>
              <a:rPr lang="zh-CN" altLang="en-US" sz="4400">
                <a:solidFill>
                  <a:srgbClr val="FFFFFF"/>
                </a:solidFill>
              </a:rPr>
              <a:t>  </a:t>
            </a:r>
            <a:r>
              <a:rPr lang="en-US" altLang="zh-CN" sz="4400">
                <a:solidFill>
                  <a:srgbClr val="FFFFFF"/>
                </a:solidFill>
              </a:rPr>
              <a:t>you</a:t>
            </a:r>
          </a:p>
          <a:p>
            <a:r>
              <a:rPr lang="zh-CN" sz="4400">
                <a:solidFill>
                  <a:srgbClr val="FFFFFF"/>
                </a:solidFill>
              </a:rPr>
              <a:t> </a:t>
            </a:r>
            <a:r>
              <a:rPr lang="zh-CN" altLang="en-US" sz="4400">
                <a:solidFill>
                  <a:srgbClr val="FFFFFF"/>
                </a:solidFill>
              </a:rPr>
              <a:t>               </a:t>
            </a:r>
            <a:endParaRPr lang="en-US" altLang="zh-CN" sz="4400">
              <a:solidFill>
                <a:srgbClr val="FFFFFF"/>
              </a:solidFill>
            </a:endParaRPr>
          </a:p>
          <a:p>
            <a:r>
              <a:rPr lang="zh-CN" sz="4400">
                <a:solidFill>
                  <a:srgbClr val="FFFFFF"/>
                </a:solidFill>
              </a:rPr>
              <a:t> </a:t>
            </a:r>
            <a:r>
              <a:rPr lang="zh-CN" altLang="en-US" sz="4400">
                <a:solidFill>
                  <a:srgbClr val="FFFFFF"/>
                </a:solidFill>
              </a:rPr>
              <a:t>                       </a:t>
            </a:r>
            <a:r>
              <a:rPr lang="zh-CN" sz="4400">
                <a:solidFill>
                  <a:srgbClr val="FFFFFF"/>
                </a:solidFill>
              </a:rPr>
              <a:t>—</a:t>
            </a:r>
            <a:r>
              <a:rPr lang="en-US" altLang="zh-CN" sz="4400">
                <a:solidFill>
                  <a:srgbClr val="FFFFFF"/>
                </a:solidFill>
              </a:rPr>
              <a:t>ZhugeIO</a:t>
            </a:r>
            <a:endParaRPr lang="zh-CN" altLang="en-US" sz="4400">
              <a:solidFill>
                <a:srgbClr val="FFFFFF"/>
              </a:solidFill>
            </a:endParaRPr>
          </a:p>
        </p:txBody>
      </p:sp>
      <p:pic>
        <p:nvPicPr>
          <p:cNvPr id="59394" name="图片 3" descr="Combo Chart-1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4905375"/>
            <a:ext cx="1257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图片 5" descr="Show Property-1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5008563"/>
            <a:ext cx="1270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图片 6" descr="Helping Hand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13" y="4995863"/>
            <a:ext cx="11144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图片 7" descr="Idea-1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063" y="4924425"/>
            <a:ext cx="1270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文本框 10"/>
          <p:cNvSpPr txBox="1">
            <a:spLocks noChangeArrowheads="1"/>
          </p:cNvSpPr>
          <p:nvPr/>
        </p:nvSpPr>
        <p:spPr bwMode="auto">
          <a:xfrm>
            <a:off x="1593850" y="6254750"/>
            <a:ext cx="119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>
                <a:solidFill>
                  <a:srgbClr val="FFFFFF"/>
                </a:solidFill>
              </a:rPr>
              <a:t>Statistics</a:t>
            </a: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9399" name="文本框 11"/>
          <p:cNvSpPr txBox="1">
            <a:spLocks noChangeArrowheads="1"/>
          </p:cNvSpPr>
          <p:nvPr/>
        </p:nvSpPr>
        <p:spPr bwMode="auto">
          <a:xfrm>
            <a:off x="4046538" y="6286500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>
                <a:solidFill>
                  <a:srgbClr val="FFFFFF"/>
                </a:solidFill>
              </a:rPr>
              <a:t>Monitor</a:t>
            </a: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9400" name="文本框 12"/>
          <p:cNvSpPr txBox="1">
            <a:spLocks noChangeArrowheads="1"/>
          </p:cNvSpPr>
          <p:nvPr/>
        </p:nvSpPr>
        <p:spPr bwMode="auto">
          <a:xfrm>
            <a:off x="6486525" y="6343650"/>
            <a:ext cx="1198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>
                <a:solidFill>
                  <a:srgbClr val="FFFFFF"/>
                </a:solidFill>
              </a:rPr>
              <a:t>Solutions</a:t>
            </a: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9401" name="文本框 13"/>
          <p:cNvSpPr txBox="1">
            <a:spLocks noChangeArrowheads="1"/>
          </p:cNvSpPr>
          <p:nvPr/>
        </p:nvSpPr>
        <p:spPr bwMode="auto">
          <a:xfrm>
            <a:off x="9144000" y="6332538"/>
            <a:ext cx="1722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>
                <a:solidFill>
                  <a:srgbClr val="FFFFFF"/>
                </a:solidFill>
              </a:rPr>
              <a:t>Verification</a:t>
            </a: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75" y="4852988"/>
            <a:ext cx="1525588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4663"/>
            <a:ext cx="18161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3" y="3957638"/>
            <a:ext cx="11366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2647950"/>
            <a:ext cx="1090612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5619750"/>
            <a:ext cx="758825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788" y="2138363"/>
            <a:ext cx="642937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2954338"/>
            <a:ext cx="6604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3673475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925" y="1982788"/>
            <a:ext cx="938213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65538"/>
            <a:ext cx="766763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38" y="536575"/>
            <a:ext cx="1335087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1630363"/>
            <a:ext cx="1878013" cy="186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425" y="1211263"/>
            <a:ext cx="5111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0" y="1849438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363" y="5759450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800" y="3784600"/>
            <a:ext cx="781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00575"/>
            <a:ext cx="71596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5" y="508000"/>
            <a:ext cx="9366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075" y="5183188"/>
            <a:ext cx="1195388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75" y="2503488"/>
            <a:ext cx="110172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300" y="4999038"/>
            <a:ext cx="61118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8" y="3746500"/>
            <a:ext cx="34163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4525963"/>
            <a:ext cx="747712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38413"/>
            <a:ext cx="95885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175" y="3768725"/>
            <a:ext cx="1049338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5734050"/>
            <a:ext cx="6429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1460500"/>
            <a:ext cx="995363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850" y="4527550"/>
            <a:ext cx="74612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950" y="533400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550" y="3784600"/>
            <a:ext cx="781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5494338"/>
            <a:ext cx="884237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538" y="1697038"/>
            <a:ext cx="60801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3975100"/>
            <a:ext cx="129857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1458913"/>
            <a:ext cx="13779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2068513"/>
            <a:ext cx="1443038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8" y="3076575"/>
            <a:ext cx="7032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638" y="506413"/>
            <a:ext cx="1203325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536575"/>
            <a:ext cx="92233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5494338"/>
            <a:ext cx="885825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51125"/>
            <a:ext cx="733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3" y="2954338"/>
            <a:ext cx="668337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830"/>
          <a:stretch>
            <a:fillRect/>
          </a:stretch>
        </p:blipFill>
        <p:spPr bwMode="auto">
          <a:xfrm>
            <a:off x="9664700" y="3143250"/>
            <a:ext cx="11112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50" y="5640388"/>
            <a:ext cx="7381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4548188"/>
            <a:ext cx="13001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9213" y="528638"/>
            <a:ext cx="560387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028825" y="309563"/>
            <a:ext cx="3281363" cy="989012"/>
            <a:chOff x="2028159" y="309477"/>
            <a:chExt cx="3282496" cy="989657"/>
          </a:xfrm>
        </p:grpSpPr>
        <p:pic>
          <p:nvPicPr>
            <p:cNvPr id="60466" name="Picture 42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159" y="309477"/>
              <a:ext cx="932928" cy="986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67" name="Picture 68"/>
            <p:cNvPicPr>
              <a:picLocks noChangeAspect="1"/>
            </p:cNvPicPr>
            <p:nvPr/>
          </p:nvPicPr>
          <p:blipFill>
            <a:blip r:embed="rId48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212" y="312616"/>
              <a:ext cx="2407443" cy="986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346200" y="5273675"/>
            <a:ext cx="2740025" cy="1104900"/>
            <a:chOff x="1345869" y="5274010"/>
            <a:chExt cx="2740941" cy="1104011"/>
          </a:xfrm>
        </p:grpSpPr>
        <p:pic>
          <p:nvPicPr>
            <p:cNvPr id="60464" name="Picture 5"/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5869" y="5274010"/>
              <a:ext cx="1200560" cy="1104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65" name="Picture 69"/>
            <p:cNvPicPr>
              <a:picLocks noChangeAspect="1"/>
            </p:cNvPicPr>
            <p:nvPr/>
          </p:nvPicPr>
          <p:blipFill>
            <a:blip r:embed="rId5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428" y="5274010"/>
              <a:ext cx="1540382" cy="1104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7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7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1657350"/>
            <a:ext cx="64452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07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2" name="矩形 12"/>
          <p:cNvSpPr>
            <a:spLocks noChangeArrowheads="1"/>
          </p:cNvSpPr>
          <p:nvPr/>
        </p:nvSpPr>
        <p:spPr bwMode="auto">
          <a:xfrm>
            <a:off x="6149975" y="3784600"/>
            <a:ext cx="681038" cy="974725"/>
          </a:xfrm>
          <a:prstGeom prst="rect">
            <a:avLst/>
          </a:prstGeom>
          <a:solidFill>
            <a:schemeClr val="accent1">
              <a:alpha val="6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000">
                <a:solidFill>
                  <a:srgbClr val="FFFFFF"/>
                </a:solidFill>
              </a:rPr>
              <a:t> </a:t>
            </a:r>
            <a:endParaRPr lang="en-US" altLang="zh-CN" sz="2000">
              <a:solidFill>
                <a:srgbClr val="FFFFFF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zh-CN" sz="2000">
                <a:solidFill>
                  <a:srgbClr val="FFFFFF"/>
                </a:solidFill>
              </a:rPr>
              <a:t> </a:t>
            </a:r>
            <a:r>
              <a:rPr lang="zh-CN" altLang="en-US" sz="2000">
                <a:solidFill>
                  <a:srgbClr val="FFFFFF"/>
                </a:solidFill>
              </a:rPr>
              <a:t>  </a:t>
            </a:r>
            <a:r>
              <a:rPr lang="en-US" altLang="zh-CN" sz="2000">
                <a:solidFill>
                  <a:srgbClr val="FFFFFF"/>
                </a:solidFill>
              </a:rPr>
              <a:t>D</a:t>
            </a: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765675" y="3797300"/>
            <a:ext cx="677863" cy="9525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zh-CN" altLang="en-US" sz="20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461000" y="3797300"/>
            <a:ext cx="677863" cy="952500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8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85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85000"/>
                </a:schemeClr>
              </a:gs>
            </a:gsLst>
            <a:lin ang="5400000" scaled="0"/>
            <a:tileRect/>
          </a:gradFill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0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zh-CN" altLang="en-US" sz="20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图片 1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矩形 8"/>
          <p:cNvSpPr>
            <a:spLocks noChangeArrowheads="1"/>
          </p:cNvSpPr>
          <p:nvPr/>
        </p:nvSpPr>
        <p:spPr bwMode="auto">
          <a:xfrm>
            <a:off x="3027363" y="1498600"/>
            <a:ext cx="7513637" cy="1096963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975" tIns="60488" rIns="120975" bIns="60488"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7411" name="矩形 31"/>
          <p:cNvSpPr>
            <a:spLocks noChangeArrowheads="1"/>
          </p:cNvSpPr>
          <p:nvPr/>
        </p:nvSpPr>
        <p:spPr bwMode="auto">
          <a:xfrm>
            <a:off x="1817688" y="2698750"/>
            <a:ext cx="8723312" cy="2822575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xtLst/>
        </p:spPr>
        <p:txBody>
          <a:bodyPr lIns="120975" tIns="60488" rIns="120975" bIns="60488"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17412" name="Group 5"/>
          <p:cNvGrpSpPr>
            <a:grpSpLocks/>
          </p:cNvGrpSpPr>
          <p:nvPr/>
        </p:nvGrpSpPr>
        <p:grpSpPr bwMode="auto">
          <a:xfrm>
            <a:off x="1817688" y="1495425"/>
            <a:ext cx="1073150" cy="1100138"/>
            <a:chOff x="0" y="0"/>
            <a:chExt cx="792088" cy="864096"/>
          </a:xfrm>
        </p:grpSpPr>
        <p:sp>
          <p:nvSpPr>
            <p:cNvPr id="17417" name="矩形 10"/>
            <p:cNvSpPr>
              <a:spLocks noChangeArrowheads="1"/>
            </p:cNvSpPr>
            <p:nvPr/>
          </p:nvSpPr>
          <p:spPr bwMode="auto">
            <a:xfrm>
              <a:off x="0" y="0"/>
              <a:ext cx="792088" cy="864096"/>
            </a:xfrm>
            <a:prstGeom prst="rect">
              <a:avLst/>
            </a:prstGeom>
            <a:solidFill>
              <a:schemeClr val="bg1">
                <a:alpha val="349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17418" name="文本框 11"/>
            <p:cNvSpPr txBox="1">
              <a:spLocks noChangeArrowheads="1"/>
            </p:cNvSpPr>
            <p:nvPr/>
          </p:nvSpPr>
          <p:spPr bwMode="auto">
            <a:xfrm>
              <a:off x="87915" y="540931"/>
              <a:ext cx="604704" cy="254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kumimoji="0" lang="zh-CN" altLang="en-US" sz="15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  目录</a:t>
              </a:r>
            </a:p>
          </p:txBody>
        </p:sp>
        <p:pic>
          <p:nvPicPr>
            <p:cNvPr id="17419" name="图片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72" r="43823"/>
            <a:stretch>
              <a:fillRect/>
            </a:stretch>
          </p:blipFill>
          <p:spPr bwMode="auto">
            <a:xfrm>
              <a:off x="116554" y="9087"/>
              <a:ext cx="576065" cy="566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3" name="文本框 14"/>
          <p:cNvSpPr txBox="1">
            <a:spLocks noChangeArrowheads="1"/>
          </p:cNvSpPr>
          <p:nvPr/>
        </p:nvSpPr>
        <p:spPr bwMode="auto">
          <a:xfrm>
            <a:off x="3027363" y="1725613"/>
            <a:ext cx="74866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975" tIns="60488" rIns="120975" bIns="6048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kumimoji="0" lang="en-US" altLang="zh-CN" sz="32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A-Ha!</a:t>
            </a:r>
            <a:r>
              <a:rPr kumimoji="0" lang="zh-CN" altLang="en-US" sz="32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0" lang="en-US" altLang="zh-CN" sz="32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Moment</a:t>
            </a:r>
            <a:r>
              <a:rPr kumimoji="0" lang="zh-CN" altLang="en-US" sz="32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 实战</a:t>
            </a:r>
            <a:endParaRPr kumimoji="0" lang="en-US" altLang="zh-CN" sz="32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7414" name="Picture 11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lum brigh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465138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AutoShape 12"/>
          <p:cNvSpPr>
            <a:spLocks/>
          </p:cNvSpPr>
          <p:nvPr/>
        </p:nvSpPr>
        <p:spPr bwMode="auto">
          <a:xfrm>
            <a:off x="584200" y="396875"/>
            <a:ext cx="541338" cy="50641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3163 w 21600"/>
              <a:gd name="T31" fmla="*/ 3163 h 21600"/>
              <a:gd name="T32" fmla="*/ 18437 w 21600"/>
              <a:gd name="T33" fmla="*/ 1843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78" y="10800"/>
                </a:moveTo>
                <a:cubicBezTo>
                  <a:pt x="378" y="16556"/>
                  <a:pt x="5044" y="21222"/>
                  <a:pt x="10800" y="21222"/>
                </a:cubicBezTo>
                <a:cubicBezTo>
                  <a:pt x="16556" y="21222"/>
                  <a:pt x="21222" y="16556"/>
                  <a:pt x="21222" y="10800"/>
                </a:cubicBezTo>
                <a:cubicBezTo>
                  <a:pt x="21222" y="5044"/>
                  <a:pt x="16556" y="378"/>
                  <a:pt x="10800" y="378"/>
                </a:cubicBezTo>
                <a:cubicBezTo>
                  <a:pt x="5044" y="378"/>
                  <a:pt x="378" y="5044"/>
                  <a:pt x="378" y="10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975" tIns="60488" rIns="120975" bIns="60488" anchor="ctr"/>
          <a:lstStyle/>
          <a:p>
            <a:endParaRPr lang="zh-CN" altLang="en-US"/>
          </a:p>
        </p:txBody>
      </p:sp>
      <p:sp>
        <p:nvSpPr>
          <p:cNvPr id="17416" name="文本框 11"/>
          <p:cNvSpPr txBox="1">
            <a:spLocks noChangeArrowheads="1"/>
          </p:cNvSpPr>
          <p:nvPr/>
        </p:nvSpPr>
        <p:spPr bwMode="auto">
          <a:xfrm>
            <a:off x="2043113" y="2862263"/>
            <a:ext cx="8116887" cy="286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975" tIns="60488" rIns="120975" bIns="60488">
            <a:spAutoFit/>
          </a:bodyPr>
          <a:lstStyle>
            <a:lvl1pPr marL="2857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kumimoji="0" lang="zh-CN" altLang="en-US" sz="2000" dirty="0" smtClean="0">
                <a:solidFill>
                  <a:schemeClr val="bg1"/>
                </a:solidFill>
              </a:rPr>
              <a:t>我们有了数据，怎么才算数据驱动</a:t>
            </a:r>
            <a:r>
              <a:rPr kumimoji="0" lang="en-US" altLang="zh-CN" sz="2000" dirty="0" smtClean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kumimoji="0" lang="en-US" altLang="zh-CN" sz="2000" dirty="0" smtClean="0">
                <a:solidFill>
                  <a:schemeClr val="bg1"/>
                </a:solidFill>
              </a:rPr>
              <a:t>Growth</a:t>
            </a:r>
            <a:r>
              <a:rPr kumimoji="0" lang="zh-CN" altLang="en-US" sz="2000" dirty="0" smtClean="0">
                <a:solidFill>
                  <a:schemeClr val="bg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bg1"/>
                </a:solidFill>
              </a:rPr>
              <a:t>hacking</a:t>
            </a:r>
            <a:r>
              <a:rPr kumimoji="0" lang="zh-CN" altLang="en-US" sz="2000" dirty="0" smtClean="0">
                <a:solidFill>
                  <a:schemeClr val="bg1"/>
                </a:solidFill>
              </a:rPr>
              <a:t>到底是做什么</a:t>
            </a:r>
            <a:r>
              <a:rPr kumimoji="0" lang="en-US" altLang="zh-CN" sz="2000" dirty="0" smtClean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kumimoji="0" lang="en-US" altLang="zh-CN" sz="2000" dirty="0" smtClean="0">
                <a:solidFill>
                  <a:schemeClr val="bg1"/>
                </a:solidFill>
              </a:rPr>
              <a:t>A-ha</a:t>
            </a:r>
            <a:r>
              <a:rPr kumimoji="0" lang="zh-CN" altLang="en-US" sz="2000" dirty="0" smtClean="0">
                <a:solidFill>
                  <a:schemeClr val="bg1"/>
                </a:solidFill>
              </a:rPr>
              <a:t>！</a:t>
            </a:r>
            <a:r>
              <a:rPr kumimoji="0" lang="en-US" altLang="zh-CN" sz="2000" dirty="0" smtClean="0">
                <a:solidFill>
                  <a:schemeClr val="bg1"/>
                </a:solidFill>
              </a:rPr>
              <a:t>moment</a:t>
            </a:r>
            <a:r>
              <a:rPr kumimoji="0" lang="zh-CN" altLang="en-US" sz="2000" dirty="0" smtClean="0">
                <a:solidFill>
                  <a:schemeClr val="bg1"/>
                </a:solidFill>
              </a:rPr>
              <a:t>的艰辛发展</a:t>
            </a:r>
            <a:endParaRPr kumimoji="0"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kumimoji="0" lang="en-US" altLang="zh-CN" sz="2000" dirty="0" smtClean="0">
                <a:solidFill>
                  <a:schemeClr val="bg1"/>
                </a:solidFill>
              </a:rPr>
              <a:t>A-ha</a:t>
            </a:r>
            <a:r>
              <a:rPr kumimoji="0" lang="zh-CN" altLang="en-US" sz="2000" dirty="0">
                <a:solidFill>
                  <a:schemeClr val="bg1"/>
                </a:solidFill>
              </a:rPr>
              <a:t>！</a:t>
            </a:r>
            <a:r>
              <a:rPr kumimoji="0" lang="zh-CN" altLang="en-US" sz="2000" dirty="0" smtClean="0">
                <a:solidFill>
                  <a:schemeClr val="bg1"/>
                </a:solidFill>
              </a:rPr>
              <a:t>案例</a:t>
            </a:r>
            <a:endParaRPr kumimoji="0"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kumimoji="0" lang="en-US" altLang="zh-CN" sz="2000" dirty="0" smtClean="0">
                <a:solidFill>
                  <a:schemeClr val="bg1"/>
                </a:solidFill>
              </a:rPr>
              <a:t>A-Ha</a:t>
            </a:r>
            <a:r>
              <a:rPr kumimoji="0" lang="zh-CN" altLang="en-US" sz="2000" dirty="0" smtClean="0">
                <a:solidFill>
                  <a:schemeClr val="bg1"/>
                </a:solidFill>
              </a:rPr>
              <a:t>！技术实战：从业务到模型</a:t>
            </a:r>
            <a:endParaRPr kumimoji="0"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</a:pPr>
            <a:endParaRPr kumimoji="0" lang="en-US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omb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11"/>
          <p:cNvSpPr>
            <a:spLocks noChangeArrowheads="1"/>
          </p:cNvSpPr>
          <p:nvPr/>
        </p:nvSpPr>
        <p:spPr bwMode="auto">
          <a:xfrm rot="-7200000">
            <a:off x="6174582" y="1199356"/>
            <a:ext cx="3028950" cy="36972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347AF8"/>
              </a:gs>
              <a:gs pos="100000">
                <a:srgbClr val="CCECFF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58" name="AutoShape 12"/>
          <p:cNvSpPr>
            <a:spLocks noChangeArrowheads="1"/>
          </p:cNvSpPr>
          <p:nvPr/>
        </p:nvSpPr>
        <p:spPr bwMode="auto">
          <a:xfrm rot="7200000" flipH="1">
            <a:off x="2956719" y="1235869"/>
            <a:ext cx="3028950" cy="36972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3FEDB7"/>
              </a:gs>
              <a:gs pos="100000">
                <a:srgbClr val="CCECFF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59" name="AutoShape 13"/>
          <p:cNvSpPr>
            <a:spLocks noChangeArrowheads="1"/>
          </p:cNvSpPr>
          <p:nvPr/>
        </p:nvSpPr>
        <p:spPr bwMode="auto">
          <a:xfrm rot="7200000" flipV="1">
            <a:off x="6184107" y="2504281"/>
            <a:ext cx="3054350" cy="39004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4628FC"/>
              </a:gs>
              <a:gs pos="100000">
                <a:srgbClr val="CCECFF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60" name="AutoShape 14"/>
          <p:cNvSpPr>
            <a:spLocks noChangeArrowheads="1"/>
          </p:cNvSpPr>
          <p:nvPr/>
        </p:nvSpPr>
        <p:spPr bwMode="auto">
          <a:xfrm rot="-7200000" flipH="1" flipV="1">
            <a:off x="2956719" y="2613819"/>
            <a:ext cx="3028950" cy="36972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72E41C"/>
              </a:gs>
              <a:gs pos="100000">
                <a:srgbClr val="CCECFF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61" name="Oval 19"/>
          <p:cNvSpPr>
            <a:spLocks noChangeArrowheads="1"/>
          </p:cNvSpPr>
          <p:nvPr/>
        </p:nvSpPr>
        <p:spPr bwMode="auto">
          <a:xfrm>
            <a:off x="4011613" y="2230438"/>
            <a:ext cx="4127500" cy="3095625"/>
          </a:xfrm>
          <a:prstGeom prst="ellipse">
            <a:avLst/>
          </a:prstGeom>
          <a:solidFill>
            <a:schemeClr val="bg1">
              <a:alpha val="25098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462" name="Arc 39"/>
          <p:cNvSpPr>
            <a:spLocks/>
          </p:cNvSpPr>
          <p:nvPr/>
        </p:nvSpPr>
        <p:spPr bwMode="auto">
          <a:xfrm rot="884024">
            <a:off x="6249988" y="2762250"/>
            <a:ext cx="1600200" cy="1196975"/>
          </a:xfrm>
          <a:custGeom>
            <a:avLst/>
            <a:gdLst>
              <a:gd name="T0" fmla="*/ 2147483647 w 20646"/>
              <a:gd name="T1" fmla="*/ 0 h 20637"/>
              <a:gd name="T2" fmla="*/ 2147483647 w 20646"/>
              <a:gd name="T3" fmla="*/ 2147483647 h 20637"/>
              <a:gd name="T4" fmla="*/ 0 w 20646"/>
              <a:gd name="T5" fmla="*/ 2147483647 h 206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646" h="20637" fill="none" extrusionOk="0">
                <a:moveTo>
                  <a:pt x="6378" y="0"/>
                </a:moveTo>
                <a:cubicBezTo>
                  <a:pt x="13205" y="2110"/>
                  <a:pt x="18546" y="7460"/>
                  <a:pt x="20646" y="14289"/>
                </a:cubicBezTo>
              </a:path>
              <a:path w="20646" h="20637" stroke="0" extrusionOk="0">
                <a:moveTo>
                  <a:pt x="6378" y="0"/>
                </a:moveTo>
                <a:cubicBezTo>
                  <a:pt x="13205" y="2110"/>
                  <a:pt x="18546" y="7460"/>
                  <a:pt x="20646" y="14289"/>
                </a:cubicBezTo>
                <a:lnTo>
                  <a:pt x="0" y="20637"/>
                </a:lnTo>
                <a:lnTo>
                  <a:pt x="6378" y="0"/>
                </a:lnTo>
                <a:close/>
              </a:path>
            </a:pathLst>
          </a:custGeom>
          <a:gradFill rotWithShape="1">
            <a:gsLst>
              <a:gs pos="0">
                <a:srgbClr val="2648A6"/>
              </a:gs>
              <a:gs pos="100000">
                <a:srgbClr val="446AD4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Arc 40"/>
          <p:cNvSpPr>
            <a:spLocks/>
          </p:cNvSpPr>
          <p:nvPr/>
        </p:nvSpPr>
        <p:spPr bwMode="auto">
          <a:xfrm rot="4500000">
            <a:off x="6480176" y="3400425"/>
            <a:ext cx="1200150" cy="1622425"/>
          </a:xfrm>
          <a:custGeom>
            <a:avLst/>
            <a:gdLst>
              <a:gd name="T0" fmla="*/ 2147483647 w 20690"/>
              <a:gd name="T1" fmla="*/ 0 h 20919"/>
              <a:gd name="T2" fmla="*/ 2147483647 w 20690"/>
              <a:gd name="T3" fmla="*/ 2147483647 h 20919"/>
              <a:gd name="T4" fmla="*/ 0 w 20690"/>
              <a:gd name="T5" fmla="*/ 2147483647 h 209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690" h="20919" fill="none" extrusionOk="0">
                <a:moveTo>
                  <a:pt x="5380" y="-1"/>
                </a:moveTo>
                <a:cubicBezTo>
                  <a:pt x="12709" y="1884"/>
                  <a:pt x="18517" y="7467"/>
                  <a:pt x="20690" y="14716"/>
                </a:cubicBezTo>
              </a:path>
              <a:path w="20690" h="20919" stroke="0" extrusionOk="0">
                <a:moveTo>
                  <a:pt x="5380" y="-1"/>
                </a:moveTo>
                <a:cubicBezTo>
                  <a:pt x="12709" y="1884"/>
                  <a:pt x="18517" y="7467"/>
                  <a:pt x="20690" y="14716"/>
                </a:cubicBezTo>
                <a:lnTo>
                  <a:pt x="0" y="20919"/>
                </a:lnTo>
                <a:lnTo>
                  <a:pt x="5380" y="-1"/>
                </a:lnTo>
                <a:close/>
              </a:path>
            </a:pathLst>
          </a:custGeom>
          <a:gradFill rotWithShape="1">
            <a:gsLst>
              <a:gs pos="0">
                <a:srgbClr val="3C3C90"/>
              </a:gs>
              <a:gs pos="100000">
                <a:srgbClr val="3366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Arc 41"/>
          <p:cNvSpPr>
            <a:spLocks/>
          </p:cNvSpPr>
          <p:nvPr/>
        </p:nvSpPr>
        <p:spPr bwMode="auto">
          <a:xfrm rot="20724172" flipH="1">
            <a:off x="4291013" y="2755900"/>
            <a:ext cx="1603375" cy="1203325"/>
          </a:xfrm>
          <a:custGeom>
            <a:avLst/>
            <a:gdLst>
              <a:gd name="T0" fmla="*/ 2147483647 w 20704"/>
              <a:gd name="T1" fmla="*/ 0 h 20739"/>
              <a:gd name="T2" fmla="*/ 2147483647 w 20704"/>
              <a:gd name="T3" fmla="*/ 2147483647 h 20739"/>
              <a:gd name="T4" fmla="*/ 0 w 20704"/>
              <a:gd name="T5" fmla="*/ 2147483647 h 207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704" h="20739" fill="none" extrusionOk="0">
                <a:moveTo>
                  <a:pt x="6037" y="0"/>
                </a:moveTo>
                <a:cubicBezTo>
                  <a:pt x="13087" y="2052"/>
                  <a:pt x="18611" y="7545"/>
                  <a:pt x="20704" y="14582"/>
                </a:cubicBezTo>
              </a:path>
              <a:path w="20704" h="20739" stroke="0" extrusionOk="0">
                <a:moveTo>
                  <a:pt x="6037" y="0"/>
                </a:moveTo>
                <a:cubicBezTo>
                  <a:pt x="13087" y="2052"/>
                  <a:pt x="18611" y="7545"/>
                  <a:pt x="20704" y="14582"/>
                </a:cubicBezTo>
                <a:lnTo>
                  <a:pt x="0" y="20739"/>
                </a:lnTo>
                <a:lnTo>
                  <a:pt x="6037" y="0"/>
                </a:lnTo>
                <a:close/>
              </a:path>
            </a:pathLst>
          </a:custGeom>
          <a:gradFill rotWithShape="1">
            <a:gsLst>
              <a:gs pos="0">
                <a:srgbClr val="296540"/>
              </a:gs>
              <a:gs pos="100000">
                <a:srgbClr val="3D998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Arc 42"/>
          <p:cNvSpPr>
            <a:spLocks/>
          </p:cNvSpPr>
          <p:nvPr/>
        </p:nvSpPr>
        <p:spPr bwMode="auto">
          <a:xfrm rot="17100000" flipH="1">
            <a:off x="4505326" y="3402012"/>
            <a:ext cx="1193800" cy="1616075"/>
          </a:xfrm>
          <a:custGeom>
            <a:avLst/>
            <a:gdLst>
              <a:gd name="T0" fmla="*/ 2147483647 w 20584"/>
              <a:gd name="T1" fmla="*/ 0 h 20851"/>
              <a:gd name="T2" fmla="*/ 2147483647 w 20584"/>
              <a:gd name="T3" fmla="*/ 2147483647 h 20851"/>
              <a:gd name="T4" fmla="*/ 0 w 20584"/>
              <a:gd name="T5" fmla="*/ 2147483647 h 208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584" h="20851" fill="none" extrusionOk="0">
                <a:moveTo>
                  <a:pt x="5637" y="-1"/>
                </a:moveTo>
                <a:cubicBezTo>
                  <a:pt x="12728" y="1916"/>
                  <a:pt x="18358" y="7305"/>
                  <a:pt x="20584" y="14305"/>
                </a:cubicBezTo>
              </a:path>
              <a:path w="20584" h="20851" stroke="0" extrusionOk="0">
                <a:moveTo>
                  <a:pt x="5637" y="-1"/>
                </a:moveTo>
                <a:cubicBezTo>
                  <a:pt x="12728" y="1916"/>
                  <a:pt x="18358" y="7305"/>
                  <a:pt x="20584" y="14305"/>
                </a:cubicBezTo>
                <a:lnTo>
                  <a:pt x="0" y="20851"/>
                </a:lnTo>
                <a:lnTo>
                  <a:pt x="5637" y="-1"/>
                </a:lnTo>
                <a:close/>
              </a:path>
            </a:pathLst>
          </a:custGeom>
          <a:gradFill rotWithShape="1">
            <a:gsLst>
              <a:gs pos="0">
                <a:srgbClr val="57902C"/>
              </a:gs>
              <a:gs pos="100000">
                <a:srgbClr val="90C94B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6" name="Arc 44"/>
          <p:cNvSpPr>
            <a:spLocks/>
          </p:cNvSpPr>
          <p:nvPr/>
        </p:nvSpPr>
        <p:spPr bwMode="auto">
          <a:xfrm rot="884024">
            <a:off x="6202363" y="3074988"/>
            <a:ext cx="1101725" cy="830262"/>
          </a:xfrm>
          <a:custGeom>
            <a:avLst/>
            <a:gdLst>
              <a:gd name="T0" fmla="*/ 2147483647 w 20590"/>
              <a:gd name="T1" fmla="*/ 0 h 20754"/>
              <a:gd name="T2" fmla="*/ 2147483647 w 20590"/>
              <a:gd name="T3" fmla="*/ 2147483647 h 20754"/>
              <a:gd name="T4" fmla="*/ 0 w 20590"/>
              <a:gd name="T5" fmla="*/ 2147483647 h 207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590" h="20754" fill="none" extrusionOk="0">
                <a:moveTo>
                  <a:pt x="5985" y="0"/>
                </a:moveTo>
                <a:cubicBezTo>
                  <a:pt x="12926" y="2001"/>
                  <a:pt x="18406" y="7339"/>
                  <a:pt x="20589" y="14225"/>
                </a:cubicBezTo>
              </a:path>
              <a:path w="20590" h="20754" stroke="0" extrusionOk="0">
                <a:moveTo>
                  <a:pt x="5985" y="0"/>
                </a:moveTo>
                <a:cubicBezTo>
                  <a:pt x="12926" y="2001"/>
                  <a:pt x="18406" y="7339"/>
                  <a:pt x="20589" y="14225"/>
                </a:cubicBezTo>
                <a:lnTo>
                  <a:pt x="0" y="20754"/>
                </a:lnTo>
                <a:lnTo>
                  <a:pt x="5985" y="0"/>
                </a:lnTo>
                <a:close/>
              </a:path>
            </a:pathLst>
          </a:custGeom>
          <a:gradFill rotWithShape="1">
            <a:gsLst>
              <a:gs pos="0">
                <a:srgbClr val="1C357A"/>
              </a:gs>
              <a:gs pos="100000">
                <a:srgbClr val="446AD4"/>
              </a:gs>
            </a:gsLst>
            <a:lin ang="5400000" scaled="1"/>
          </a:gradFill>
          <a:ln w="3175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Arc 45"/>
          <p:cNvSpPr>
            <a:spLocks/>
          </p:cNvSpPr>
          <p:nvPr/>
        </p:nvSpPr>
        <p:spPr bwMode="auto">
          <a:xfrm rot="4500000">
            <a:off x="6355556" y="3521870"/>
            <a:ext cx="828675" cy="1116012"/>
          </a:xfrm>
          <a:custGeom>
            <a:avLst/>
            <a:gdLst>
              <a:gd name="T0" fmla="*/ 2147483647 w 20718"/>
              <a:gd name="T1" fmla="*/ 0 h 20863"/>
              <a:gd name="T2" fmla="*/ 2147483647 w 20718"/>
              <a:gd name="T3" fmla="*/ 2147483647 h 20863"/>
              <a:gd name="T4" fmla="*/ 0 w 20718"/>
              <a:gd name="T5" fmla="*/ 2147483647 h 208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718" h="20863" fill="none" extrusionOk="0">
                <a:moveTo>
                  <a:pt x="5593" y="-1"/>
                </a:moveTo>
                <a:cubicBezTo>
                  <a:pt x="12859" y="1947"/>
                  <a:pt x="18589" y="7536"/>
                  <a:pt x="20717" y="14753"/>
                </a:cubicBezTo>
              </a:path>
              <a:path w="20718" h="20863" stroke="0" extrusionOk="0">
                <a:moveTo>
                  <a:pt x="5593" y="-1"/>
                </a:moveTo>
                <a:cubicBezTo>
                  <a:pt x="12859" y="1947"/>
                  <a:pt x="18589" y="7536"/>
                  <a:pt x="20717" y="14753"/>
                </a:cubicBezTo>
                <a:lnTo>
                  <a:pt x="0" y="20863"/>
                </a:lnTo>
                <a:lnTo>
                  <a:pt x="5593" y="-1"/>
                </a:lnTo>
                <a:close/>
              </a:path>
            </a:pathLst>
          </a:custGeom>
          <a:gradFill rotWithShape="1">
            <a:gsLst>
              <a:gs pos="0">
                <a:srgbClr val="2E2E70"/>
              </a:gs>
              <a:gs pos="100000">
                <a:srgbClr val="336699"/>
              </a:gs>
            </a:gsLst>
            <a:lin ang="5400000" scaled="1"/>
          </a:gradFill>
          <a:ln w="3175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Arc 46"/>
          <p:cNvSpPr>
            <a:spLocks/>
          </p:cNvSpPr>
          <p:nvPr/>
        </p:nvSpPr>
        <p:spPr bwMode="auto">
          <a:xfrm rot="20724172" flipH="1">
            <a:off x="4852988" y="3081338"/>
            <a:ext cx="1103312" cy="825500"/>
          </a:xfrm>
          <a:custGeom>
            <a:avLst/>
            <a:gdLst>
              <a:gd name="T0" fmla="*/ 2147483647 w 20600"/>
              <a:gd name="T1" fmla="*/ 0 h 20650"/>
              <a:gd name="T2" fmla="*/ 2147483647 w 20600"/>
              <a:gd name="T3" fmla="*/ 2147483647 h 20650"/>
              <a:gd name="T4" fmla="*/ 0 w 20600"/>
              <a:gd name="T5" fmla="*/ 2147483647 h 206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600" h="20650" fill="none" extrusionOk="0">
                <a:moveTo>
                  <a:pt x="6335" y="-1"/>
                </a:moveTo>
                <a:cubicBezTo>
                  <a:pt x="13128" y="2084"/>
                  <a:pt x="18462" y="7376"/>
                  <a:pt x="20600" y="14153"/>
                </a:cubicBezTo>
              </a:path>
              <a:path w="20600" h="20650" stroke="0" extrusionOk="0">
                <a:moveTo>
                  <a:pt x="6335" y="-1"/>
                </a:moveTo>
                <a:cubicBezTo>
                  <a:pt x="13128" y="2084"/>
                  <a:pt x="18462" y="7376"/>
                  <a:pt x="20600" y="14153"/>
                </a:cubicBezTo>
                <a:lnTo>
                  <a:pt x="0" y="20650"/>
                </a:lnTo>
                <a:lnTo>
                  <a:pt x="6335" y="-1"/>
                </a:lnTo>
                <a:close/>
              </a:path>
            </a:pathLst>
          </a:custGeom>
          <a:gradFill rotWithShape="1">
            <a:gsLst>
              <a:gs pos="0">
                <a:srgbClr val="163622"/>
              </a:gs>
              <a:gs pos="100000">
                <a:srgbClr val="3D9983"/>
              </a:gs>
            </a:gsLst>
            <a:lin ang="5400000" scaled="1"/>
          </a:gradFill>
          <a:ln w="3175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Arc 47"/>
          <p:cNvSpPr>
            <a:spLocks/>
          </p:cNvSpPr>
          <p:nvPr/>
        </p:nvSpPr>
        <p:spPr bwMode="auto">
          <a:xfrm rot="17100000" flipH="1">
            <a:off x="4989513" y="3522663"/>
            <a:ext cx="825500" cy="1111250"/>
          </a:xfrm>
          <a:custGeom>
            <a:avLst/>
            <a:gdLst>
              <a:gd name="T0" fmla="*/ 2147483647 w 20653"/>
              <a:gd name="T1" fmla="*/ 0 h 20821"/>
              <a:gd name="T2" fmla="*/ 2147483647 w 20653"/>
              <a:gd name="T3" fmla="*/ 2147483647 h 20821"/>
              <a:gd name="T4" fmla="*/ 0 w 20653"/>
              <a:gd name="T5" fmla="*/ 2147483647 h 208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653" h="20821" fill="none" extrusionOk="0">
                <a:moveTo>
                  <a:pt x="5747" y="-1"/>
                </a:moveTo>
                <a:cubicBezTo>
                  <a:pt x="12867" y="1965"/>
                  <a:pt x="18490" y="7432"/>
                  <a:pt x="20653" y="14495"/>
                </a:cubicBezTo>
              </a:path>
              <a:path w="20653" h="20821" stroke="0" extrusionOk="0">
                <a:moveTo>
                  <a:pt x="5747" y="-1"/>
                </a:moveTo>
                <a:cubicBezTo>
                  <a:pt x="12867" y="1965"/>
                  <a:pt x="18490" y="7432"/>
                  <a:pt x="20653" y="14495"/>
                </a:cubicBezTo>
                <a:lnTo>
                  <a:pt x="0" y="20821"/>
                </a:lnTo>
                <a:lnTo>
                  <a:pt x="5747" y="-1"/>
                </a:lnTo>
                <a:close/>
              </a:path>
            </a:pathLst>
          </a:custGeom>
          <a:gradFill rotWithShape="1">
            <a:gsLst>
              <a:gs pos="0">
                <a:srgbClr val="426D21"/>
              </a:gs>
              <a:gs pos="100000">
                <a:srgbClr val="90C94B"/>
              </a:gs>
            </a:gsLst>
            <a:lin ang="5400000" scaled="1"/>
          </a:gradFill>
          <a:ln w="3175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AutoShape 121"/>
          <p:cNvSpPr>
            <a:spLocks noChangeArrowheads="1"/>
          </p:cNvSpPr>
          <p:nvPr/>
        </p:nvSpPr>
        <p:spPr bwMode="auto">
          <a:xfrm>
            <a:off x="4391025" y="4100513"/>
            <a:ext cx="806450" cy="30797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EDFEF"/>
                    </a:gs>
                    <a:gs pos="100000">
                      <a:srgbClr val="0099CC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890C8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Century Gothic" charset="0"/>
                <a:ea typeface="굴림" charset="0"/>
                <a:cs typeface="굴림" charset="0"/>
              </a:rPr>
              <a:t>behavior</a:t>
            </a:r>
            <a:endParaRPr lang="en-US" altLang="ko-KR" sz="2000" b="1">
              <a:solidFill>
                <a:srgbClr val="FFFFFF"/>
              </a:solidFill>
              <a:latin typeface="Century Gothic" charset="0"/>
              <a:ea typeface="굴림" charset="0"/>
              <a:cs typeface="굴림" charset="0"/>
            </a:endParaRPr>
          </a:p>
        </p:txBody>
      </p:sp>
      <p:sp>
        <p:nvSpPr>
          <p:cNvPr id="19471" name="AutoShape 122"/>
          <p:cNvSpPr>
            <a:spLocks noChangeArrowheads="1"/>
          </p:cNvSpPr>
          <p:nvPr/>
        </p:nvSpPr>
        <p:spPr bwMode="auto">
          <a:xfrm>
            <a:off x="6935788" y="4113213"/>
            <a:ext cx="806450" cy="306387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EDFEF"/>
                    </a:gs>
                    <a:gs pos="100000">
                      <a:srgbClr val="0099CC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890C8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b="1">
                <a:solidFill>
                  <a:srgbClr val="FFFFFF"/>
                </a:solidFill>
                <a:latin typeface="Century Gothic" charset="0"/>
                <a:ea typeface="굴림" charset="0"/>
                <a:cs typeface="굴림" charset="0"/>
              </a:rPr>
              <a:t>KPI</a:t>
            </a:r>
          </a:p>
        </p:txBody>
      </p:sp>
      <p:sp>
        <p:nvSpPr>
          <p:cNvPr id="19472" name="AutoShape 123"/>
          <p:cNvSpPr>
            <a:spLocks noChangeArrowheads="1"/>
          </p:cNvSpPr>
          <p:nvPr/>
        </p:nvSpPr>
        <p:spPr bwMode="auto">
          <a:xfrm>
            <a:off x="6959600" y="3176588"/>
            <a:ext cx="806450" cy="306387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EDFEF"/>
                    </a:gs>
                    <a:gs pos="100000">
                      <a:srgbClr val="0099CC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890C8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FFFFFF"/>
                </a:solidFill>
                <a:latin typeface="Century Gothic" charset="0"/>
                <a:ea typeface="굴림" charset="0"/>
                <a:cs typeface="굴림" charset="0"/>
              </a:rPr>
              <a:t>KPI</a:t>
            </a:r>
            <a:endParaRPr lang="en-US" altLang="ko-KR" sz="2400" b="1">
              <a:solidFill>
                <a:srgbClr val="FFFFFF"/>
              </a:solidFill>
              <a:latin typeface="Century Gothic" charset="0"/>
              <a:ea typeface="굴림" charset="0"/>
              <a:cs typeface="굴림" charset="0"/>
            </a:endParaRPr>
          </a:p>
        </p:txBody>
      </p:sp>
      <p:sp>
        <p:nvSpPr>
          <p:cNvPr id="19473" name="AutoShape 124"/>
          <p:cNvSpPr>
            <a:spLocks noChangeArrowheads="1"/>
          </p:cNvSpPr>
          <p:nvPr/>
        </p:nvSpPr>
        <p:spPr bwMode="auto">
          <a:xfrm>
            <a:off x="4413250" y="3092450"/>
            <a:ext cx="806450" cy="306388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EDFEF"/>
                    </a:gs>
                    <a:gs pos="100000">
                      <a:srgbClr val="0099CC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890C8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latin typeface="Century Gothic" charset="0"/>
                <a:ea typeface="굴림" charset="0"/>
                <a:cs typeface="굴림" charset="0"/>
              </a:rPr>
              <a:t>property</a:t>
            </a:r>
            <a:endParaRPr lang="en-US" altLang="ko-KR" sz="2000" b="1">
              <a:solidFill>
                <a:srgbClr val="FFFFFF"/>
              </a:solidFill>
              <a:latin typeface="Century Gothic" charset="0"/>
              <a:ea typeface="굴림" charset="0"/>
              <a:cs typeface="굴림" charset="0"/>
            </a:endParaRPr>
          </a:p>
        </p:txBody>
      </p:sp>
      <p:sp>
        <p:nvSpPr>
          <p:cNvPr id="19474" name="TextBox 46"/>
          <p:cNvSpPr txBox="1">
            <a:spLocks noChangeArrowheads="1"/>
          </p:cNvSpPr>
          <p:nvPr/>
        </p:nvSpPr>
        <p:spPr bwMode="auto">
          <a:xfrm>
            <a:off x="8004175" y="2684463"/>
            <a:ext cx="282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kumimoji="0" lang="en-US" altLang="zh-CN" dirty="0">
                <a:solidFill>
                  <a:srgbClr val="FFFFFF"/>
                </a:solidFill>
              </a:rPr>
              <a:t>Growth</a:t>
            </a:r>
            <a:r>
              <a:rPr kumimoji="0" lang="zh-CN" altLang="en-US" dirty="0">
                <a:solidFill>
                  <a:srgbClr val="FFFFFF"/>
                </a:solidFill>
              </a:rPr>
              <a:t> </a:t>
            </a:r>
            <a:r>
              <a:rPr kumimoji="0" lang="en-US" altLang="zh-CN" dirty="0">
                <a:solidFill>
                  <a:srgbClr val="FFFFFF"/>
                </a:solidFill>
              </a:rPr>
              <a:t>hacking</a:t>
            </a:r>
            <a:endParaRPr kumimoji="0" lang="zh-CN" altLang="en-US" dirty="0">
              <a:solidFill>
                <a:srgbClr val="FFFFFF"/>
              </a:solidFill>
            </a:endParaRPr>
          </a:p>
        </p:txBody>
      </p:sp>
      <p:sp>
        <p:nvSpPr>
          <p:cNvPr id="19475" name="TextBox 47"/>
          <p:cNvSpPr txBox="1">
            <a:spLocks noChangeArrowheads="1"/>
          </p:cNvSpPr>
          <p:nvPr/>
        </p:nvSpPr>
        <p:spPr bwMode="auto">
          <a:xfrm>
            <a:off x="8283575" y="4670425"/>
            <a:ext cx="2894013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CN" altLang="en-US" sz="18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产品快速迭代</a:t>
            </a:r>
            <a:endParaRPr kumimoji="0" lang="en-US" altLang="zh-CN" sz="18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18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提升用户体验</a:t>
            </a:r>
            <a:endParaRPr kumimoji="0" lang="en-US" altLang="zh-CN" sz="18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18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驱动产品优化</a:t>
            </a:r>
            <a:endParaRPr kumimoji="0" lang="en-US" altLang="zh-CN" sz="18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476" name="TextBox 49"/>
          <p:cNvSpPr txBox="1">
            <a:spLocks noChangeArrowheads="1"/>
          </p:cNvSpPr>
          <p:nvPr/>
        </p:nvSpPr>
        <p:spPr bwMode="auto">
          <a:xfrm>
            <a:off x="1165225" y="2284413"/>
            <a:ext cx="289401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CN" altLang="en-US" sz="16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用户是谁</a:t>
            </a:r>
            <a:endParaRPr kumimoji="0" lang="en-US" altLang="zh-CN" sz="16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16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用户从哪里来</a:t>
            </a:r>
            <a:endParaRPr kumimoji="0" lang="en-US" altLang="zh-CN" sz="16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16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用户要到哪里去</a:t>
            </a:r>
            <a:endParaRPr kumimoji="0" lang="en-US" altLang="zh-CN" sz="16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477" name="TextBox 51"/>
          <p:cNvSpPr txBox="1">
            <a:spLocks noChangeArrowheads="1"/>
          </p:cNvSpPr>
          <p:nvPr/>
        </p:nvSpPr>
        <p:spPr bwMode="auto">
          <a:xfrm>
            <a:off x="1228725" y="4827588"/>
            <a:ext cx="3155950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CN" altLang="en-US" sz="16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用户来这里干什么</a:t>
            </a:r>
            <a:r>
              <a:rPr kumimoji="0" lang="en-US" altLang="zh-CN" sz="16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kumimoji="0" lang="zh-CN" altLang="en-US" sz="16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用户喜欢我的哪些功能</a:t>
            </a:r>
            <a:r>
              <a:rPr kumimoji="0" lang="en-US" altLang="zh-CN" sz="16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kumimoji="0" lang="zh-CN" altLang="en-US" sz="16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用户容易在哪个模块离开</a:t>
            </a:r>
            <a:endParaRPr kumimoji="0" lang="en-US" altLang="zh-CN" sz="16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16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核心路径转化是否符合产品期望</a:t>
            </a:r>
            <a:endParaRPr kumimoji="0" lang="en-US" altLang="zh-CN" sz="16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8" name="图片 37" descr="屏幕快照 2015-10-17 下午4.51.16.png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938" y="2347913"/>
            <a:ext cx="1330325" cy="284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479" name="矩形 32"/>
          <p:cNvSpPr>
            <a:spLocks noChangeArrowheads="1"/>
          </p:cNvSpPr>
          <p:nvPr/>
        </p:nvSpPr>
        <p:spPr bwMode="auto">
          <a:xfrm>
            <a:off x="1174750" y="190500"/>
            <a:ext cx="11017250" cy="1042988"/>
          </a:xfrm>
          <a:prstGeom prst="rect">
            <a:avLst/>
          </a:prstGeom>
          <a:solidFill>
            <a:schemeClr val="accent1">
              <a:alpha val="3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9480" name="标题 1"/>
          <p:cNvSpPr>
            <a:spLocks noGrp="1"/>
          </p:cNvSpPr>
          <p:nvPr>
            <p:ph type="title"/>
          </p:nvPr>
        </p:nvSpPr>
        <p:spPr>
          <a:xfrm>
            <a:off x="1270000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Calibri Light" charset="0"/>
                <a:ea typeface="宋体" charset="0"/>
              </a:rPr>
              <a:t>我们有了数据，然后怎么玩？</a:t>
            </a:r>
            <a:endParaRPr lang="zh-CN" altLang="en-US" dirty="0">
              <a:solidFill>
                <a:schemeClr val="bg1"/>
              </a:solidFill>
              <a:latin typeface="Calibri Light" charset="0"/>
              <a:ea typeface="宋体" charset="0"/>
            </a:endParaRPr>
          </a:p>
        </p:txBody>
      </p:sp>
      <p:sp>
        <p:nvSpPr>
          <p:cNvPr id="56" name="上箭头 23"/>
          <p:cNvSpPr>
            <a:spLocks noChangeArrowheads="1"/>
          </p:cNvSpPr>
          <p:nvPr/>
        </p:nvSpPr>
        <p:spPr bwMode="auto">
          <a:xfrm>
            <a:off x="10291763" y="2252663"/>
            <a:ext cx="346075" cy="1090612"/>
          </a:xfrm>
          <a:prstGeom prst="upArrow">
            <a:avLst>
              <a:gd name="adj1" fmla="val 50000"/>
              <a:gd name="adj2" fmla="val 49970"/>
            </a:avLst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9482" name="矩形 7"/>
          <p:cNvSpPr>
            <a:spLocks noChangeArrowheads="1"/>
          </p:cNvSpPr>
          <p:nvPr/>
        </p:nvSpPr>
        <p:spPr bwMode="auto">
          <a:xfrm>
            <a:off x="8315325" y="4157663"/>
            <a:ext cx="1038225" cy="465137"/>
          </a:xfrm>
          <a:prstGeom prst="rect">
            <a:avLst/>
          </a:prstGeom>
          <a:solidFill>
            <a:schemeClr val="accent1">
              <a:alpha val="3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FFFFFF"/>
                </a:solidFill>
              </a:rPr>
              <a:t>产品</a:t>
            </a:r>
          </a:p>
        </p:txBody>
      </p:sp>
      <p:sp>
        <p:nvSpPr>
          <p:cNvPr id="19483" name="矩形 7"/>
          <p:cNvSpPr>
            <a:spLocks noChangeArrowheads="1"/>
          </p:cNvSpPr>
          <p:nvPr/>
        </p:nvSpPr>
        <p:spPr bwMode="auto">
          <a:xfrm>
            <a:off x="8096250" y="1985963"/>
            <a:ext cx="1038225" cy="463550"/>
          </a:xfrm>
          <a:prstGeom prst="rect">
            <a:avLst/>
          </a:prstGeom>
          <a:solidFill>
            <a:schemeClr val="accent1">
              <a:alpha val="3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FFFFFF"/>
                </a:solidFill>
              </a:rPr>
              <a:t>运营</a:t>
            </a:r>
          </a:p>
        </p:txBody>
      </p:sp>
      <p:sp>
        <p:nvSpPr>
          <p:cNvPr id="19484" name="矩形 7"/>
          <p:cNvSpPr>
            <a:spLocks noChangeArrowheads="1"/>
          </p:cNvSpPr>
          <p:nvPr/>
        </p:nvSpPr>
        <p:spPr bwMode="auto">
          <a:xfrm>
            <a:off x="1277938" y="4286250"/>
            <a:ext cx="1512887" cy="465138"/>
          </a:xfrm>
          <a:prstGeom prst="rect">
            <a:avLst/>
          </a:prstGeom>
          <a:solidFill>
            <a:schemeClr val="accent1">
              <a:alpha val="3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FFFFFF"/>
                </a:solidFill>
              </a:rPr>
              <a:t>用户行为</a:t>
            </a:r>
          </a:p>
        </p:txBody>
      </p:sp>
      <p:sp>
        <p:nvSpPr>
          <p:cNvPr id="19485" name="矩形 7"/>
          <p:cNvSpPr>
            <a:spLocks noChangeArrowheads="1"/>
          </p:cNvSpPr>
          <p:nvPr/>
        </p:nvSpPr>
        <p:spPr bwMode="auto">
          <a:xfrm>
            <a:off x="1250950" y="1754188"/>
            <a:ext cx="1512888" cy="465137"/>
          </a:xfrm>
          <a:prstGeom prst="rect">
            <a:avLst/>
          </a:prstGeom>
          <a:solidFill>
            <a:schemeClr val="accent1">
              <a:alpha val="3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FFFFFF"/>
                </a:solidFill>
              </a:rPr>
              <a:t>用户属性</a:t>
            </a:r>
          </a:p>
        </p:txBody>
      </p:sp>
      <p:sp>
        <p:nvSpPr>
          <p:cNvPr id="11" name="右箭头 10"/>
          <p:cNvSpPr>
            <a:spLocks noChangeArrowheads="1"/>
          </p:cNvSpPr>
          <p:nvPr/>
        </p:nvSpPr>
        <p:spPr bwMode="auto">
          <a:xfrm>
            <a:off x="4972050" y="3354388"/>
            <a:ext cx="2371725" cy="827087"/>
          </a:xfrm>
          <a:prstGeom prst="rightArrow">
            <a:avLst>
              <a:gd name="adj1" fmla="val 50000"/>
              <a:gd name="adj2" fmla="val 4997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3578" y="587100"/>
            <a:ext cx="5595052" cy="9345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3200" dirty="0" smtClean="0">
                <a:solidFill>
                  <a:srgbClr val="FFFFFF"/>
                </a:solidFill>
                <a:latin typeface="Sansation" charset="0"/>
                <a:sym typeface="Sansation" charset="0"/>
              </a:rPr>
              <a:t>获取</a:t>
            </a:r>
            <a:endParaRPr lang="zh-CN" altLang="en-US" sz="3200" dirty="0">
              <a:solidFill>
                <a:srgbClr val="FFFFFF"/>
              </a:solidFill>
              <a:latin typeface="Sansation" charset="0"/>
              <a:sym typeface="Sansation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2429" y="1737340"/>
            <a:ext cx="4872849" cy="895260"/>
          </a:xfrm>
          <a:prstGeom prst="rect">
            <a:avLst/>
          </a:prstGeom>
          <a:solidFill>
            <a:schemeClr val="accent2">
              <a:alpha val="70195"/>
            </a:schemeClr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3200" dirty="0" smtClean="0">
                <a:solidFill>
                  <a:srgbClr val="FFFFFF"/>
                </a:solidFill>
                <a:latin typeface="Sansation" charset="0"/>
                <a:sym typeface="Sansation" charset="0"/>
              </a:rPr>
              <a:t>激活</a:t>
            </a:r>
            <a:endParaRPr lang="zh-CN" altLang="en-US" sz="3200" dirty="0">
              <a:solidFill>
                <a:srgbClr val="FFFFFF"/>
              </a:solidFill>
              <a:latin typeface="Sansation" charset="0"/>
              <a:sym typeface="Sansation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13260" y="2839653"/>
            <a:ext cx="4150648" cy="951806"/>
          </a:xfrm>
          <a:prstGeom prst="rect">
            <a:avLst/>
          </a:prstGeom>
          <a:solidFill>
            <a:srgbClr val="3095FF">
              <a:alpha val="70195"/>
            </a:srgbClr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3200" dirty="0" smtClean="0">
                <a:solidFill>
                  <a:srgbClr val="FFFFFF"/>
                </a:solidFill>
                <a:latin typeface="Sansation" charset="0"/>
                <a:sym typeface="Sansation" charset="0"/>
              </a:rPr>
              <a:t>留存</a:t>
            </a:r>
            <a:endParaRPr lang="zh-CN" altLang="en-US" sz="3200" dirty="0">
              <a:solidFill>
                <a:srgbClr val="FFFFFF"/>
              </a:solidFill>
              <a:latin typeface="Sansation" charset="0"/>
              <a:sym typeface="Sansation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19650" y="4043077"/>
            <a:ext cx="3140905" cy="943189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3200" dirty="0" smtClean="0">
                <a:solidFill>
                  <a:srgbClr val="FFFFFF"/>
                </a:solidFill>
                <a:latin typeface="Sansation" charset="0"/>
                <a:sym typeface="Sansation" charset="0"/>
              </a:rPr>
              <a:t>传播</a:t>
            </a:r>
            <a:endParaRPr lang="zh-CN" altLang="en-US" sz="3200" dirty="0">
              <a:solidFill>
                <a:srgbClr val="FFFFFF"/>
              </a:solidFill>
              <a:latin typeface="Sansation" charset="0"/>
              <a:sym typeface="Sansation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738021" y="5177972"/>
            <a:ext cx="2131165" cy="943189"/>
          </a:xfrm>
          <a:prstGeom prst="rect">
            <a:avLst/>
          </a:prstGeom>
          <a:solidFill>
            <a:srgbClr val="25ED32">
              <a:alpha val="70195"/>
            </a:srgbClr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3200" dirty="0" smtClean="0">
                <a:solidFill>
                  <a:srgbClr val="FFFFFF"/>
                </a:solidFill>
                <a:latin typeface="Sansation" charset="0"/>
                <a:sym typeface="Sansation" charset="0"/>
              </a:rPr>
              <a:t>付费</a:t>
            </a:r>
            <a:endParaRPr lang="zh-CN" altLang="en-US" sz="3200" dirty="0">
              <a:solidFill>
                <a:srgbClr val="FFFFFF"/>
              </a:solidFill>
              <a:latin typeface="Sansation" charset="0"/>
              <a:sym typeface="Sansation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882591" y="0"/>
            <a:ext cx="167732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31"/>
          <p:cNvSpPr>
            <a:spLocks noChangeArrowheads="1"/>
          </p:cNvSpPr>
          <p:nvPr/>
        </p:nvSpPr>
        <p:spPr bwMode="auto">
          <a:xfrm>
            <a:off x="6047125" y="616449"/>
            <a:ext cx="5704052" cy="873296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xtLst/>
        </p:spPr>
        <p:txBody>
          <a:bodyPr lIns="120975" tIns="60488" rIns="120975" bIns="60488"/>
          <a:lstStyle/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</a:rPr>
              <a:t>用户通过各种渠道来到你的产品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3" name="矩形 31"/>
          <p:cNvSpPr>
            <a:spLocks noChangeArrowheads="1"/>
          </p:cNvSpPr>
          <p:nvPr/>
        </p:nvSpPr>
        <p:spPr bwMode="auto">
          <a:xfrm>
            <a:off x="6051557" y="1767497"/>
            <a:ext cx="5169399" cy="873296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xtLst/>
        </p:spPr>
        <p:txBody>
          <a:bodyPr lIns="120975" tIns="60488" rIns="120975" bIns="60488"/>
          <a:lstStyle/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</a:rPr>
              <a:t>用户第一次使用，并</a:t>
            </a:r>
            <a:r>
              <a:rPr lang="en-US" altLang="zh-CN" sz="2000" dirty="0" smtClean="0">
                <a:solidFill>
                  <a:srgbClr val="FFFFFF"/>
                </a:solidFill>
              </a:rPr>
              <a:t>Get</a:t>
            </a:r>
            <a:r>
              <a:rPr lang="zh-CN" altLang="en-US" sz="2000" dirty="0" smtClean="0">
                <a:solidFill>
                  <a:srgbClr val="FFFFFF"/>
                </a:solidFill>
              </a:rPr>
              <a:t>到产品价值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4" name="矩形 31"/>
          <p:cNvSpPr>
            <a:spLocks noChangeArrowheads="1"/>
          </p:cNvSpPr>
          <p:nvPr/>
        </p:nvSpPr>
        <p:spPr bwMode="auto">
          <a:xfrm>
            <a:off x="6055988" y="2893887"/>
            <a:ext cx="4647077" cy="873296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xtLst/>
        </p:spPr>
        <p:txBody>
          <a:bodyPr lIns="120975" tIns="60488" rIns="120975" bIns="60488"/>
          <a:lstStyle/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</a:rPr>
              <a:t>用户再次使用，对产品逐渐产生粘性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5" name="矩形 31"/>
          <p:cNvSpPr>
            <a:spLocks noChangeArrowheads="1"/>
          </p:cNvSpPr>
          <p:nvPr/>
        </p:nvSpPr>
        <p:spPr bwMode="auto">
          <a:xfrm>
            <a:off x="6072751" y="4081922"/>
            <a:ext cx="4211070" cy="873296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xtLst/>
        </p:spPr>
        <p:txBody>
          <a:bodyPr lIns="120975" tIns="60488" rIns="120975" bIns="60488"/>
          <a:lstStyle/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</a:rPr>
              <a:t>用户觉得产品好并传播分享给他人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6" name="矩形 31"/>
          <p:cNvSpPr>
            <a:spLocks noChangeArrowheads="1"/>
          </p:cNvSpPr>
          <p:nvPr/>
        </p:nvSpPr>
        <p:spPr bwMode="auto">
          <a:xfrm>
            <a:off x="6089513" y="5232971"/>
            <a:ext cx="2776276" cy="873296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xtLst/>
        </p:spPr>
        <p:txBody>
          <a:bodyPr lIns="120975" tIns="60488" rIns="120975" bIns="60488"/>
          <a:lstStyle/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r>
              <a:rPr lang="zh-CN" altLang="en-US" sz="2000" dirty="0" smtClean="0">
                <a:solidFill>
                  <a:srgbClr val="FFFFFF"/>
                </a:solidFill>
              </a:rPr>
              <a:t>用户产生付费行为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7" name="五角星 16"/>
          <p:cNvSpPr/>
          <p:nvPr/>
        </p:nvSpPr>
        <p:spPr bwMode="auto">
          <a:xfrm>
            <a:off x="4193293" y="1905083"/>
            <a:ext cx="563100" cy="527194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774473"/>
      </p:ext>
    </p:extLst>
  </p:cSld>
  <p:clrMapOvr>
    <a:masterClrMapping/>
  </p:clrMapOvr>
  <p:transition xmlns:p14="http://schemas.microsoft.com/office/powerpoint/2010/main" spd="slow">
    <p:comb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2"/>
          <p:cNvSpPr>
            <a:spLocks noChangeArrowheads="1"/>
          </p:cNvSpPr>
          <p:nvPr/>
        </p:nvSpPr>
        <p:spPr bwMode="auto">
          <a:xfrm>
            <a:off x="1174750" y="95853"/>
            <a:ext cx="11017250" cy="862679"/>
          </a:xfrm>
          <a:prstGeom prst="rect">
            <a:avLst/>
          </a:prstGeom>
          <a:solidFill>
            <a:schemeClr val="accent1">
              <a:alpha val="3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1631" y="191706"/>
            <a:ext cx="9053480" cy="694937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Growth</a:t>
            </a:r>
            <a:r>
              <a:rPr kumimoji="1" lang="zh-CN" altLang="en-US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</a:rPr>
              <a:t>hacking</a:t>
            </a:r>
            <a:r>
              <a:rPr kumimoji="1" lang="zh-CN" altLang="en-US" dirty="0" smtClean="0">
                <a:solidFill>
                  <a:srgbClr val="FFFFFF"/>
                </a:solidFill>
              </a:rPr>
              <a:t>到底做什么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96183" y="1449780"/>
            <a:ext cx="1281950" cy="7428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3200" dirty="0" smtClean="0">
                <a:solidFill>
                  <a:srgbClr val="FFFFFF"/>
                </a:solidFill>
                <a:latin typeface="Sansation" charset="0"/>
                <a:sym typeface="Sansation" charset="0"/>
              </a:rPr>
              <a:t>获取</a:t>
            </a:r>
            <a:endParaRPr lang="zh-CN" altLang="en-US" sz="3200" dirty="0">
              <a:solidFill>
                <a:srgbClr val="FFFFFF"/>
              </a:solidFill>
              <a:latin typeface="Sansation" charset="0"/>
              <a:sym typeface="Sansation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184201" y="2300478"/>
            <a:ext cx="1293931" cy="1066367"/>
          </a:xfrm>
          <a:prstGeom prst="rect">
            <a:avLst/>
          </a:prstGeom>
          <a:solidFill>
            <a:schemeClr val="accent2">
              <a:alpha val="70195"/>
            </a:schemeClr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3200" dirty="0" smtClean="0">
                <a:solidFill>
                  <a:srgbClr val="FFFFFF"/>
                </a:solidFill>
                <a:latin typeface="Sansation" charset="0"/>
                <a:sym typeface="Sansation" charset="0"/>
              </a:rPr>
              <a:t>激活</a:t>
            </a:r>
            <a:endParaRPr lang="zh-CN" altLang="en-US" sz="3200" dirty="0">
              <a:solidFill>
                <a:srgbClr val="FFFFFF"/>
              </a:solidFill>
              <a:latin typeface="Sansation" charset="0"/>
              <a:sym typeface="Sansation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20144" y="3486663"/>
            <a:ext cx="1222045" cy="1174201"/>
          </a:xfrm>
          <a:prstGeom prst="rect">
            <a:avLst/>
          </a:prstGeom>
          <a:solidFill>
            <a:srgbClr val="3095FF">
              <a:alpha val="70195"/>
            </a:srgbClr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3200" dirty="0" smtClean="0">
                <a:solidFill>
                  <a:srgbClr val="FFFFFF"/>
                </a:solidFill>
                <a:latin typeface="Sansation" charset="0"/>
                <a:sym typeface="Sansation" charset="0"/>
              </a:rPr>
              <a:t>留存</a:t>
            </a:r>
            <a:endParaRPr lang="zh-CN" altLang="en-US" sz="3200" dirty="0">
              <a:solidFill>
                <a:srgbClr val="FFFFFF"/>
              </a:solidFill>
              <a:latin typeface="Sansation" charset="0"/>
              <a:sym typeface="Sansation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20143" y="4816625"/>
            <a:ext cx="1222046" cy="732778"/>
          </a:xfrm>
          <a:prstGeom prst="rect">
            <a:avLst/>
          </a:prstGeom>
          <a:solidFill>
            <a:srgbClr val="FF0000">
              <a:alpha val="70195"/>
            </a:srgbClr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3200" dirty="0" smtClean="0">
                <a:solidFill>
                  <a:srgbClr val="FFFFFF"/>
                </a:solidFill>
                <a:latin typeface="Sansation" charset="0"/>
                <a:sym typeface="Sansation" charset="0"/>
              </a:rPr>
              <a:t>传播</a:t>
            </a:r>
            <a:endParaRPr lang="zh-CN" altLang="en-US" sz="3200" dirty="0">
              <a:solidFill>
                <a:srgbClr val="FFFFFF"/>
              </a:solidFill>
              <a:latin typeface="Sansation" charset="0"/>
              <a:sym typeface="Sansation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208164" y="5739214"/>
            <a:ext cx="1222045" cy="879154"/>
          </a:xfrm>
          <a:prstGeom prst="rect">
            <a:avLst/>
          </a:prstGeom>
          <a:solidFill>
            <a:srgbClr val="25ED32">
              <a:alpha val="70195"/>
            </a:srgbClr>
          </a:solidFill>
          <a:ln>
            <a:noFill/>
          </a:ln>
          <a:extLst/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3200" dirty="0" smtClean="0">
                <a:solidFill>
                  <a:srgbClr val="FFFFFF"/>
                </a:solidFill>
                <a:latin typeface="Sansation" charset="0"/>
                <a:sym typeface="Sansation" charset="0"/>
              </a:rPr>
              <a:t>付费</a:t>
            </a:r>
            <a:endParaRPr lang="zh-CN" altLang="en-US" sz="3200" dirty="0">
              <a:solidFill>
                <a:srgbClr val="FFFFFF"/>
              </a:solidFill>
              <a:latin typeface="Sansation" charset="0"/>
              <a:sym typeface="Sansation" charset="0"/>
            </a:endParaRPr>
          </a:p>
        </p:txBody>
      </p:sp>
      <p:sp>
        <p:nvSpPr>
          <p:cNvPr id="14" name="矩形 31"/>
          <p:cNvSpPr>
            <a:spLocks noChangeArrowheads="1"/>
          </p:cNvSpPr>
          <p:nvPr/>
        </p:nvSpPr>
        <p:spPr bwMode="auto">
          <a:xfrm>
            <a:off x="2621902" y="1437799"/>
            <a:ext cx="8673037" cy="730882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xtLst/>
        </p:spPr>
        <p:txBody>
          <a:bodyPr lIns="120975" tIns="60488" rIns="120975" bIns="60488"/>
          <a:lstStyle/>
          <a:p>
            <a:pPr eaLnBrk="1" hangingPunct="1">
              <a:buFont typeface="Arial" charset="0"/>
              <a:buNone/>
            </a:pPr>
            <a:r>
              <a:rPr lang="zh-CN" altLang="en-US" dirty="0" smtClean="0"/>
              <a:t>渠道质量评估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r>
              <a:rPr lang="zh-CN" altLang="en-US" dirty="0" smtClean="0"/>
              <a:t>用户第一次登陆时入口意向调查</a:t>
            </a:r>
            <a:endParaRPr lang="en-US" altLang="zh-CN" dirty="0" smtClean="0"/>
          </a:p>
        </p:txBody>
      </p:sp>
      <p:sp>
        <p:nvSpPr>
          <p:cNvPr id="15" name="矩形 31"/>
          <p:cNvSpPr>
            <a:spLocks noChangeArrowheads="1"/>
          </p:cNvSpPr>
          <p:nvPr/>
        </p:nvSpPr>
        <p:spPr bwMode="auto">
          <a:xfrm>
            <a:off x="2618551" y="2309098"/>
            <a:ext cx="7800907" cy="1045766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xtLst/>
        </p:spPr>
        <p:txBody>
          <a:bodyPr lIns="120975" tIns="60488" rIns="120975" bIns="60488"/>
          <a:lstStyle/>
          <a:p>
            <a:pPr eaLnBrk="1" hangingPunct="1">
              <a:buFont typeface="Arial" charset="0"/>
              <a:buNone/>
            </a:pPr>
            <a:r>
              <a:rPr lang="zh-CN" altLang="en-US" dirty="0" smtClean="0"/>
              <a:t>正确定义你的活跃用户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r>
              <a:rPr lang="zh-CN" altLang="en-US" dirty="0" smtClean="0"/>
              <a:t>登陆？注册？做了一次核心事件？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b="1" dirty="0" smtClean="0">
                <a:solidFill>
                  <a:schemeClr val="accent2"/>
                </a:solidFill>
              </a:rPr>
              <a:t>A-Ha!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moment</a:t>
            </a:r>
          </a:p>
        </p:txBody>
      </p:sp>
      <p:sp>
        <p:nvSpPr>
          <p:cNvPr id="16" name="矩形 31"/>
          <p:cNvSpPr>
            <a:spLocks noChangeArrowheads="1"/>
          </p:cNvSpPr>
          <p:nvPr/>
        </p:nvSpPr>
        <p:spPr bwMode="auto">
          <a:xfrm>
            <a:off x="2627181" y="3515884"/>
            <a:ext cx="6892135" cy="1132998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xtLst/>
        </p:spPr>
        <p:txBody>
          <a:bodyPr lIns="120975" tIns="60488" rIns="120975" bIns="60488"/>
          <a:lstStyle/>
          <a:p>
            <a:r>
              <a:rPr lang="zh-CN" altLang="en-US" dirty="0"/>
              <a:t>计算每个版块离开之前的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zh-CN" altLang="en-US" dirty="0" smtClean="0"/>
              <a:t>弱化删除流</a:t>
            </a:r>
            <a:r>
              <a:rPr lang="zh-CN" altLang="en-US" dirty="0"/>
              <a:t>，给用户更多选择</a:t>
            </a:r>
            <a:r>
              <a:rPr lang="zh-CN" altLang="en-US" dirty="0" smtClean="0"/>
              <a:t>（产品独特价值召</a:t>
            </a:r>
            <a:r>
              <a:rPr lang="zh-CN" altLang="en-US" dirty="0"/>
              <a:t>回）</a:t>
            </a:r>
            <a:endParaRPr lang="en-US" altLang="zh-CN" dirty="0"/>
          </a:p>
          <a:p>
            <a:r>
              <a:rPr lang="zh-CN" altLang="en-US" dirty="0"/>
              <a:t>用户离开时</a:t>
            </a:r>
            <a:r>
              <a:rPr lang="zh-CN" altLang="en-US" dirty="0" smtClean="0"/>
              <a:t>的意向调查</a:t>
            </a:r>
            <a:endParaRPr lang="en-US" altLang="zh-CN" dirty="0"/>
          </a:p>
          <a:p>
            <a:r>
              <a:rPr lang="zh-CN" altLang="en-US" dirty="0"/>
              <a:t>用户挽回：不要刻意提醒你的付费用户</a:t>
            </a:r>
            <a:endParaRPr lang="en-US" altLang="zh-CN" dirty="0"/>
          </a:p>
        </p:txBody>
      </p:sp>
      <p:sp>
        <p:nvSpPr>
          <p:cNvPr id="17" name="矩形 31"/>
          <p:cNvSpPr>
            <a:spLocks noChangeArrowheads="1"/>
          </p:cNvSpPr>
          <p:nvPr/>
        </p:nvSpPr>
        <p:spPr bwMode="auto">
          <a:xfrm>
            <a:off x="2638665" y="4808065"/>
            <a:ext cx="6461407" cy="730882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xtLst/>
        </p:spPr>
        <p:txBody>
          <a:bodyPr lIns="120975" tIns="60488" rIns="120975" bIns="60488"/>
          <a:lstStyle/>
          <a:p>
            <a:pPr eaLnBrk="1" hangingPunct="1">
              <a:buFont typeface="Arial" charset="0"/>
              <a:buNone/>
            </a:pPr>
            <a:r>
              <a:rPr lang="zh-CN" altLang="en-US" dirty="0"/>
              <a:t>分享传播给好友给产品相关奖励（一定要足够吸引，</a:t>
            </a:r>
            <a:r>
              <a:rPr lang="zh-CN" altLang="en-US" dirty="0" smtClean="0"/>
              <a:t>引导更多付费</a:t>
            </a:r>
            <a:r>
              <a:rPr lang="en-US" altLang="zh-CN" dirty="0" smtClean="0"/>
              <a:t>)</a:t>
            </a:r>
          </a:p>
        </p:txBody>
      </p:sp>
      <p:sp>
        <p:nvSpPr>
          <p:cNvPr id="18" name="矩形 31"/>
          <p:cNvSpPr>
            <a:spLocks noChangeArrowheads="1"/>
          </p:cNvSpPr>
          <p:nvPr/>
        </p:nvSpPr>
        <p:spPr bwMode="auto">
          <a:xfrm>
            <a:off x="2630766" y="5749520"/>
            <a:ext cx="5532171" cy="883476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xtLst/>
        </p:spPr>
        <p:txBody>
          <a:bodyPr lIns="120975" tIns="60488" rIns="120975" bIns="60488"/>
          <a:lstStyle/>
          <a:p>
            <a:pPr eaLnBrk="1" hangingPunct="1">
              <a:buFont typeface="Arial" charset="0"/>
              <a:buNone/>
            </a:pPr>
            <a:r>
              <a:rPr lang="zh-CN" altLang="en-US" dirty="0" smtClean="0"/>
              <a:t>付费流程的优化和足够的折扣刺激，或场景化的切入，让用户忘记付费这件事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4482991"/>
      </p:ext>
    </p:extLst>
  </p:cSld>
  <p:clrMapOvr>
    <a:masterClrMapping/>
  </p:clrMapOvr>
  <p:transition xmlns:p14="http://schemas.microsoft.com/office/powerpoint/2010/main" spd="slow">
    <p:comb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296551470"/>
              </p:ext>
            </p:extLst>
          </p:nvPr>
        </p:nvGraphicFramePr>
        <p:xfrm>
          <a:off x="1085513" y="1449781"/>
          <a:ext cx="7948038" cy="420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32"/>
          <p:cNvSpPr>
            <a:spLocks noChangeArrowheads="1"/>
          </p:cNvSpPr>
          <p:nvPr/>
        </p:nvSpPr>
        <p:spPr bwMode="auto">
          <a:xfrm>
            <a:off x="1174750" y="95853"/>
            <a:ext cx="11017250" cy="862679"/>
          </a:xfrm>
          <a:prstGeom prst="rect">
            <a:avLst/>
          </a:prstGeom>
          <a:solidFill>
            <a:schemeClr val="accent1">
              <a:alpha val="3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731631" y="191706"/>
            <a:ext cx="9053480" cy="694937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A-Ha</a:t>
            </a:r>
            <a:r>
              <a:rPr kumimoji="1" lang="zh-CN" altLang="en-US" dirty="0" smtClean="0">
                <a:solidFill>
                  <a:srgbClr val="FFFFFF"/>
                </a:solidFill>
              </a:rPr>
              <a:t>的艰辛发展过程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9177322" y="1785267"/>
            <a:ext cx="575080" cy="3618458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0087" y="1833193"/>
            <a:ext cx="677108" cy="34866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</a:rPr>
              <a:t>可执行性越来越高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14827"/>
      </p:ext>
    </p:extLst>
  </p:cSld>
  <p:clrMapOvr>
    <a:masterClrMapping/>
  </p:clrMapOvr>
  <p:transition xmlns:p14="http://schemas.microsoft.com/office/powerpoint/2010/main" spd="slow">
    <p:comb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911225" y="1833563"/>
            <a:ext cx="3482975" cy="4418012"/>
          </a:xfrm>
          <a:prstGeom prst="rect">
            <a:avLst/>
          </a:prstGeom>
          <a:solidFill>
            <a:srgbClr val="32619C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 altLang="zh-CN" baseline="30000" dirty="0">
              <a:solidFill>
                <a:srgbClr val="FFFFFF"/>
              </a:solidFill>
            </a:endParaRPr>
          </a:p>
          <a:p>
            <a:pPr>
              <a:defRPr/>
            </a:pPr>
            <a:endParaRPr lang="en-US" altLang="zh-CN" baseline="30000" dirty="0">
              <a:solidFill>
                <a:srgbClr val="FFFFFF"/>
              </a:solidFill>
            </a:endParaRPr>
          </a:p>
          <a:p>
            <a:pPr>
              <a:defRPr/>
            </a:pPr>
            <a:endParaRPr lang="en-US" altLang="zh-CN" baseline="30000" dirty="0">
              <a:solidFill>
                <a:srgbClr val="FFFFFF"/>
              </a:solidFill>
            </a:endParaRPr>
          </a:p>
          <a:p>
            <a:pPr>
              <a:defRPr/>
            </a:pPr>
            <a:endParaRPr lang="en-US" altLang="zh-CN" baseline="30000" dirty="0">
              <a:solidFill>
                <a:srgbClr val="FFFFFF"/>
              </a:solidFill>
            </a:endParaRPr>
          </a:p>
          <a:p>
            <a:pPr>
              <a:defRPr/>
            </a:pPr>
            <a:endParaRPr lang="en-US" altLang="zh-CN" baseline="30000" dirty="0">
              <a:solidFill>
                <a:srgbClr val="FFFFFF"/>
              </a:solidFill>
            </a:endParaRPr>
          </a:p>
          <a:p>
            <a:pPr>
              <a:defRPr/>
            </a:pPr>
            <a:endParaRPr lang="en-US" altLang="zh-CN" baseline="30000" dirty="0">
              <a:solidFill>
                <a:srgbClr val="FFFFFF"/>
              </a:solidFill>
            </a:endParaRPr>
          </a:p>
          <a:p>
            <a:pPr>
              <a:defRPr/>
            </a:pPr>
            <a:endParaRPr lang="en-US" altLang="zh-CN" baseline="30000" dirty="0">
              <a:solidFill>
                <a:srgbClr val="FFFFFF"/>
              </a:solidFill>
            </a:endParaRPr>
          </a:p>
          <a:p>
            <a:pPr>
              <a:defRPr/>
            </a:pPr>
            <a:endParaRPr lang="en-US" altLang="zh-CN" baseline="30000" dirty="0">
              <a:solidFill>
                <a:srgbClr val="FFFFFF"/>
              </a:solidFill>
            </a:endParaRPr>
          </a:p>
          <a:p>
            <a:pPr>
              <a:defRPr/>
            </a:pPr>
            <a:endParaRPr lang="en-US" altLang="zh-CN" baseline="30000" dirty="0">
              <a:solidFill>
                <a:srgbClr val="FFFFFF"/>
              </a:solidFill>
            </a:endParaRPr>
          </a:p>
          <a:p>
            <a:pPr>
              <a:defRPr/>
            </a:pPr>
            <a:endParaRPr lang="en-US" altLang="zh-CN" baseline="300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en-US" altLang="zh-CN" sz="3200" baseline="30000" dirty="0">
                <a:solidFill>
                  <a:srgbClr val="FFFFFF"/>
                </a:solidFill>
              </a:rPr>
              <a:t>AHA!</a:t>
            </a:r>
            <a:r>
              <a:rPr lang="zh-CN" altLang="en-US" sz="3200" baseline="30000" dirty="0">
                <a:solidFill>
                  <a:srgbClr val="FFFFFF"/>
                </a:solidFill>
              </a:rPr>
              <a:t>时刻 </a:t>
            </a:r>
            <a:r>
              <a:rPr lang="en-US" altLang="zh-CN" sz="3200" baseline="30000" dirty="0">
                <a:solidFill>
                  <a:srgbClr val="FFFFFF"/>
                </a:solidFill>
              </a:rPr>
              <a:t>—— </a:t>
            </a:r>
            <a:r>
              <a:rPr lang="zh-CN" altLang="en-US" sz="3200" baseline="30000" dirty="0">
                <a:solidFill>
                  <a:srgbClr val="FFFFFF"/>
                </a:solidFill>
              </a:rPr>
              <a:t>新用户</a:t>
            </a:r>
            <a:r>
              <a:rPr lang="en-US" altLang="zh-CN" sz="3200" baseline="30000" dirty="0">
                <a:solidFill>
                  <a:srgbClr val="ED7D31"/>
                </a:solidFill>
              </a:rPr>
              <a:t>10</a:t>
            </a:r>
            <a:r>
              <a:rPr lang="zh-CN" altLang="en-US" sz="3200" baseline="30000" dirty="0">
                <a:solidFill>
                  <a:srgbClr val="ED7D31"/>
                </a:solidFill>
              </a:rPr>
              <a:t>天能达到</a:t>
            </a:r>
            <a:r>
              <a:rPr lang="en-US" altLang="zh-CN" sz="3200" baseline="30000" dirty="0">
                <a:solidFill>
                  <a:srgbClr val="ED7D31"/>
                </a:solidFill>
              </a:rPr>
              <a:t>7</a:t>
            </a:r>
            <a:r>
              <a:rPr lang="zh-CN" altLang="en-US" sz="3200" baseline="30000" dirty="0">
                <a:solidFill>
                  <a:srgbClr val="ED7D31"/>
                </a:solidFill>
              </a:rPr>
              <a:t>个好友</a:t>
            </a:r>
            <a:endParaRPr lang="en-US" altLang="zh-CN" sz="3200" baseline="30000" dirty="0">
              <a:solidFill>
                <a:srgbClr val="ED7D31"/>
              </a:solidFill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altLang="zh-CN" sz="3200" baseline="300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zh-CN" altLang="en-US" sz="3200" baseline="30000" dirty="0">
                <a:solidFill>
                  <a:srgbClr val="FFFFFF"/>
                </a:solidFill>
              </a:rPr>
              <a:t>你可能认识的人</a:t>
            </a:r>
            <a:endParaRPr lang="en-US" altLang="zh-CN" sz="3200" baseline="300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altLang="zh-CN" sz="3200" baseline="300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zh-CN" altLang="en-US" sz="3200" baseline="30000" dirty="0">
                <a:solidFill>
                  <a:srgbClr val="FFFFFF"/>
                </a:solidFill>
              </a:rPr>
              <a:t>第一次回访时，提示“建议的好友”</a:t>
            </a:r>
            <a:endParaRPr lang="en-US" altLang="zh-CN" sz="3200" baseline="30000" dirty="0">
              <a:solidFill>
                <a:srgbClr val="FFFFFF"/>
              </a:solidFill>
            </a:endParaRPr>
          </a:p>
        </p:txBody>
      </p:sp>
      <p:sp>
        <p:nvSpPr>
          <p:cNvPr id="21506" name="矩形 15"/>
          <p:cNvSpPr>
            <a:spLocks noChangeArrowheads="1"/>
          </p:cNvSpPr>
          <p:nvPr/>
        </p:nvSpPr>
        <p:spPr bwMode="auto">
          <a:xfrm>
            <a:off x="946150" y="144463"/>
            <a:ext cx="11245850" cy="1196975"/>
          </a:xfrm>
          <a:prstGeom prst="rect">
            <a:avLst/>
          </a:prstGeom>
          <a:solidFill>
            <a:schemeClr val="accent1">
              <a:alpha val="3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pic>
        <p:nvPicPr>
          <p:cNvPr id="21507" name="图片 1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 bwMode="auto">
          <a:xfrm>
            <a:off x="8242300" y="1868488"/>
            <a:ext cx="3810423" cy="4373562"/>
          </a:xfrm>
          <a:prstGeom prst="rect">
            <a:avLst/>
          </a:prstGeom>
          <a:solidFill>
            <a:srgbClr val="32619C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 altLang="zh-CN" baseline="300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altLang="zh-CN" baseline="300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altLang="zh-CN" baseline="300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altLang="zh-CN" baseline="300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altLang="zh-CN" baseline="300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altLang="zh-CN" baseline="30000" dirty="0">
              <a:solidFill>
                <a:srgbClr val="FFFFFF"/>
              </a:solidFill>
            </a:endParaRPr>
          </a:p>
          <a:p>
            <a:pPr>
              <a:defRPr/>
            </a:pPr>
            <a:endParaRPr lang="en-US" altLang="zh-CN" baseline="300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altLang="zh-CN" baseline="300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altLang="zh-CN" sz="3200" baseline="300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en-US" altLang="zh-CN" sz="3200" baseline="30000" dirty="0">
                <a:solidFill>
                  <a:srgbClr val="FFFFFF"/>
                </a:solidFill>
              </a:rPr>
              <a:t>AHA!</a:t>
            </a:r>
            <a:r>
              <a:rPr lang="zh-CN" altLang="en-US" sz="3200" baseline="30000" dirty="0">
                <a:solidFill>
                  <a:srgbClr val="FFFFFF"/>
                </a:solidFill>
              </a:rPr>
              <a:t>时刻 </a:t>
            </a:r>
            <a:r>
              <a:rPr lang="en-US" altLang="zh-CN" sz="3200" baseline="30000" dirty="0">
                <a:solidFill>
                  <a:srgbClr val="FFFFFF"/>
                </a:solidFill>
              </a:rPr>
              <a:t>—— </a:t>
            </a:r>
            <a:r>
              <a:rPr lang="zh-CN" altLang="en-US" sz="3200" baseline="30000" dirty="0" smtClean="0">
                <a:solidFill>
                  <a:srgbClr val="ED7D31"/>
                </a:solidFill>
              </a:rPr>
              <a:t>用户至少上传</a:t>
            </a:r>
            <a:r>
              <a:rPr lang="en-US" altLang="zh-CN" sz="3200" baseline="30000" dirty="0" smtClean="0">
                <a:solidFill>
                  <a:srgbClr val="ED7D31"/>
                </a:solidFill>
              </a:rPr>
              <a:t>1</a:t>
            </a:r>
            <a:r>
              <a:rPr lang="zh-CN" altLang="en-US" sz="3200" baseline="30000" dirty="0" smtClean="0">
                <a:solidFill>
                  <a:srgbClr val="ED7D31"/>
                </a:solidFill>
              </a:rPr>
              <a:t>个文件上</a:t>
            </a:r>
            <a:r>
              <a:rPr lang="en-US" altLang="zh-CN" sz="3200" baseline="30000" dirty="0" smtClean="0">
                <a:solidFill>
                  <a:srgbClr val="FFFFFF"/>
                </a:solidFill>
              </a:rPr>
              <a:t>Dropbox</a:t>
            </a:r>
            <a:r>
              <a:rPr lang="zh-CN" altLang="en-US" sz="3200" baseline="30000" dirty="0" smtClean="0">
                <a:solidFill>
                  <a:srgbClr val="FFFFFF"/>
                </a:solidFill>
              </a:rPr>
              <a:t>才更可能继续使用</a:t>
            </a:r>
            <a:endParaRPr lang="en-US" altLang="zh-CN" sz="3200" baseline="300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altLang="zh-CN" sz="3200" baseline="300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zh-CN" altLang="en-US" sz="3200" baseline="30000" dirty="0" smtClean="0">
                <a:solidFill>
                  <a:srgbClr val="FFFFFF"/>
                </a:solidFill>
              </a:rPr>
              <a:t>增加免费内存空间</a:t>
            </a:r>
            <a:endParaRPr lang="en-US" altLang="zh-CN" sz="3200" baseline="30000" dirty="0">
              <a:solidFill>
                <a:srgbClr val="FFFFFF"/>
              </a:solidFill>
            </a:endParaRPr>
          </a:p>
          <a:p>
            <a:pPr>
              <a:defRPr/>
            </a:pPr>
            <a:endParaRPr lang="en-US" altLang="zh-CN" sz="3200" baseline="30000" dirty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505325" y="1881188"/>
            <a:ext cx="3605213" cy="4360862"/>
          </a:xfrm>
          <a:prstGeom prst="rect">
            <a:avLst/>
          </a:prstGeom>
          <a:solidFill>
            <a:srgbClr val="32619C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 altLang="zh-CN" baseline="30000" dirty="0"/>
          </a:p>
          <a:p>
            <a:pPr>
              <a:defRPr/>
            </a:pPr>
            <a:endParaRPr lang="en-US" altLang="zh-CN" baseline="30000" dirty="0"/>
          </a:p>
          <a:p>
            <a:pPr>
              <a:defRPr/>
            </a:pPr>
            <a:endParaRPr lang="en-US" altLang="zh-CN" baseline="30000" dirty="0"/>
          </a:p>
          <a:p>
            <a:pPr>
              <a:defRPr/>
            </a:pPr>
            <a:endParaRPr lang="en-US" altLang="zh-CN" sz="3200" baseline="300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3200" baseline="300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3200" baseline="300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3200" baseline="300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en-US" altLang="zh-CN" sz="3200" baseline="30000" dirty="0">
                <a:solidFill>
                  <a:srgbClr val="FFFFFF"/>
                </a:solidFill>
              </a:rPr>
              <a:t>AHA!</a:t>
            </a:r>
            <a:r>
              <a:rPr lang="zh-CN" altLang="en-US" sz="3200" baseline="30000" dirty="0">
                <a:solidFill>
                  <a:srgbClr val="FFFFFF"/>
                </a:solidFill>
              </a:rPr>
              <a:t>时刻 </a:t>
            </a:r>
            <a:r>
              <a:rPr lang="en-US" altLang="zh-CN" sz="3200" baseline="30000" dirty="0">
                <a:solidFill>
                  <a:srgbClr val="FFFFFF"/>
                </a:solidFill>
              </a:rPr>
              <a:t>—— </a:t>
            </a:r>
            <a:r>
              <a:rPr lang="zh-CN" altLang="en-US" sz="3200" baseline="30000" dirty="0">
                <a:solidFill>
                  <a:srgbClr val="ED7D31"/>
                </a:solidFill>
              </a:rPr>
              <a:t>用户关注达到</a:t>
            </a:r>
            <a:r>
              <a:rPr lang="en-US" altLang="zh-CN" sz="3200" baseline="30000" dirty="0">
                <a:solidFill>
                  <a:srgbClr val="ED7D31"/>
                </a:solidFill>
              </a:rPr>
              <a:t>30</a:t>
            </a:r>
            <a:r>
              <a:rPr lang="zh-CN" altLang="en-US" sz="3200" baseline="30000" dirty="0">
                <a:solidFill>
                  <a:srgbClr val="ED7D31"/>
                </a:solidFill>
              </a:rPr>
              <a:t>人</a:t>
            </a:r>
            <a:r>
              <a:rPr lang="zh-CN" altLang="en-US" sz="3200" baseline="30000" dirty="0">
                <a:solidFill>
                  <a:srgbClr val="FFFFFF"/>
                </a:solidFill>
              </a:rPr>
              <a:t>才更有可能留存</a:t>
            </a:r>
            <a:endParaRPr lang="en-US" altLang="zh-CN" sz="3200" baseline="300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altLang="zh-CN" sz="3200" baseline="300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zh-CN" altLang="en-US" sz="3200" baseline="30000" dirty="0">
                <a:solidFill>
                  <a:srgbClr val="FFFFFF"/>
                </a:solidFill>
              </a:rPr>
              <a:t>非常简便的注册流程</a:t>
            </a:r>
            <a:endParaRPr lang="en-US" altLang="zh-CN" sz="3200" baseline="300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altLang="zh-CN" sz="3200" baseline="30000" dirty="0">
              <a:solidFill>
                <a:srgbClr val="FFFFFF"/>
              </a:solidFill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zh-CN" altLang="en-US" sz="3200" baseline="30000" dirty="0">
                <a:solidFill>
                  <a:srgbClr val="FFFFFF"/>
                </a:solidFill>
              </a:rPr>
              <a:t>5</a:t>
            </a:r>
            <a:r>
              <a:rPr lang="en-US" altLang="zh-CN" sz="3200" baseline="30000" dirty="0">
                <a:solidFill>
                  <a:srgbClr val="FFFFFF"/>
                </a:solidFill>
              </a:rPr>
              <a:t>-10</a:t>
            </a:r>
            <a:r>
              <a:rPr lang="zh-CN" altLang="en-US" sz="3200" baseline="30000" dirty="0">
                <a:solidFill>
                  <a:srgbClr val="FFFFFF"/>
                </a:solidFill>
              </a:rPr>
              <a:t>个自动关注</a:t>
            </a:r>
            <a:endParaRPr lang="en-US" altLang="zh-CN" sz="3200" baseline="30000" dirty="0">
              <a:solidFill>
                <a:srgbClr val="FFFFFF"/>
              </a:solidFill>
            </a:endParaRPr>
          </a:p>
          <a:p>
            <a:pPr>
              <a:defRPr/>
            </a:pP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0" name="矩形 1"/>
          <p:cNvSpPr>
            <a:spLocks noChangeArrowheads="1"/>
          </p:cNvSpPr>
          <p:nvPr/>
        </p:nvSpPr>
        <p:spPr bwMode="auto">
          <a:xfrm>
            <a:off x="4303713" y="392113"/>
            <a:ext cx="51006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FFFF"/>
                </a:solidFill>
              </a:rPr>
              <a:t>A-Ha!</a:t>
            </a:r>
            <a:r>
              <a:rPr lang="zh-CN" altLang="en-US" sz="4000" dirty="0" smtClean="0">
                <a:solidFill>
                  <a:srgbClr val="FFFFFF"/>
                </a:solidFill>
              </a:rPr>
              <a:t> </a:t>
            </a:r>
            <a:r>
              <a:rPr lang="en-US" altLang="zh-CN" sz="4000" dirty="0" smtClean="0">
                <a:solidFill>
                  <a:srgbClr val="FFFFFF"/>
                </a:solidFill>
              </a:rPr>
              <a:t>moment Cases</a:t>
            </a:r>
            <a:r>
              <a:rPr lang="zh-CN" altLang="en-US" sz="4000" dirty="0" smtClean="0">
                <a:solidFill>
                  <a:srgbClr val="FFFFFF"/>
                </a:solidFill>
              </a:rPr>
              <a:t> 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pic>
        <p:nvPicPr>
          <p:cNvPr id="21511" name="图片 3" descr="Facebook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857375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图片 4" descr="Twitter-1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5" y="1749425"/>
            <a:ext cx="10541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 descr="小影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738" y="1883491"/>
            <a:ext cx="862620" cy="86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slow">
    <p:comb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2"/>
          <p:cNvSpPr>
            <a:spLocks noChangeArrowheads="1"/>
          </p:cNvSpPr>
          <p:nvPr/>
        </p:nvSpPr>
        <p:spPr bwMode="auto">
          <a:xfrm>
            <a:off x="0" y="2492184"/>
            <a:ext cx="12192000" cy="1881120"/>
          </a:xfrm>
          <a:prstGeom prst="rect">
            <a:avLst/>
          </a:prstGeom>
          <a:solidFill>
            <a:srgbClr val="BFBFBF">
              <a:alpha val="42000"/>
            </a:srgbClr>
          </a:solidFill>
          <a:ln>
            <a:noFill/>
          </a:ln>
          <a:extLst/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46485" y="3151175"/>
            <a:ext cx="10591061" cy="1102313"/>
          </a:xfrm>
          <a:prstGeom prst="rect">
            <a:avLst/>
          </a:prstGeom>
        </p:spPr>
        <p:txBody>
          <a:bodyPr/>
          <a:lstStyle>
            <a:lvl1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宋体" charset="0"/>
                <a:sym typeface="Calibri Light" charset="0"/>
              </a:defRPr>
            </a:lvl1pPr>
            <a:lvl2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  <a:sym typeface="Calibri Light" charset="0"/>
              </a:defRPr>
            </a:lvl2pPr>
            <a:lvl3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  <a:sym typeface="Calibri Light" charset="0"/>
              </a:defRPr>
            </a:lvl3pPr>
            <a:lvl4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  <a:sym typeface="Calibri Light" charset="0"/>
              </a:defRPr>
            </a:lvl4pPr>
            <a:lvl5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cs typeface="宋体" charset="0"/>
                <a:sym typeface="Calibri Light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9pPr>
          </a:lstStyle>
          <a:p>
            <a:r>
              <a:rPr lang="zh-CN" altLang="en-US" dirty="0" smtClean="0">
                <a:solidFill>
                  <a:srgbClr val="FFFFFF"/>
                </a:solidFill>
              </a:rPr>
              <a:t>所有的</a:t>
            </a:r>
            <a:r>
              <a:rPr lang="en-US" altLang="zh-CN" dirty="0" smtClean="0">
                <a:solidFill>
                  <a:srgbClr val="FFFFFF"/>
                </a:solidFill>
              </a:rPr>
              <a:t>A-ha</a:t>
            </a:r>
            <a:r>
              <a:rPr lang="zh-CN" altLang="en-US" dirty="0" smtClean="0">
                <a:solidFill>
                  <a:srgbClr val="FFFFFF"/>
                </a:solidFill>
              </a:rPr>
              <a:t>案例隐藏的事实：可执行性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图片 1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矩形 8"/>
          <p:cNvSpPr>
            <a:spLocks noChangeArrowheads="1"/>
          </p:cNvSpPr>
          <p:nvPr/>
        </p:nvSpPr>
        <p:spPr bwMode="auto">
          <a:xfrm>
            <a:off x="3027363" y="1498600"/>
            <a:ext cx="7513637" cy="1096963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975" tIns="60488" rIns="120975" bIns="60488"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3555" name="矩形 31"/>
          <p:cNvSpPr>
            <a:spLocks noChangeArrowheads="1"/>
          </p:cNvSpPr>
          <p:nvPr/>
        </p:nvSpPr>
        <p:spPr bwMode="auto">
          <a:xfrm>
            <a:off x="1817688" y="2698750"/>
            <a:ext cx="8696325" cy="3382963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975" tIns="60488" rIns="120975" bIns="60488"/>
          <a:lstStyle/>
          <a:p>
            <a:pPr eaLnBrk="1" hangingPunct="1">
              <a:buFont typeface="Arial" charset="0"/>
              <a:buNone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r>
              <a:rPr lang="en-US" altLang="zh-CN" sz="3200" dirty="0">
                <a:solidFill>
                  <a:schemeClr val="bg1"/>
                </a:solidFill>
              </a:rPr>
              <a:t>-Ha Moment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is the excited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point in time at which the user decides either consciously or subconsciously to become an active user of your application. We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quantifies this moment by looking at which events users performed in their first days in the application and whether or not those users became power users down the line.</a:t>
            </a:r>
          </a:p>
          <a:p>
            <a:pPr eaLnBrk="1" hangingPunct="1">
              <a:buFont typeface="Arial" charset="0"/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1817688" y="1495425"/>
            <a:ext cx="1073150" cy="1100138"/>
            <a:chOff x="0" y="0"/>
            <a:chExt cx="792088" cy="864096"/>
          </a:xfrm>
        </p:grpSpPr>
        <p:sp>
          <p:nvSpPr>
            <p:cNvPr id="23561" name="矩形 10"/>
            <p:cNvSpPr>
              <a:spLocks noChangeArrowheads="1"/>
            </p:cNvSpPr>
            <p:nvPr/>
          </p:nvSpPr>
          <p:spPr bwMode="auto">
            <a:xfrm>
              <a:off x="0" y="0"/>
              <a:ext cx="792088" cy="864096"/>
            </a:xfrm>
            <a:prstGeom prst="rect">
              <a:avLst/>
            </a:prstGeom>
            <a:solidFill>
              <a:schemeClr val="bg1">
                <a:alpha val="349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23562" name="文本框 11"/>
            <p:cNvSpPr txBox="1">
              <a:spLocks noChangeArrowheads="1"/>
            </p:cNvSpPr>
            <p:nvPr/>
          </p:nvSpPr>
          <p:spPr bwMode="auto">
            <a:xfrm>
              <a:off x="87915" y="540931"/>
              <a:ext cx="604704" cy="254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kumimoji="0" lang="zh-CN" altLang="en-US" sz="150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</a:rPr>
                <a:t>  </a:t>
              </a:r>
            </a:p>
          </p:txBody>
        </p:sp>
      </p:grpSp>
      <p:sp>
        <p:nvSpPr>
          <p:cNvPr id="23557" name="文本框 14"/>
          <p:cNvSpPr txBox="1">
            <a:spLocks noChangeArrowheads="1"/>
          </p:cNvSpPr>
          <p:nvPr/>
        </p:nvSpPr>
        <p:spPr bwMode="auto">
          <a:xfrm>
            <a:off x="3063875" y="1725613"/>
            <a:ext cx="7177088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975" tIns="60488" rIns="120975" bIns="6048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kumimoji="0" lang="en-US" altLang="zh-CN" sz="32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kumimoji="0" lang="en-US" altLang="zh-CN" sz="32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-Ha</a:t>
            </a:r>
            <a:r>
              <a:rPr kumimoji="0" lang="zh-CN" altLang="en-US" sz="32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0" lang="en-US" altLang="zh-CN" sz="32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Moment</a:t>
            </a:r>
            <a:r>
              <a:rPr kumimoji="0" lang="zh-CN" altLang="en-US" sz="32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！</a:t>
            </a:r>
            <a:endParaRPr kumimoji="0" lang="en-US" altLang="zh-CN" sz="32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3558" name="Picture 11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>
            <a:lum brigh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465138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AutoShape 12"/>
          <p:cNvSpPr>
            <a:spLocks/>
          </p:cNvSpPr>
          <p:nvPr/>
        </p:nvSpPr>
        <p:spPr bwMode="auto">
          <a:xfrm>
            <a:off x="584200" y="396875"/>
            <a:ext cx="541338" cy="50641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3163 w 21600"/>
              <a:gd name="T31" fmla="*/ 3163 h 21600"/>
              <a:gd name="T32" fmla="*/ 18437 w 21600"/>
              <a:gd name="T33" fmla="*/ 1843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78" y="10800"/>
                </a:moveTo>
                <a:cubicBezTo>
                  <a:pt x="378" y="16556"/>
                  <a:pt x="5044" y="21222"/>
                  <a:pt x="10800" y="21222"/>
                </a:cubicBezTo>
                <a:cubicBezTo>
                  <a:pt x="16556" y="21222"/>
                  <a:pt x="21222" y="16556"/>
                  <a:pt x="21222" y="10800"/>
                </a:cubicBezTo>
                <a:cubicBezTo>
                  <a:pt x="21222" y="5044"/>
                  <a:pt x="16556" y="378"/>
                  <a:pt x="10800" y="378"/>
                </a:cubicBezTo>
                <a:cubicBezTo>
                  <a:pt x="5044" y="378"/>
                  <a:pt x="378" y="5044"/>
                  <a:pt x="378" y="10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975" tIns="60488" rIns="120975" bIns="60488" anchor="ctr"/>
          <a:lstStyle/>
          <a:p>
            <a:endParaRPr lang="zh-CN" altLang="en-US"/>
          </a:p>
        </p:txBody>
      </p:sp>
      <p:pic>
        <p:nvPicPr>
          <p:cNvPr id="23560" name="图片 1" descr="Detective-1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1619250"/>
            <a:ext cx="7350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9626</TotalTime>
  <Pages>0</Pages>
  <Words>763</Words>
  <Characters>0</Characters>
  <Application>Microsoft Macintosh PowerPoint</Application>
  <DocSecurity>0</DocSecurity>
  <PresentationFormat>自定义</PresentationFormat>
  <Lines>0</Lines>
  <Paragraphs>209</Paragraphs>
  <Slides>19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我们有了数据，然后怎么玩？</vt:lpstr>
      <vt:lpstr>PowerPoint 演示文稿</vt:lpstr>
      <vt:lpstr>Growth hacking到底做什么</vt:lpstr>
      <vt:lpstr>A-Ha的艰辛发展过程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黎石林</dc:creator>
  <cp:keywords/>
  <dc:description/>
  <cp:lastModifiedBy>凤 万</cp:lastModifiedBy>
  <cp:revision>228</cp:revision>
  <dcterms:created xsi:type="dcterms:W3CDTF">2014-07-22T14:15:00Z</dcterms:created>
  <dcterms:modified xsi:type="dcterms:W3CDTF">2016-04-11T09:37:51Z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2052-9.1.0.4856</vt:lpwstr>
  </property>
</Properties>
</file>