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Lobster" panose="020B0604020202020204" charset="0"/>
      <p:regular r:id="rId27"/>
    </p:embeddedFont>
    <p:embeddedFont>
      <p:font typeface="Nunito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6062160a2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6062160a2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815a67387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1815a67387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815a67387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1815a67387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815a67387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1815a67387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815a67387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1815a67387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16c2a35e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16c2a35e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16c2a35e7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16c2a35e7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16c2a35e7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16c2a35e7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815a6738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815a6738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815a6738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815a6738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815a6738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815a6738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815a6738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815a6738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815a6738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815a6738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815a6738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815a6738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815a6738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1815a6738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815a67387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815a67387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600" y="494538"/>
            <a:ext cx="4454500" cy="3575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" name="Google Shape;129;p13"/>
          <p:cNvGrpSpPr/>
          <p:nvPr/>
        </p:nvGrpSpPr>
        <p:grpSpPr>
          <a:xfrm>
            <a:off x="-168458" y="907375"/>
            <a:ext cx="2688058" cy="3033675"/>
            <a:chOff x="1238467" y="982125"/>
            <a:chExt cx="2688058" cy="3033675"/>
          </a:xfrm>
        </p:grpSpPr>
        <p:pic>
          <p:nvPicPr>
            <p:cNvPr id="130" name="Google Shape;13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47575" y="1677525"/>
              <a:ext cx="1653301" cy="15969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13"/>
            <p:cNvSpPr txBox="1"/>
            <p:nvPr/>
          </p:nvSpPr>
          <p:spPr>
            <a:xfrm>
              <a:off x="1238467" y="982125"/>
              <a:ext cx="2579100" cy="69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25000"/>
                </a:lnSpc>
                <a:spcBef>
                  <a:spcPts val="1400"/>
                </a:spcBef>
                <a:spcAft>
                  <a:spcPts val="0"/>
                </a:spcAft>
                <a:buNone/>
              </a:pPr>
              <a:r>
                <a:rPr lang="es" sz="2100" b="1" dirty="0">
                  <a:solidFill>
                    <a:srgbClr val="1F2328"/>
                  </a:solidFill>
                  <a:highlight>
                    <a:srgbClr val="FFFFFF"/>
                  </a:highlight>
                  <a:latin typeface="Lobster"/>
                  <a:ea typeface="Lobster"/>
                  <a:cs typeface="Lobster"/>
                  <a:sym typeface="Lobster"/>
                </a:rPr>
                <a:t> </a:t>
              </a:r>
              <a:r>
                <a:rPr lang="es" sz="2100" b="1" dirty="0">
                  <a:solidFill>
                    <a:schemeClr val="lt1"/>
                  </a:solidFill>
                  <a:latin typeface="Lobster"/>
                  <a:ea typeface="Lobster"/>
                  <a:cs typeface="Lobster"/>
                  <a:sym typeface="Lobster"/>
                </a:rPr>
                <a:t>Alexander Ocoro</a:t>
              </a:r>
              <a:endParaRPr sz="2100" b="1" dirty="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endParaRPr>
            </a:p>
            <a:p>
              <a:pPr marL="0" lvl="0" indent="0" algn="ctr" rtl="0">
                <a:spcBef>
                  <a:spcPts val="400"/>
                </a:spcBef>
                <a:spcAft>
                  <a:spcPts val="0"/>
                </a:spcAft>
                <a:buNone/>
              </a:pPr>
              <a:endParaRPr sz="2100" b="1" dirty="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endParaRPr>
            </a:p>
          </p:txBody>
        </p:sp>
        <p:sp>
          <p:nvSpPr>
            <p:cNvPr id="132" name="Google Shape;132;p13"/>
            <p:cNvSpPr txBox="1"/>
            <p:nvPr/>
          </p:nvSpPr>
          <p:spPr>
            <a:xfrm>
              <a:off x="1347425" y="3320400"/>
              <a:ext cx="2579100" cy="69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25000"/>
                </a:lnSpc>
                <a:spcBef>
                  <a:spcPts val="1400"/>
                </a:spcBef>
                <a:spcAft>
                  <a:spcPts val="0"/>
                </a:spcAft>
                <a:buNone/>
              </a:pPr>
              <a:r>
                <a:rPr lang="es" sz="2100" b="1">
                  <a:solidFill>
                    <a:srgbClr val="1F2328"/>
                  </a:solidFill>
                  <a:highlight>
                    <a:srgbClr val="FFFFFF"/>
                  </a:highlight>
                  <a:latin typeface="Lobster"/>
                  <a:ea typeface="Lobster"/>
                  <a:cs typeface="Lobster"/>
                  <a:sym typeface="Lobster"/>
                </a:rPr>
                <a:t> </a:t>
              </a:r>
              <a:r>
                <a:rPr lang="es" sz="2100" b="1">
                  <a:solidFill>
                    <a:schemeClr val="lt1"/>
                  </a:solidFill>
                  <a:latin typeface="Lobster"/>
                  <a:ea typeface="Lobster"/>
                  <a:cs typeface="Lobster"/>
                  <a:sym typeface="Lobster"/>
                </a:rPr>
                <a:t>Mentor</a:t>
              </a:r>
              <a:endParaRPr sz="2100" b="1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endParaRPr>
            </a:p>
            <a:p>
              <a:pPr marL="0" lvl="0" indent="0" algn="ctr" rtl="0">
                <a:spcBef>
                  <a:spcPts val="400"/>
                </a:spcBef>
                <a:spcAft>
                  <a:spcPts val="0"/>
                </a:spcAft>
                <a:buNone/>
              </a:pPr>
              <a:endParaRPr sz="2100" b="1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endParaRPr>
            </a:p>
          </p:txBody>
        </p:sp>
      </p:grpSp>
      <p:grpSp>
        <p:nvGrpSpPr>
          <p:cNvPr id="133" name="Google Shape;133;p13"/>
          <p:cNvGrpSpPr/>
          <p:nvPr/>
        </p:nvGrpSpPr>
        <p:grpSpPr>
          <a:xfrm>
            <a:off x="6235610" y="1004875"/>
            <a:ext cx="2961600" cy="3133750"/>
            <a:chOff x="4212510" y="982125"/>
            <a:chExt cx="2961600" cy="3133750"/>
          </a:xfrm>
        </p:grpSpPr>
        <p:pic>
          <p:nvPicPr>
            <p:cNvPr id="134" name="Google Shape;134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12050" y="1677525"/>
              <a:ext cx="2127538" cy="1596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13"/>
            <p:cNvSpPr txBox="1"/>
            <p:nvPr/>
          </p:nvSpPr>
          <p:spPr>
            <a:xfrm>
              <a:off x="4212510" y="982125"/>
              <a:ext cx="2961600" cy="69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25000"/>
                </a:lnSpc>
                <a:spcBef>
                  <a:spcPts val="1400"/>
                </a:spcBef>
                <a:spcAft>
                  <a:spcPts val="400"/>
                </a:spcAft>
                <a:buNone/>
              </a:pPr>
              <a:r>
                <a:rPr lang="es" sz="2100" b="1" dirty="0">
                  <a:solidFill>
                    <a:srgbClr val="1F2328"/>
                  </a:solidFill>
                  <a:highlight>
                    <a:srgbClr val="FFFFFF"/>
                  </a:highlight>
                  <a:latin typeface="Lobster"/>
                  <a:ea typeface="Lobster"/>
                  <a:cs typeface="Lobster"/>
                  <a:sym typeface="Lobster"/>
                </a:rPr>
                <a:t> </a:t>
              </a:r>
              <a:r>
                <a:rPr lang="es" sz="2100" b="1" dirty="0">
                  <a:solidFill>
                    <a:schemeClr val="lt1"/>
                  </a:solidFill>
                  <a:latin typeface="Lobster"/>
                  <a:ea typeface="Lobster"/>
                  <a:cs typeface="Lobster"/>
                  <a:sym typeface="Lobster"/>
                </a:rPr>
                <a:t>Warner Fdo. Valencia</a:t>
              </a:r>
              <a:endParaRPr sz="2100" b="1" dirty="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endParaRPr>
            </a:p>
          </p:txBody>
        </p:sp>
        <p:sp>
          <p:nvSpPr>
            <p:cNvPr id="136" name="Google Shape;136;p13"/>
            <p:cNvSpPr txBox="1"/>
            <p:nvPr/>
          </p:nvSpPr>
          <p:spPr>
            <a:xfrm>
              <a:off x="4437875" y="3420475"/>
              <a:ext cx="2579100" cy="69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25000"/>
                </a:lnSpc>
                <a:spcBef>
                  <a:spcPts val="1400"/>
                </a:spcBef>
                <a:spcAft>
                  <a:spcPts val="400"/>
                </a:spcAft>
                <a:buNone/>
              </a:pPr>
              <a:r>
                <a:rPr lang="es" sz="2100" b="1">
                  <a:solidFill>
                    <a:srgbClr val="1F2328"/>
                  </a:solidFill>
                  <a:highlight>
                    <a:srgbClr val="FFFFFF"/>
                  </a:highlight>
                  <a:latin typeface="Lobster"/>
                  <a:ea typeface="Lobster"/>
                  <a:cs typeface="Lobster"/>
                  <a:sym typeface="Lobster"/>
                </a:rPr>
                <a:t> </a:t>
              </a:r>
              <a:r>
                <a:rPr lang="es" sz="2100" b="1">
                  <a:solidFill>
                    <a:schemeClr val="lt1"/>
                  </a:solidFill>
                  <a:latin typeface="Lobster"/>
                  <a:ea typeface="Lobster"/>
                  <a:cs typeface="Lobster"/>
                  <a:sym typeface="Lobster"/>
                </a:rPr>
                <a:t>Ejecutor</a:t>
              </a:r>
              <a:endParaRPr sz="2100" b="1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/>
        </p:nvSpPr>
        <p:spPr>
          <a:xfrm>
            <a:off x="291575" y="1536850"/>
            <a:ext cx="70425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chemeClr val="lt1"/>
                </a:solidFill>
              </a:rPr>
              <a:t>Ejemplo Práctico: </a:t>
            </a:r>
            <a:r>
              <a:rPr lang="es" sz="1200" b="1">
                <a:solidFill>
                  <a:schemeClr val="lt1"/>
                </a:solidFill>
                <a:highlight>
                  <a:srgbClr val="FFFFFF"/>
                </a:highlight>
              </a:rPr>
              <a:t>Agregar Texto, Enlaces e Imágenes a la Página</a:t>
            </a:r>
            <a:endParaRPr sz="1200" b="1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100"/>
              <a:buAutoNum type="arabicPeriod"/>
            </a:pPr>
            <a:r>
              <a:rPr lang="es" sz="1100" b="1">
                <a:solidFill>
                  <a:schemeClr val="lt1"/>
                </a:solidFill>
              </a:rPr>
              <a:t>Paso 1</a:t>
            </a:r>
            <a:r>
              <a:rPr lang="es" sz="1100">
                <a:solidFill>
                  <a:schemeClr val="lt1"/>
                </a:solidFill>
              </a:rPr>
              <a:t>: Abre el archivo llamado</a:t>
            </a:r>
            <a:r>
              <a:rPr lang="es" sz="1100"/>
              <a:t> </a:t>
            </a:r>
            <a:r>
              <a:rPr lang="es" sz="1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index.html</a:t>
            </a:r>
            <a:r>
              <a:rPr lang="es" sz="1100"/>
              <a:t>.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y añade un párrafo de texto, un enlace y una imagen dentro de </a:t>
            </a:r>
            <a:r>
              <a:rPr lang="es" sz="1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&lt;section&gt;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.</a:t>
            </a:r>
            <a:endParaRPr sz="1100">
              <a:solidFill>
                <a:schemeClr val="lt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s" sz="1200" b="1">
                <a:solidFill>
                  <a:schemeClr val="lt1"/>
                </a:solidFill>
                <a:highlight>
                  <a:schemeClr val="dk1"/>
                </a:highlight>
              </a:rPr>
              <a:t>Paso 2</a:t>
            </a:r>
            <a:r>
              <a:rPr lang="es" sz="1200">
                <a:solidFill>
                  <a:schemeClr val="lt1"/>
                </a:solidFill>
                <a:highlight>
                  <a:schemeClr val="dk1"/>
                </a:highlight>
              </a:rPr>
              <a:t>: 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Añade el siguiente contenido</a:t>
            </a:r>
            <a:r>
              <a:rPr lang="es" sz="1200">
                <a:solidFill>
                  <a:schemeClr val="lt1"/>
                </a:solidFill>
                <a:highlight>
                  <a:schemeClr val="dk1"/>
                </a:highlight>
              </a:rPr>
              <a:t>:</a:t>
            </a:r>
            <a:r>
              <a:rPr lang="es" sz="1100"/>
              <a:t> </a:t>
            </a:r>
            <a:endParaRPr sz="1100"/>
          </a:p>
        </p:txBody>
      </p:sp>
      <p:sp>
        <p:nvSpPr>
          <p:cNvPr id="195" name="Google Shape;195;p22"/>
          <p:cNvSpPr txBox="1"/>
          <p:nvPr/>
        </p:nvSpPr>
        <p:spPr>
          <a:xfrm>
            <a:off x="201850" y="538275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Etiquetas HTML Comunes</a:t>
            </a:r>
            <a:endParaRPr sz="16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113" y="2704225"/>
            <a:ext cx="551497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/>
        </p:nvSpPr>
        <p:spPr>
          <a:xfrm>
            <a:off x="201850" y="538275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Formularios y Multimedia en HTML</a:t>
            </a: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2781100" y="2115700"/>
            <a:ext cx="30000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750" b="1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203" name="Google Shape;203;p23"/>
          <p:cNvSpPr txBox="1">
            <a:spLocks noGrp="1"/>
          </p:cNvSpPr>
          <p:nvPr>
            <p:ph type="title"/>
          </p:nvPr>
        </p:nvSpPr>
        <p:spPr>
          <a:xfrm>
            <a:off x="441075" y="1532625"/>
            <a:ext cx="8044200" cy="12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Objetivo: Aprender a</a:t>
            </a:r>
            <a:r>
              <a:rPr lang="es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900"/>
              <a:t>crear formularios de contacto básicos y a insertar elementos multimedia.</a:t>
            </a:r>
            <a:endParaRPr sz="19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/>
        </p:nvSpPr>
        <p:spPr>
          <a:xfrm>
            <a:off x="2781100" y="2115700"/>
            <a:ext cx="30000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750" b="1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403700" y="1525100"/>
            <a:ext cx="7573200" cy="21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lt1"/>
                </a:solidFill>
                <a:highlight>
                  <a:srgbClr val="FFFFFF"/>
                </a:highlight>
              </a:rPr>
              <a:t>Elementos de Formulario y Multimedia en HTML</a:t>
            </a:r>
            <a:endParaRPr sz="1200" b="1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Formularios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&lt;form&gt;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: Contenedor para el formulario.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&lt;input type="text"&gt;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: Campo de texto para ingresar información.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&lt;input type="email"&gt;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: Campo para ingresar un correo electrónico.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&lt;button&gt;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: Botón para enviar o realizar una acción.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Elementos Multimedia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&lt;audio&gt;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: Para insertar audio. Puede usar atributos como </a:t>
            </a: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controls</a:t>
            </a:r>
            <a:r>
              <a:rPr lang="es" sz="1200" b="1">
                <a:solidFill>
                  <a:schemeClr val="lt1"/>
                </a:solidFill>
                <a:highlight>
                  <a:srgbClr val="FFFFFF"/>
                </a:highlight>
              </a:rPr>
              <a:t> 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para permitir la reproducción.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&lt;video&gt;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: Para insertar video, con atributos como </a:t>
            </a: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controls</a:t>
            </a:r>
            <a:r>
              <a:rPr lang="es" sz="1200" b="1">
                <a:solidFill>
                  <a:schemeClr val="lt1"/>
                </a:solidFill>
                <a:highlight>
                  <a:srgbClr val="FFFFFF"/>
                </a:highlight>
              </a:rPr>
              <a:t>, </a:t>
            </a: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es" sz="1200" b="1">
                <a:solidFill>
                  <a:schemeClr val="lt1"/>
                </a:solidFill>
                <a:highlight>
                  <a:srgbClr val="FFFFFF"/>
                </a:highlight>
              </a:rPr>
              <a:t>, </a:t>
            </a: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es" sz="1200" b="1">
                <a:solidFill>
                  <a:schemeClr val="lt1"/>
                </a:solidFill>
                <a:highlight>
                  <a:srgbClr val="FFFFFF"/>
                </a:highlight>
              </a:rPr>
              <a:t>.</a:t>
            </a:r>
            <a:endParaRPr sz="1200" b="1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201850" y="538275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Formularios y Multimedia en HTML</a:t>
            </a: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/>
        </p:nvSpPr>
        <p:spPr>
          <a:xfrm>
            <a:off x="367775" y="1536850"/>
            <a:ext cx="3945900" cy="13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chemeClr val="lt1"/>
                </a:solidFill>
              </a:rPr>
              <a:t>Ejemplo Práctico: </a:t>
            </a:r>
            <a:r>
              <a:rPr lang="es" sz="1200" b="1">
                <a:solidFill>
                  <a:schemeClr val="lt1"/>
                </a:solidFill>
                <a:highlight>
                  <a:srgbClr val="FFFFFF"/>
                </a:highlight>
              </a:rPr>
              <a:t>Agregar Texto, Enlaces e Imágenes a la Página</a:t>
            </a:r>
            <a:endParaRPr sz="1200" b="1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100"/>
              <a:buAutoNum type="arabicPeriod"/>
            </a:pPr>
            <a:r>
              <a:rPr lang="es" sz="1100" b="1">
                <a:solidFill>
                  <a:schemeClr val="lt1"/>
                </a:solidFill>
              </a:rPr>
              <a:t>Paso 1</a:t>
            </a:r>
            <a:r>
              <a:rPr lang="es" sz="1100">
                <a:solidFill>
                  <a:schemeClr val="lt1"/>
                </a:solidFill>
              </a:rPr>
              <a:t>: En el archivo </a:t>
            </a:r>
            <a:r>
              <a:rPr lang="es" sz="1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index.html</a:t>
            </a:r>
            <a:r>
              <a:rPr lang="es" sz="1100"/>
              <a:t>. 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un formulario en el </a:t>
            </a:r>
            <a:r>
              <a:rPr lang="es" sz="1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&lt;section&gt;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.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16" name="Google Shape;216;p25"/>
          <p:cNvSpPr txBox="1"/>
          <p:nvPr/>
        </p:nvSpPr>
        <p:spPr>
          <a:xfrm>
            <a:off x="201850" y="538275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Formularios y Multimedia en HTML</a:t>
            </a: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265975" y="3834875"/>
            <a:ext cx="3990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lt1"/>
                </a:solidFill>
                <a:highlight>
                  <a:schemeClr val="dk1"/>
                </a:highlight>
              </a:rPr>
              <a:t>2.       Paso 2</a:t>
            </a:r>
            <a:r>
              <a:rPr lang="es" sz="1200">
                <a:solidFill>
                  <a:schemeClr val="lt1"/>
                </a:solidFill>
                <a:highlight>
                  <a:schemeClr val="dk1"/>
                </a:highlight>
              </a:rPr>
              <a:t>: 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Añade el siguiente contenido</a:t>
            </a:r>
            <a:r>
              <a:rPr lang="es" sz="1200">
                <a:solidFill>
                  <a:schemeClr val="lt1"/>
                </a:solidFill>
                <a:highlight>
                  <a:schemeClr val="dk1"/>
                </a:highlight>
              </a:rPr>
              <a:t>:</a:t>
            </a:r>
            <a:r>
              <a:rPr lang="es" sz="1100"/>
              <a:t> </a:t>
            </a:r>
            <a:endParaRPr sz="1100"/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398" y="1413173"/>
            <a:ext cx="4164013" cy="20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8400" y="3695710"/>
            <a:ext cx="3990975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/>
        </p:nvSpPr>
        <p:spPr>
          <a:xfrm>
            <a:off x="201850" y="538275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Introducción a CSS3 y Selectores Básicos</a:t>
            </a:r>
            <a:endParaRPr sz="1650" b="1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2781100" y="2115700"/>
            <a:ext cx="30000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750" b="1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226" name="Google Shape;226;p26"/>
          <p:cNvSpPr txBox="1">
            <a:spLocks noGrp="1"/>
          </p:cNvSpPr>
          <p:nvPr>
            <p:ph type="title"/>
          </p:nvPr>
        </p:nvSpPr>
        <p:spPr>
          <a:xfrm>
            <a:off x="441075" y="1532625"/>
            <a:ext cx="8044200" cy="12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Objetivo: Introducir CSS3 y aprender a enlazar un archivo CSS externo, usando selectores básicos.</a:t>
            </a:r>
            <a:endParaRPr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/>
        </p:nvSpPr>
        <p:spPr>
          <a:xfrm>
            <a:off x="2781100" y="2115700"/>
            <a:ext cx="30000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750" b="1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479900" y="1525100"/>
            <a:ext cx="75732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¿Qué es CSS?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romanLcPeriod"/>
            </a:pP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CSS (Cascading Style Sheets) es el lenguaje de estilos que permite personalizar la apariencia visual de las páginas HTML.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Enlace de CSS Externo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romanLcPeriod"/>
            </a:pP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Para aplicar estilos CSS desde un archivo externo, enlazamos el archivo CSS en el </a:t>
            </a:r>
            <a:r>
              <a:rPr lang="es" sz="1000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&lt;head&gt;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 del HTML.</a:t>
            </a:r>
            <a:endParaRPr sz="1200" b="1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  <p:sp>
        <p:nvSpPr>
          <p:cNvPr id="233" name="Google Shape;233;p27"/>
          <p:cNvSpPr txBox="1"/>
          <p:nvPr/>
        </p:nvSpPr>
        <p:spPr>
          <a:xfrm>
            <a:off x="201850" y="538275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Introducción a CSS3 y Selectores Básicos</a:t>
            </a: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34" name="Google Shape;2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188" y="2873200"/>
            <a:ext cx="608647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/>
        </p:nvSpPr>
        <p:spPr>
          <a:xfrm>
            <a:off x="367775" y="1536850"/>
            <a:ext cx="3945900" cy="13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chemeClr val="lt1"/>
                </a:solidFill>
              </a:rPr>
              <a:t>Ejemplo Práctico: </a:t>
            </a:r>
            <a:r>
              <a:rPr lang="es" sz="1200" b="1">
                <a:solidFill>
                  <a:schemeClr val="lt1"/>
                </a:solidFill>
                <a:highlight>
                  <a:srgbClr val="FFFFFF"/>
                </a:highlight>
              </a:rPr>
              <a:t>Agregar Texto, Enlaces e Imágenes a la Página</a:t>
            </a:r>
            <a:endParaRPr sz="1200" b="1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100"/>
              <a:buAutoNum type="arabicPeriod"/>
            </a:pPr>
            <a:r>
              <a:rPr lang="es" sz="1100" b="1">
                <a:solidFill>
                  <a:schemeClr val="lt1"/>
                </a:solidFill>
              </a:rPr>
              <a:t>Paso 1</a:t>
            </a:r>
            <a:r>
              <a:rPr lang="es" sz="1100">
                <a:solidFill>
                  <a:schemeClr val="lt1"/>
                </a:solidFill>
              </a:rPr>
              <a:t>: En el archivo </a:t>
            </a:r>
            <a:r>
              <a:rPr lang="es" sz="1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index.html</a:t>
            </a:r>
            <a:r>
              <a:rPr lang="es" sz="1100"/>
              <a:t>. 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un formulario en el </a:t>
            </a:r>
            <a:r>
              <a:rPr lang="es" sz="1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&lt;section&gt;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.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40" name="Google Shape;240;p28"/>
          <p:cNvSpPr txBox="1"/>
          <p:nvPr/>
        </p:nvSpPr>
        <p:spPr>
          <a:xfrm>
            <a:off x="201850" y="538275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Formularios y Multimedia en HTML</a:t>
            </a: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265975" y="3834875"/>
            <a:ext cx="3990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lt1"/>
                </a:solidFill>
                <a:highlight>
                  <a:schemeClr val="dk1"/>
                </a:highlight>
              </a:rPr>
              <a:t>2.       Paso 2</a:t>
            </a:r>
            <a:r>
              <a:rPr lang="es" sz="1200">
                <a:solidFill>
                  <a:schemeClr val="lt1"/>
                </a:solidFill>
                <a:highlight>
                  <a:schemeClr val="dk1"/>
                </a:highlight>
              </a:rPr>
              <a:t>: 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Añade el siguiente contenido</a:t>
            </a:r>
            <a:r>
              <a:rPr lang="es" sz="1200">
                <a:solidFill>
                  <a:schemeClr val="lt1"/>
                </a:solidFill>
                <a:highlight>
                  <a:schemeClr val="dk1"/>
                </a:highlight>
              </a:rPr>
              <a:t>:</a:t>
            </a:r>
            <a:r>
              <a:rPr lang="es" sz="1100"/>
              <a:t> </a:t>
            </a:r>
            <a:endParaRPr sz="1100"/>
          </a:p>
        </p:txBody>
      </p:sp>
      <p:pic>
        <p:nvPicPr>
          <p:cNvPr id="242" name="Google Shape;2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398" y="1413173"/>
            <a:ext cx="4164013" cy="20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8400" y="3695710"/>
            <a:ext cx="3990975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388554" y="153289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Objetivo: Introducir los conceptos básicos de HTML5 y CSS3, guiando a los estudiantes a crear una estructura de página web sencilla con estilos básicos.</a:t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201850" y="538275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1950" b="1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HTML y CSS Básico I</a:t>
            </a:r>
            <a:endParaRPr sz="35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401700" y="1480275"/>
            <a:ext cx="8016300" cy="12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Objetivo: Comprender la estructura básica de un documento </a:t>
            </a:r>
            <a:r>
              <a:rPr lang="es" sz="1700" b="1"/>
              <a:t>HTML5 </a:t>
            </a:r>
            <a:r>
              <a:rPr lang="es" sz="1700"/>
              <a:t>y las etiquetas principales para organizar el contenido de la página.</a:t>
            </a:r>
            <a:endParaRPr sz="17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148" name="Google Shape;148;p15"/>
          <p:cNvSpPr txBox="1"/>
          <p:nvPr/>
        </p:nvSpPr>
        <p:spPr>
          <a:xfrm>
            <a:off x="201850" y="538275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" sz="1950" b="1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Introducción a HTML5</a:t>
            </a:r>
            <a:endParaRPr sz="16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/>
        </p:nvSpPr>
        <p:spPr>
          <a:xfrm>
            <a:off x="201850" y="538275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" sz="1950" b="1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Introducción a HTML5</a:t>
            </a:r>
            <a:endParaRPr sz="16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201850" y="1599925"/>
            <a:ext cx="4052100" cy="18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¿Qué es HTML5?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200" b="1">
                <a:solidFill>
                  <a:schemeClr val="lt1"/>
                </a:solidFill>
                <a:highlight>
                  <a:srgbClr val="FFFFFF"/>
                </a:highlight>
              </a:rPr>
              <a:t>HTML 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(HyperText Markup Language) es el lenguaje de marcado que define la estructura de las páginas web.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200" b="1">
                <a:solidFill>
                  <a:schemeClr val="lt1"/>
                </a:solidFill>
                <a:highlight>
                  <a:srgbClr val="FFFFFF"/>
                </a:highlight>
              </a:rPr>
              <a:t>HTML5 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es la última versión del estándar, que incorpora nuevas etiquetas y funcionalidades para mejorar la accesibilidad y semántica del contenido.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800" y="1266500"/>
            <a:ext cx="3039750" cy="173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5063" y="3060400"/>
            <a:ext cx="2628750" cy="14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/>
        </p:nvSpPr>
        <p:spPr>
          <a:xfrm>
            <a:off x="201850" y="538275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" sz="1950" b="1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Introducción a HTML5</a:t>
            </a:r>
            <a:endParaRPr sz="16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239250" y="1569975"/>
            <a:ext cx="8201100" cy="18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2.  Estructura de un Documento HTML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: Instrucción para el navegador que indica que se trata de un documento HTML5.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&lt;html&gt;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: Elemento raíz que contiene todo el contenido de la página.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&lt;head&gt;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: Contiene metadatos sobre el documento, como el título y los enlaces a archivos CSS.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</a:pP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&lt;title&gt;</a:t>
            </a:r>
            <a:r>
              <a:rPr lang="es" sz="1200" b="1">
                <a:solidFill>
                  <a:schemeClr val="lt1"/>
                </a:solidFill>
                <a:highlight>
                  <a:srgbClr val="FFFFFF"/>
                </a:highlight>
              </a:rPr>
              <a:t>: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 Define el título que aparece en la pestaña del navegador.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</a:pP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&lt;meta charset="UTF-8"&gt;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: Define la codificación de caracteres (UTF-8 es la más común y permite usar caracteres especiales).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&lt;body&gt;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: Contiene el contenido visible de la página (textos, imágenes, etc.).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/>
        </p:nvSpPr>
        <p:spPr>
          <a:xfrm>
            <a:off x="201850" y="538275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" sz="1950" b="1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Introducción a HTML5</a:t>
            </a:r>
            <a:endParaRPr sz="16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456025" y="1555000"/>
            <a:ext cx="7521000" cy="12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3.    Etiquetas de Organización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&lt;header&gt;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: Contiene el encabezado de la página, como el logotipo o la barra de navegación.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&lt;footer&gt;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: Contiene el pie de página, con información adicional, enlaces o créditos.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&lt;section&gt;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: Se usa para agrupar contenido relacionado en una sección específica.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: Contenedor genérico para organizar elementos; útil para aplicar estilos y estructura.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/>
        </p:nvSpPr>
        <p:spPr>
          <a:xfrm>
            <a:off x="201850" y="538275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" sz="1950" b="1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Introducción a HTML5</a:t>
            </a:r>
            <a:endParaRPr sz="16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306525" y="2164813"/>
            <a:ext cx="3349200" cy="16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chemeClr val="lt1"/>
                </a:solidFill>
              </a:rPr>
              <a:t>Ejemplo Práctico: Crear una Estructura HTML Básica</a:t>
            </a:r>
            <a:endParaRPr sz="1100" b="1">
              <a:solidFill>
                <a:schemeClr val="lt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100"/>
              <a:buAutoNum type="arabicPeriod"/>
            </a:pPr>
            <a:r>
              <a:rPr lang="es" sz="1100" b="1">
                <a:solidFill>
                  <a:schemeClr val="lt1"/>
                </a:solidFill>
              </a:rPr>
              <a:t>Paso 1</a:t>
            </a:r>
            <a:r>
              <a:rPr lang="es" sz="1100">
                <a:solidFill>
                  <a:schemeClr val="lt1"/>
                </a:solidFill>
              </a:rPr>
              <a:t>: Abre un editor de código (por ejemplo, Visual Studio Code) y crea un archivo llamado</a:t>
            </a:r>
            <a:r>
              <a:rPr lang="es" sz="1100"/>
              <a:t> </a:t>
            </a:r>
            <a:r>
              <a:rPr lang="es" sz="10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index.html</a:t>
            </a:r>
            <a:r>
              <a:rPr lang="es" sz="1100"/>
              <a:t>.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 sz="1200" b="1">
                <a:solidFill>
                  <a:schemeClr val="lt1"/>
                </a:solidFill>
                <a:highlight>
                  <a:srgbClr val="FFFFFF"/>
                </a:highlight>
              </a:rPr>
              <a:t>Paso 2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: Escribe la estructura básica en el archivo </a:t>
            </a:r>
            <a:r>
              <a:rPr lang="e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index.html</a:t>
            </a:r>
            <a:r>
              <a:rPr lang="es" sz="1200">
                <a:solidFill>
                  <a:srgbClr val="1F2328"/>
                </a:solidFill>
                <a:highlight>
                  <a:srgbClr val="FFFFFF"/>
                </a:highlight>
              </a:rPr>
              <a:t>:</a:t>
            </a:r>
            <a:endParaRPr sz="1100"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675" y="1480275"/>
            <a:ext cx="4944099" cy="33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/>
        </p:nvSpPr>
        <p:spPr>
          <a:xfrm>
            <a:off x="201850" y="538275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Etiquetas HTML Comunes</a:t>
            </a:r>
            <a:endParaRPr sz="16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2781100" y="2115700"/>
            <a:ext cx="30000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750" b="1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441075" y="1532625"/>
            <a:ext cx="8044200" cy="12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Objetivo: Aprender a usar etiquetas comunes de HTML para agregar texto, enlaces e imágenes a la página.</a:t>
            </a:r>
            <a:endParaRPr sz="19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/>
        </p:nvSpPr>
        <p:spPr>
          <a:xfrm>
            <a:off x="201850" y="538275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" sz="35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Etiquetas HTML Comunes</a:t>
            </a:r>
            <a:endParaRPr sz="16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2781100" y="2115700"/>
            <a:ext cx="30000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750" b="1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403700" y="1525100"/>
            <a:ext cx="7573200" cy="2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Etiquetas de Texto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lang="es" sz="1200" b="1">
                <a:solidFill>
                  <a:schemeClr val="lt1"/>
                </a:solidFill>
                <a:highlight>
                  <a:srgbClr val="FFFFFF"/>
                </a:highlight>
              </a:rPr>
              <a:t>, </a:t>
            </a: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&lt;h2&gt;</a:t>
            </a:r>
            <a:r>
              <a:rPr lang="es" sz="1200" b="1">
                <a:solidFill>
                  <a:schemeClr val="lt1"/>
                </a:solidFill>
                <a:highlight>
                  <a:srgbClr val="FFFFFF"/>
                </a:highlight>
              </a:rPr>
              <a:t>, </a:t>
            </a: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&lt;h3&gt;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, etc.: Usados para los títulos y subtítulos de una página. El </a:t>
            </a:r>
            <a:r>
              <a:rPr lang="es" sz="1000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 es el título principal y es único, mientras que </a:t>
            </a:r>
            <a:r>
              <a:rPr lang="es" sz="1000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&lt;h2&gt;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 a </a:t>
            </a:r>
            <a:r>
              <a:rPr lang="es" sz="1000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&lt;h6&gt;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 son para subtítulos en orden descendente de importancia.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: Define un párrafo de texto.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Enlaces (</a:t>
            </a: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&lt;a&gt;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)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Los enlaces permiten la navegación dentro y fuera de la página.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&lt;a href="url"&gt;Texto del enlace&lt;/a&gt;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: La URL define la ubicación a la que lleva el enlace.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Imágenes (</a:t>
            </a: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&lt;img&gt;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)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&lt;img src="url" alt="texto alternativo"&gt;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: </a:t>
            </a: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s" sz="1200" b="1">
                <a:solidFill>
                  <a:schemeClr val="lt1"/>
                </a:solidFill>
                <a:highlight>
                  <a:srgbClr val="FFFFFF"/>
                </a:highlight>
              </a:rPr>
              <a:t> 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define la ruta de la imagen, y </a:t>
            </a: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alt</a:t>
            </a:r>
            <a:r>
              <a:rPr lang="es" sz="1200" b="1">
                <a:solidFill>
                  <a:schemeClr val="lt1"/>
                </a:solidFill>
                <a:highlight>
                  <a:srgbClr val="FFFFFF"/>
                </a:highlight>
              </a:rPr>
              <a:t> 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proporciona un texto alternativo para accesibilidad.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Es importante usar el atributo </a:t>
            </a:r>
            <a:r>
              <a:rPr lang="es" sz="1000" b="1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alt</a:t>
            </a:r>
            <a:r>
              <a:rPr lang="es" sz="1200" b="1">
                <a:solidFill>
                  <a:schemeClr val="lt1"/>
                </a:solidFill>
                <a:highlight>
                  <a:srgbClr val="FFFFFF"/>
                </a:highlight>
              </a:rPr>
              <a:t> </a:t>
            </a:r>
            <a:r>
              <a:rPr lang="es" sz="1200">
                <a:solidFill>
                  <a:schemeClr val="lt1"/>
                </a:solidFill>
                <a:highlight>
                  <a:srgbClr val="FFFFFF"/>
                </a:highlight>
              </a:rPr>
              <a:t>para describir la imagen a personas con discapacidades visuales.</a:t>
            </a:r>
            <a:endParaRPr sz="12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875</Words>
  <Application>Microsoft Office PowerPoint</Application>
  <PresentationFormat>Presentación en pantalla (16:9)</PresentationFormat>
  <Paragraphs>73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Lobster</vt:lpstr>
      <vt:lpstr>Arial</vt:lpstr>
      <vt:lpstr>Consolas</vt:lpstr>
      <vt:lpstr>Nunito</vt:lpstr>
      <vt:lpstr>Calibri</vt:lpstr>
      <vt:lpstr>Shift</vt:lpstr>
      <vt:lpstr>Presentación de PowerPoint</vt:lpstr>
      <vt:lpstr>Objetivo: Introducir los conceptos básicos de HTML5 y CSS3, guiando a los estudiantes a crear una estructura de página web sencilla con estilos básicos.</vt:lpstr>
      <vt:lpstr>Objetivo: Comprender la estructura básica de un documento HTML5 y las etiquetas principales para organizar el contenido de la página.  </vt:lpstr>
      <vt:lpstr>Presentación de PowerPoint</vt:lpstr>
      <vt:lpstr>Presentación de PowerPoint</vt:lpstr>
      <vt:lpstr>Presentación de PowerPoint</vt:lpstr>
      <vt:lpstr>Presentación de PowerPoint</vt:lpstr>
      <vt:lpstr>Objetivo: Aprender a usar etiquetas comunes de HTML para agregar texto, enlaces e imágenes a la página.  </vt:lpstr>
      <vt:lpstr>Presentación de PowerPoint</vt:lpstr>
      <vt:lpstr>Presentación de PowerPoint</vt:lpstr>
      <vt:lpstr>Objetivo: Aprender a crear formularios de contacto básicos y a insertar elementos multimedia.  </vt:lpstr>
      <vt:lpstr>Presentación de PowerPoint</vt:lpstr>
      <vt:lpstr>Presentación de PowerPoint</vt:lpstr>
      <vt:lpstr>Objetivo: Introducir CSS3 y aprender a enlazar un archivo CSS externo, usando selectores básicos.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Warner Valencia</cp:lastModifiedBy>
  <cp:revision>2</cp:revision>
  <dcterms:modified xsi:type="dcterms:W3CDTF">2024-12-02T20:24:41Z</dcterms:modified>
</cp:coreProperties>
</file>