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4A4A-133D-46A9-4E3E-7C3D56100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B6ADF3-360B-7197-8DB9-8CE49301A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6810A-1C34-4C8A-1425-4E298445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3490-F494-497D-937C-0BC3AD01EA06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A4A32-6175-3347-E3B9-2BF9826E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3F424-71DB-6A2D-3EE3-1ED02A4F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D0B2-BC3B-49DC-BE56-D45118EE4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7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68275-6661-A029-B148-DB6FB4696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27D80-C482-0469-7F4C-2DDC47627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934AA-05DA-9107-24A1-6683CD43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3490-F494-497D-937C-0BC3AD01EA06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039FE-429E-A9AA-993B-7FABA199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D7C65-C69D-4831-B151-C68DCAB1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D0B2-BC3B-49DC-BE56-D45118EE4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5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29E2B4-0711-9DA4-20CD-889367413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E6A5B2-B144-C485-20D4-2D9D0CD1F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20B62-FF12-1BED-188A-932E9518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3490-F494-497D-937C-0BC3AD01EA06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5F625-DBAE-5FF4-2CDF-B405BCEE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25BFF-09F9-B117-3908-D3E2CBBB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D0B2-BC3B-49DC-BE56-D45118EE4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43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E29CC-5093-20BF-7670-2C8C8130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64845-7631-32C3-A9F5-189D5957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767B4-082B-4960-0C31-FBBCCCB5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3490-F494-497D-937C-0BC3AD01EA06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FE317-8C94-11B9-E5CE-F9789B4C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A13FB-42ED-0430-8534-8E6A0DC1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D0B2-BC3B-49DC-BE56-D45118EE4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A6CBC-0360-1258-D21A-5AB61F74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00235-B590-4024-0A5F-93A705E7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69159-395C-8F4C-51E7-D23AE4C8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3490-F494-497D-937C-0BC3AD01EA06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FB2EFA-C0E7-B69C-A39F-F4B9D8B7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C509C-F1DB-244F-0B28-37B4FD90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D0B2-BC3B-49DC-BE56-D45118EE4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6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361C4-ABCE-CB62-6D56-5104B106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CE616-B038-00CA-BAB0-ADAEEA1FE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60F795-17FB-8892-B60B-9426F9769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7B031-E130-10BD-EE97-DA541AD7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3490-F494-497D-937C-0BC3AD01EA06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319F29-8B57-1BE1-B334-9F6C597B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CE4157-0E81-3F5A-90FA-B6C1026A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D0B2-BC3B-49DC-BE56-D45118EE4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7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AD201-85A5-7462-3433-E866000C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56417-C8D7-DAC6-9099-39F073203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D1C8E5-BE35-E996-BA6D-4CB63EE6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13DDA4-AAB0-EBB1-71CA-10E97AFCE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4B336B-92BD-75DF-4527-5FD41A02C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E08C85-F9C2-F640-60A5-CB3FF43A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3490-F494-497D-937C-0BC3AD01EA06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08210E-AF52-02D1-607B-F942C6AC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606F24-3A65-78B8-3423-BE4C1F4B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D0B2-BC3B-49DC-BE56-D45118EE4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9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32A35-2A04-F456-CA04-123D6052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150765-575D-D4CC-B65C-6B095A16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3490-F494-497D-937C-0BC3AD01EA06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AB6566-F66A-533C-9092-0ED50AB6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06BA4F-4EB1-7F1E-CBF7-66F4B3D0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D0B2-BC3B-49DC-BE56-D45118EE4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61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A24C1-C02D-168F-FFD8-CB7A7191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3490-F494-497D-937C-0BC3AD01EA06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4EDC34-A27A-5F49-F3C4-B46B054A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40862-662B-24B9-6994-E3B90D2E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D0B2-BC3B-49DC-BE56-D45118EE4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9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4F900-36D0-2671-22A2-C233CD272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0398A-8385-BBEE-98D4-536C93202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66859-D7FF-8F70-4019-859B339D6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25A4A-7658-2EE5-2CFE-9F3D0CC0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3490-F494-497D-937C-0BC3AD01EA06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EE5896-6D55-3C7E-3228-03828C0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74DF5-9AC6-7605-DBD6-DACE8687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D0B2-BC3B-49DC-BE56-D45118EE4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9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4FAA-A0AB-0D06-6D23-04E966B6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B3CB23-DE1B-4E68-555C-0DC47200A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0A3891-53F1-DD52-F707-7A0B4646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2730AF-65EB-CA38-F5D5-DDEC8ECC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B3490-F494-497D-937C-0BC3AD01EA06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820FA-6B6D-4E24-185D-F4727F37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EE6243-947D-F540-373E-208BBC02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D0B2-BC3B-49DC-BE56-D45118EE4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7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DD3CEB-63A5-BF08-8202-39845037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21CCE-44E8-7C93-A5F7-0F032F221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056F2-73FD-8C29-0A7C-123743C13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B3490-F494-497D-937C-0BC3AD01EA06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E24C9-F37A-B4B8-C980-581841FBC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84076-AD08-0426-F205-E38AC738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D0B2-BC3B-49DC-BE56-D45118EE4F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5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BAF3EEA-8386-6E94-BC30-3E411AA8749C}"/>
              </a:ext>
            </a:extLst>
          </p:cNvPr>
          <p:cNvCxnSpPr/>
          <p:nvPr/>
        </p:nvCxnSpPr>
        <p:spPr>
          <a:xfrm>
            <a:off x="381000" y="692727"/>
            <a:ext cx="1085503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C000EDB-F4B4-1E47-D54E-70A08A28D369}"/>
              </a:ext>
            </a:extLst>
          </p:cNvPr>
          <p:cNvSpPr txBox="1"/>
          <p:nvPr/>
        </p:nvSpPr>
        <p:spPr>
          <a:xfrm>
            <a:off x="381000" y="235527"/>
            <a:ext cx="3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实验环境说明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8573EE-DCB0-C35A-8684-FA6374176F8D}"/>
              </a:ext>
            </a:extLst>
          </p:cNvPr>
          <p:cNvSpPr txBox="1"/>
          <p:nvPr/>
        </p:nvSpPr>
        <p:spPr>
          <a:xfrm>
            <a:off x="706580" y="1241411"/>
            <a:ext cx="1005147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容器是被</a:t>
            </a:r>
            <a:r>
              <a:rPr lang="en-US" altLang="zh-CN"/>
              <a:t>linux</a:t>
            </a:r>
            <a:r>
              <a:rPr lang="zh-CN" altLang="en-US"/>
              <a:t>内核隔离的一组用户进程，在运行时会向宿主内核请求资源，看起来有着自己完整的操作系统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每个小组有</a:t>
            </a:r>
            <a:r>
              <a:rPr lang="en-US" altLang="zh-CN"/>
              <a:t>4</a:t>
            </a:r>
            <a:r>
              <a:rPr lang="zh-CN" altLang="en-US"/>
              <a:t>个容器，每个容器的配置如下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303DF45-B57F-DA46-44BF-1B0710741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612303"/>
              </p:ext>
            </p:extLst>
          </p:nvPr>
        </p:nvGraphicFramePr>
        <p:xfrm>
          <a:off x="949035" y="3165377"/>
          <a:ext cx="8825346" cy="20789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412673">
                  <a:extLst>
                    <a:ext uri="{9D8B030D-6E8A-4147-A177-3AD203B41FA5}">
                      <a16:colId xmlns:a16="http://schemas.microsoft.com/office/drawing/2014/main" val="2706602552"/>
                    </a:ext>
                  </a:extLst>
                </a:gridCol>
                <a:gridCol w="4412673">
                  <a:extLst>
                    <a:ext uri="{9D8B030D-6E8A-4147-A177-3AD203B41FA5}">
                      <a16:colId xmlns:a16="http://schemas.microsoft.com/office/drawing/2014/main" val="234237022"/>
                    </a:ext>
                  </a:extLst>
                </a:gridCol>
              </a:tblGrid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操作系统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ubuntu22.04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02715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vCPU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4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1324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20GiB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839497"/>
                  </a:ext>
                </a:extLst>
              </a:tr>
              <a:tr h="51973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硬盘空间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50GiB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402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7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FB0C47B8-72EF-6D14-2DBF-EB5B47FB2B15}"/>
              </a:ext>
            </a:extLst>
          </p:cNvPr>
          <p:cNvSpPr/>
          <p:nvPr/>
        </p:nvSpPr>
        <p:spPr>
          <a:xfrm>
            <a:off x="845127" y="2618509"/>
            <a:ext cx="10058400" cy="30549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0F0313-DB77-DD44-1F7A-D1A55B0F0B71}"/>
              </a:ext>
            </a:extLst>
          </p:cNvPr>
          <p:cNvSpPr/>
          <p:nvPr/>
        </p:nvSpPr>
        <p:spPr>
          <a:xfrm>
            <a:off x="1032163" y="3321627"/>
            <a:ext cx="4107873" cy="7645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33D7C2-44DF-CAF7-79DD-9C279D462FBF}"/>
              </a:ext>
            </a:extLst>
          </p:cNvPr>
          <p:cNvSpPr/>
          <p:nvPr/>
        </p:nvSpPr>
        <p:spPr>
          <a:xfrm>
            <a:off x="1032163" y="4899252"/>
            <a:ext cx="9608127" cy="518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裸金属主机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F32A66-601C-E33D-B820-72F5DC4FABB5}"/>
              </a:ext>
            </a:extLst>
          </p:cNvPr>
          <p:cNvSpPr/>
          <p:nvPr/>
        </p:nvSpPr>
        <p:spPr>
          <a:xfrm>
            <a:off x="1032163" y="4261156"/>
            <a:ext cx="9608128" cy="56110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操作系统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DF2E1F-2C54-F12B-A3DC-986E76F3026A}"/>
              </a:ext>
            </a:extLst>
          </p:cNvPr>
          <p:cNvSpPr/>
          <p:nvPr/>
        </p:nvSpPr>
        <p:spPr>
          <a:xfrm>
            <a:off x="1108362" y="3461954"/>
            <a:ext cx="914395" cy="485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容器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A115C3-0678-FDB3-AE2E-F672C74C8189}"/>
              </a:ext>
            </a:extLst>
          </p:cNvPr>
          <p:cNvSpPr/>
          <p:nvPr/>
        </p:nvSpPr>
        <p:spPr>
          <a:xfrm>
            <a:off x="2112818" y="3458490"/>
            <a:ext cx="914395" cy="485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容器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8F55A8-5572-C421-D0E8-8ECEDD510DC0}"/>
              </a:ext>
            </a:extLst>
          </p:cNvPr>
          <p:cNvSpPr/>
          <p:nvPr/>
        </p:nvSpPr>
        <p:spPr>
          <a:xfrm>
            <a:off x="3117274" y="3458490"/>
            <a:ext cx="914395" cy="485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容器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1B8F73-9DB2-950B-8388-6EE5E02C01E9}"/>
              </a:ext>
            </a:extLst>
          </p:cNvPr>
          <p:cNvSpPr/>
          <p:nvPr/>
        </p:nvSpPr>
        <p:spPr>
          <a:xfrm>
            <a:off x="4121730" y="3455026"/>
            <a:ext cx="914395" cy="485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容器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1CF82C-9884-BB55-BD7E-D2B1490E8190}"/>
              </a:ext>
            </a:extLst>
          </p:cNvPr>
          <p:cNvSpPr txBox="1"/>
          <p:nvPr/>
        </p:nvSpPr>
        <p:spPr>
          <a:xfrm>
            <a:off x="4793670" y="5795941"/>
            <a:ext cx="408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容器和宿主的关系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D54C1A-0075-0203-6ADD-18F27AF20385}"/>
              </a:ext>
            </a:extLst>
          </p:cNvPr>
          <p:cNvSpPr/>
          <p:nvPr/>
        </p:nvSpPr>
        <p:spPr>
          <a:xfrm>
            <a:off x="6532417" y="3321627"/>
            <a:ext cx="4107873" cy="7645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0D5D771-ACA7-B2DA-3F92-E88648243B11}"/>
              </a:ext>
            </a:extLst>
          </p:cNvPr>
          <p:cNvSpPr/>
          <p:nvPr/>
        </p:nvSpPr>
        <p:spPr>
          <a:xfrm>
            <a:off x="6608616" y="3461954"/>
            <a:ext cx="914395" cy="485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容器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C93B4F2-CBF8-02A5-31EA-A8FBDD1D2CD5}"/>
              </a:ext>
            </a:extLst>
          </p:cNvPr>
          <p:cNvSpPr/>
          <p:nvPr/>
        </p:nvSpPr>
        <p:spPr>
          <a:xfrm>
            <a:off x="7613072" y="3458490"/>
            <a:ext cx="914395" cy="485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容器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3748BB-9802-62E8-7EE4-8123D78C2E8C}"/>
              </a:ext>
            </a:extLst>
          </p:cNvPr>
          <p:cNvSpPr/>
          <p:nvPr/>
        </p:nvSpPr>
        <p:spPr>
          <a:xfrm>
            <a:off x="8617528" y="3458490"/>
            <a:ext cx="914395" cy="485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容器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024D71-D4DD-68CA-B559-3D2CF5339AB7}"/>
              </a:ext>
            </a:extLst>
          </p:cNvPr>
          <p:cNvSpPr/>
          <p:nvPr/>
        </p:nvSpPr>
        <p:spPr>
          <a:xfrm>
            <a:off x="9621984" y="3455026"/>
            <a:ext cx="914395" cy="485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容器</a:t>
            </a:r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B13F28C-6FE8-2008-B3A8-2D2C961B8DB6}"/>
              </a:ext>
            </a:extLst>
          </p:cNvPr>
          <p:cNvCxnSpPr/>
          <p:nvPr/>
        </p:nvCxnSpPr>
        <p:spPr>
          <a:xfrm>
            <a:off x="381000" y="692727"/>
            <a:ext cx="1085503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1998ADB-7DB6-4ACB-5864-834C0B569A29}"/>
              </a:ext>
            </a:extLst>
          </p:cNvPr>
          <p:cNvSpPr txBox="1"/>
          <p:nvPr/>
        </p:nvSpPr>
        <p:spPr>
          <a:xfrm>
            <a:off x="381000" y="235527"/>
            <a:ext cx="3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实验环境说明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26A700-1E97-F357-B9B6-DC7C92B15632}"/>
              </a:ext>
            </a:extLst>
          </p:cNvPr>
          <p:cNvSpPr txBox="1"/>
          <p:nvPr/>
        </p:nvSpPr>
        <p:spPr>
          <a:xfrm>
            <a:off x="845127" y="1051123"/>
            <a:ext cx="694805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不同组的容器之间通过</a:t>
            </a:r>
            <a:r>
              <a:rPr lang="en-US" altLang="zh-CN">
                <a:latin typeface="Consolas" panose="020B0609020204030204" pitchFamily="49" charset="0"/>
              </a:rPr>
              <a:t>project</a:t>
            </a:r>
            <a:r>
              <a:rPr lang="zh-CN" altLang="en-US"/>
              <a:t>层次进行隔离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平台上已经禁止了</a:t>
            </a:r>
            <a:r>
              <a:rPr lang="en-US" altLang="zh-CN">
                <a:latin typeface="Consolas" panose="020B0609020204030204" pitchFamily="49" charset="0"/>
              </a:rPr>
              <a:t>project</a:t>
            </a:r>
            <a:r>
              <a:rPr lang="zh-CN" altLang="en-US"/>
              <a:t>之间的切换、容器的创建和删除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如果你需要更多的容器来进行实验，请联系助教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D6260F2-6812-1726-C1A4-0F9B9AF003F1}"/>
              </a:ext>
            </a:extLst>
          </p:cNvPr>
          <p:cNvSpPr txBox="1"/>
          <p:nvPr/>
        </p:nvSpPr>
        <p:spPr>
          <a:xfrm>
            <a:off x="1032163" y="2825871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project1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6565C2E-1D87-FD80-83B9-A3FEA6C91ECE}"/>
              </a:ext>
            </a:extLst>
          </p:cNvPr>
          <p:cNvSpPr txBox="1"/>
          <p:nvPr/>
        </p:nvSpPr>
        <p:spPr>
          <a:xfrm>
            <a:off x="6476996" y="2820019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project4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21711B-9057-1C24-7271-637A1E8A65D9}"/>
              </a:ext>
            </a:extLst>
          </p:cNvPr>
          <p:cNvSpPr txBox="1"/>
          <p:nvPr/>
        </p:nvSpPr>
        <p:spPr>
          <a:xfrm>
            <a:off x="5465623" y="3520036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 ...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2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91E5C0-12E2-642B-F5A7-48D2F8C9D13F}"/>
              </a:ext>
            </a:extLst>
          </p:cNvPr>
          <p:cNvSpPr txBox="1"/>
          <p:nvPr/>
        </p:nvSpPr>
        <p:spPr>
          <a:xfrm>
            <a:off x="685800" y="1111333"/>
            <a:ext cx="935300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step1. </a:t>
            </a:r>
            <a:r>
              <a:rPr lang="zh-CN" altLang="en-US"/>
              <a:t>在校园网内通过</a:t>
            </a:r>
            <a:r>
              <a:rPr lang="en-US" altLang="zh-CN"/>
              <a:t>ssh</a:t>
            </a:r>
            <a:r>
              <a:rPr lang="zh-CN" altLang="en-US"/>
              <a:t>登录学校服务器</a:t>
            </a:r>
            <a:r>
              <a:rPr lang="en-US" altLang="zh-CN"/>
              <a:t>【</a:t>
            </a:r>
            <a:r>
              <a:rPr lang="zh-CN" altLang="en-US"/>
              <a:t>登陆后请修改密码！</a:t>
            </a:r>
            <a:r>
              <a:rPr lang="en-US" altLang="zh-CN"/>
              <a:t>】</a:t>
            </a:r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CC4166-B605-6CD4-0789-F88D5F2FE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865342"/>
              </p:ext>
            </p:extLst>
          </p:nvPr>
        </p:nvGraphicFramePr>
        <p:xfrm>
          <a:off x="685800" y="1885944"/>
          <a:ext cx="9474200" cy="4279329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94840">
                  <a:extLst>
                    <a:ext uri="{9D8B030D-6E8A-4147-A177-3AD203B41FA5}">
                      <a16:colId xmlns:a16="http://schemas.microsoft.com/office/drawing/2014/main" val="2887856670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566729981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1220100545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1008031084"/>
                    </a:ext>
                  </a:extLst>
                </a:gridCol>
                <a:gridCol w="1894840">
                  <a:extLst>
                    <a:ext uri="{9D8B030D-6E8A-4147-A177-3AD203B41FA5}">
                      <a16:colId xmlns:a16="http://schemas.microsoft.com/office/drawing/2014/main" val="2529452270"/>
                    </a:ext>
                  </a:extLst>
                </a:gridCol>
              </a:tblGrid>
              <a:tr h="47548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小组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组长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服务器用户名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服务器</a:t>
                      </a:r>
                      <a:r>
                        <a:rPr lang="en-US" altLang="zh-CN" b="0"/>
                        <a:t>ip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/>
                        <a:t>初始密码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334524"/>
                  </a:ext>
                </a:extLst>
              </a:tr>
              <a:tr h="475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group1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孔维飒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dbms-stu-01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124.16.71.70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X9pK4sQa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09422"/>
                  </a:ext>
                </a:extLst>
              </a:tr>
              <a:tr h="475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group2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陈卓勋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dbms-stu-02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124.16.71.70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B7rV1nLu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639277"/>
                  </a:ext>
                </a:extLst>
              </a:tr>
              <a:tr h="475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group3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刘进益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dbms-stu-03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124.16.71.70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mP8eZ6Tf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255836"/>
                  </a:ext>
                </a:extLst>
              </a:tr>
              <a:tr h="475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group4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安文韬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dbms-stu-04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124.16.71.70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q2JwC5Hb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5566706"/>
                  </a:ext>
                </a:extLst>
              </a:tr>
              <a:tr h="475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group5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李旭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dbms-stu-05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124.16.71.63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U4dS9yNx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88378"/>
                  </a:ext>
                </a:extLst>
              </a:tr>
              <a:tr h="475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group6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周宏韬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dbms-stu-06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124.16.71.63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tG3aL8Zo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251644"/>
                  </a:ext>
                </a:extLst>
              </a:tr>
              <a:tr h="475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group7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杨桂淼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dbms-stu-07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124.16.71.63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H1vR7kWp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890193"/>
                  </a:ext>
                </a:extLst>
              </a:tr>
              <a:tr h="475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group8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龙泽雨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dbms-stu-08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/>
                        <a:t>124.16.71.63</a:t>
                      </a:r>
                      <a:endParaRPr lang="zh-CN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cE6fQ2Mj</a:t>
                      </a:r>
                      <a:endParaRPr lang="zh-CN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389587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A576DE0-4186-2845-B2F8-5FF477EF58A6}"/>
              </a:ext>
            </a:extLst>
          </p:cNvPr>
          <p:cNvCxnSpPr/>
          <p:nvPr/>
        </p:nvCxnSpPr>
        <p:spPr>
          <a:xfrm>
            <a:off x="381000" y="692727"/>
            <a:ext cx="1085503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6FFFAC2-FBFF-CFDF-728C-F0264BC1ECB8}"/>
              </a:ext>
            </a:extLst>
          </p:cNvPr>
          <p:cNvSpPr txBox="1"/>
          <p:nvPr/>
        </p:nvSpPr>
        <p:spPr>
          <a:xfrm>
            <a:off x="381000" y="235527"/>
            <a:ext cx="3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实验环境登录步骤</a:t>
            </a:r>
          </a:p>
        </p:txBody>
      </p:sp>
    </p:spTree>
    <p:extLst>
      <p:ext uri="{BB962C8B-B14F-4D97-AF65-F5344CB8AC3E}">
        <p14:creationId xmlns:p14="http://schemas.microsoft.com/office/powerpoint/2010/main" val="21508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1E868-DC8F-43F1-2495-FD053098E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00EF6D-3B8C-F195-CEED-A9611163FC1A}"/>
              </a:ext>
            </a:extLst>
          </p:cNvPr>
          <p:cNvSpPr txBox="1"/>
          <p:nvPr/>
        </p:nvSpPr>
        <p:spPr>
          <a:xfrm>
            <a:off x="613063" y="1005236"/>
            <a:ext cx="9353006" cy="462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step2. </a:t>
            </a:r>
            <a:r>
              <a:rPr lang="zh-CN" altLang="en-US"/>
              <a:t>通过</a:t>
            </a:r>
            <a:r>
              <a:rPr lang="en-US" altLang="zh-CN">
                <a:latin typeface="Consolas" panose="020B0609020204030204" pitchFamily="49" charset="0"/>
              </a:rPr>
              <a:t>lxc list</a:t>
            </a:r>
            <a:r>
              <a:rPr lang="zh-CN" altLang="en-US"/>
              <a:t>指令查看当前所有容器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6590117-8A6E-8C1C-BC0C-332A1A4049F7}"/>
              </a:ext>
            </a:extLst>
          </p:cNvPr>
          <p:cNvCxnSpPr/>
          <p:nvPr/>
        </p:nvCxnSpPr>
        <p:spPr>
          <a:xfrm>
            <a:off x="381000" y="692727"/>
            <a:ext cx="1085503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4CFCFAD-03AF-E66E-7192-73169B4E31DF}"/>
              </a:ext>
            </a:extLst>
          </p:cNvPr>
          <p:cNvSpPr txBox="1"/>
          <p:nvPr/>
        </p:nvSpPr>
        <p:spPr>
          <a:xfrm>
            <a:off x="381000" y="235527"/>
            <a:ext cx="3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实验环境登录步骤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BFD79E-7063-908A-F18E-7D3FBAD1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3" y="1864570"/>
            <a:ext cx="10855038" cy="232010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389BEFB-6226-1282-2F62-C9DB924EAE52}"/>
              </a:ext>
            </a:extLst>
          </p:cNvPr>
          <p:cNvSpPr txBox="1"/>
          <p:nvPr/>
        </p:nvSpPr>
        <p:spPr>
          <a:xfrm>
            <a:off x="613063" y="4488873"/>
            <a:ext cx="5022272" cy="1293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容器命名规则：</a:t>
            </a:r>
            <a:r>
              <a:rPr lang="en-US" altLang="zh-CN">
                <a:latin typeface="Consolas" panose="020B0609020204030204" pitchFamily="49" charset="0"/>
              </a:rPr>
              <a:t>prj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X</a:t>
            </a:r>
            <a:r>
              <a:rPr lang="en-US" altLang="zh-CN">
                <a:latin typeface="Consolas" panose="020B0609020204030204" pitchFamily="49" charset="0"/>
              </a:rPr>
              <a:t>-node</a:t>
            </a:r>
            <a:r>
              <a:rPr lang="en-US" altLang="zh-CN">
                <a:solidFill>
                  <a:srgbClr val="FFC000"/>
                </a:solidFill>
                <a:latin typeface="Consolas" panose="020B0609020204030204" pitchFamily="49" charset="0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</a:rPr>
              <a:t>X: </a:t>
            </a:r>
            <a:r>
              <a:rPr lang="zh-CN" altLang="en-US">
                <a:latin typeface="Consolas" panose="020B0609020204030204" pitchFamily="49" charset="0"/>
              </a:rPr>
              <a:t>你的组号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C000"/>
                </a:solidFill>
                <a:latin typeface="Consolas" panose="020B0609020204030204" pitchFamily="49" charset="0"/>
              </a:rPr>
              <a:t>Y:</a:t>
            </a:r>
            <a:r>
              <a:rPr lang="zh-CN" altLang="en-US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</a:rPr>
              <a:t>节点的编号</a:t>
            </a:r>
          </a:p>
        </p:txBody>
      </p:sp>
    </p:spTree>
    <p:extLst>
      <p:ext uri="{BB962C8B-B14F-4D97-AF65-F5344CB8AC3E}">
        <p14:creationId xmlns:p14="http://schemas.microsoft.com/office/powerpoint/2010/main" val="81039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61F23-58DB-272F-A402-51F680F59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6C0E2E-49EC-5483-94DC-D0BBD7312F59}"/>
              </a:ext>
            </a:extLst>
          </p:cNvPr>
          <p:cNvSpPr txBox="1"/>
          <p:nvPr/>
        </p:nvSpPr>
        <p:spPr>
          <a:xfrm>
            <a:off x="685800" y="1014350"/>
            <a:ext cx="935300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step3. </a:t>
            </a:r>
            <a:r>
              <a:rPr lang="zh-CN" altLang="en-US"/>
              <a:t>执行</a:t>
            </a:r>
            <a:r>
              <a:rPr lang="en-US" altLang="zh-CN">
                <a:latin typeface="Consolas" panose="020B0609020204030204" pitchFamily="49" charset="0"/>
              </a:rPr>
              <a:t>lxc-network-lab</a:t>
            </a:r>
            <a:r>
              <a:rPr lang="zh-CN" altLang="en-US">
                <a:latin typeface="Consolas" panose="020B0609020204030204" pitchFamily="49" charset="0"/>
              </a:rPr>
              <a:t>目录下的</a:t>
            </a:r>
            <a:r>
              <a:rPr lang="en-US" altLang="zh-CN">
                <a:latin typeface="Consolas" panose="020B0609020204030204" pitchFamily="49" charset="0"/>
              </a:rPr>
              <a:t>test_link.sh</a:t>
            </a:r>
            <a:r>
              <a:rPr lang="zh-CN" altLang="en-US"/>
              <a:t>脚本测试节点连接情况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这个脚本会两两测试节点之间的连接情况，如果连接没有问题，最终输出结果如下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3EF129-C67B-FD70-8A5C-AE6C8522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60" y="2765583"/>
            <a:ext cx="5077534" cy="1867161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8CB546F-01F6-E7EB-BDC7-286D75F4FCD0}"/>
              </a:ext>
            </a:extLst>
          </p:cNvPr>
          <p:cNvCxnSpPr/>
          <p:nvPr/>
        </p:nvCxnSpPr>
        <p:spPr>
          <a:xfrm>
            <a:off x="381000" y="692727"/>
            <a:ext cx="1085503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09A1144-E7FE-750A-EB19-D3D229AB39D2}"/>
              </a:ext>
            </a:extLst>
          </p:cNvPr>
          <p:cNvSpPr txBox="1"/>
          <p:nvPr/>
        </p:nvSpPr>
        <p:spPr>
          <a:xfrm>
            <a:off x="381000" y="235527"/>
            <a:ext cx="3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实验环境登录步骤</a:t>
            </a:r>
          </a:p>
        </p:txBody>
      </p:sp>
    </p:spTree>
    <p:extLst>
      <p:ext uri="{BB962C8B-B14F-4D97-AF65-F5344CB8AC3E}">
        <p14:creationId xmlns:p14="http://schemas.microsoft.com/office/powerpoint/2010/main" val="426649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32310F7-F08B-8393-1239-0CCBEFA42C91}"/>
              </a:ext>
            </a:extLst>
          </p:cNvPr>
          <p:cNvSpPr txBox="1"/>
          <p:nvPr/>
        </p:nvSpPr>
        <p:spPr>
          <a:xfrm>
            <a:off x="613063" y="1004455"/>
            <a:ext cx="721129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Consolas" panose="020B0609020204030204" pitchFamily="49" charset="0"/>
              </a:rPr>
              <a:t>lxc exec &lt;ctr&gt; -- bash</a:t>
            </a:r>
            <a:r>
              <a:rPr lang="zh-CN" altLang="en-US"/>
              <a:t>可以登录进一个正在运行的容器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Consolas" panose="020B0609020204030204" pitchFamily="49" charset="0"/>
              </a:rPr>
              <a:t>lxc start/stop &lt;ctr&gt; </a:t>
            </a:r>
            <a:r>
              <a:rPr lang="zh-CN" altLang="en-US"/>
              <a:t>可以运行</a:t>
            </a:r>
            <a:r>
              <a:rPr lang="en-US" altLang="zh-CN"/>
              <a:t>/</a:t>
            </a:r>
            <a:r>
              <a:rPr lang="zh-CN" altLang="en-US"/>
              <a:t>停止一个存在的容器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AAE152-C0C3-0F8D-2AD4-9ECA79336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64" y="2191205"/>
            <a:ext cx="10965873" cy="622410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B7A1385-22D0-547A-1C2B-CB7AF76FC618}"/>
              </a:ext>
            </a:extLst>
          </p:cNvPr>
          <p:cNvCxnSpPr/>
          <p:nvPr/>
        </p:nvCxnSpPr>
        <p:spPr>
          <a:xfrm>
            <a:off x="381000" y="692727"/>
            <a:ext cx="1085503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9BD2A66-7A57-EB6B-5859-879A91C54AAD}"/>
              </a:ext>
            </a:extLst>
          </p:cNvPr>
          <p:cNvSpPr txBox="1"/>
          <p:nvPr/>
        </p:nvSpPr>
        <p:spPr>
          <a:xfrm>
            <a:off x="381000" y="235527"/>
            <a:ext cx="3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lxc</a:t>
            </a:r>
            <a:r>
              <a:rPr lang="zh-CN" altLang="en-US"/>
              <a:t>常用指令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A534B1-0C52-966C-7598-B9304E02D919}"/>
              </a:ext>
            </a:extLst>
          </p:cNvPr>
          <p:cNvSpPr txBox="1"/>
          <p:nvPr/>
        </p:nvSpPr>
        <p:spPr>
          <a:xfrm>
            <a:off x="543791" y="3318164"/>
            <a:ext cx="721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Consolas" panose="020B0609020204030204" pitchFamily="49" charset="0"/>
              </a:rPr>
              <a:t>容器内部是</a:t>
            </a:r>
            <a:r>
              <a:rPr lang="en-US" altLang="zh-CN">
                <a:latin typeface="Consolas" panose="020B0609020204030204" pitchFamily="49" charset="0"/>
              </a:rPr>
              <a:t>ubuntu22.04</a:t>
            </a:r>
            <a:r>
              <a:rPr lang="zh-CN" altLang="en-US">
                <a:latin typeface="Consolas" panose="020B0609020204030204" pitchFamily="49" charset="0"/>
              </a:rPr>
              <a:t>环境，可以用</a:t>
            </a:r>
            <a:r>
              <a:rPr lang="en-US" altLang="zh-CN">
                <a:latin typeface="Consolas" panose="020B0609020204030204" pitchFamily="49" charset="0"/>
              </a:rPr>
              <a:t>apt</a:t>
            </a:r>
            <a:r>
              <a:rPr lang="zh-CN" altLang="en-US">
                <a:latin typeface="Consolas" panose="020B0609020204030204" pitchFamily="49" charset="0"/>
              </a:rPr>
              <a:t>进行软件的下载和更新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7447CF-DB44-14D9-E0CA-AEF89B4AFD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2821"/>
          <a:stretch/>
        </p:blipFill>
        <p:spPr>
          <a:xfrm>
            <a:off x="613063" y="3875169"/>
            <a:ext cx="10286497" cy="23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5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319</Words>
  <Application>Microsoft Office PowerPoint</Application>
  <PresentationFormat>宽屏</PresentationFormat>
  <Paragraphs>89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一帆 杨</dc:creator>
  <cp:lastModifiedBy>一帆 杨</cp:lastModifiedBy>
  <cp:revision>4</cp:revision>
  <dcterms:created xsi:type="dcterms:W3CDTF">2025-05-01T00:47:40Z</dcterms:created>
  <dcterms:modified xsi:type="dcterms:W3CDTF">2025-05-05T05:39:12Z</dcterms:modified>
</cp:coreProperties>
</file>