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9" r:id="rId3"/>
    <p:sldId id="284" r:id="rId4"/>
    <p:sldId id="317" r:id="rId5"/>
    <p:sldId id="342" r:id="rId6"/>
    <p:sldId id="343" r:id="rId7"/>
    <p:sldId id="318" r:id="rId8"/>
    <p:sldId id="319" r:id="rId9"/>
    <p:sldId id="320" r:id="rId10"/>
    <p:sldId id="330" r:id="rId11"/>
    <p:sldId id="335" r:id="rId12"/>
    <p:sldId id="331" r:id="rId13"/>
    <p:sldId id="332" r:id="rId14"/>
    <p:sldId id="337" r:id="rId15"/>
    <p:sldId id="340" r:id="rId16"/>
    <p:sldId id="334" r:id="rId17"/>
    <p:sldId id="322" r:id="rId18"/>
    <p:sldId id="323" r:id="rId19"/>
    <p:sldId id="324" r:id="rId20"/>
    <p:sldId id="341" r:id="rId21"/>
    <p:sldId id="327" r:id="rId22"/>
    <p:sldId id="325" r:id="rId23"/>
    <p:sldId id="326" r:id="rId24"/>
    <p:sldId id="263" r:id="rId25"/>
    <p:sldId id="315" r:id="rId26"/>
    <p:sldId id="344" r:id="rId27"/>
    <p:sldId id="288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1">
          <p15:clr>
            <a:srgbClr val="A4A3A4"/>
          </p15:clr>
        </p15:guide>
        <p15:guide id="2" pos="29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" y="82"/>
      </p:cViewPr>
      <p:guideLst>
        <p:guide orient="horz" pos="1771"/>
        <p:guide pos="29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00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56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08150" y="1076685"/>
            <a:ext cx="787781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2022</a:t>
            </a:r>
            <a:r>
              <a:rPr lang="zh-CN" altLang="en-US" sz="2400" b="1" dirty="0">
                <a:solidFill>
                  <a:srgbClr val="1B4367"/>
                </a:solidFill>
                <a:cs typeface="+mn-ea"/>
                <a:sym typeface="+mn-lt"/>
              </a:rPr>
              <a:t>毕昇杯全国大学生计算机系统能力培养大赛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7055" y="3105214"/>
            <a:ext cx="5358765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西北工业大学</a:t>
            </a:r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	</a:t>
            </a:r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从容应队</a:t>
            </a:r>
            <a:endParaRPr lang="en-US" altLang="zh-CN" sz="16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lvl="0" eaLnBrk="0" latinLnBrk="0" hangingPunct="0"/>
            <a:endParaRPr lang="en-US" altLang="zh-CN" sz="1600" b="1" dirty="0">
              <a:solidFill>
                <a:srgbClr val="1B4367"/>
              </a:solidFill>
              <a:cs typeface="+mn-ea"/>
              <a:sym typeface="+mn-lt"/>
            </a:endParaRPr>
          </a:p>
          <a:p>
            <a:pPr lvl="0" eaLnBrk="0" latinLnBrk="0" hangingPunct="0"/>
            <a:r>
              <a:rPr lang="zh-CN" altLang="en-US" sz="1600" b="1" dirty="0">
                <a:solidFill>
                  <a:srgbClr val="1B4367"/>
                </a:solidFill>
                <a:cs typeface="+mn-ea"/>
                <a:sym typeface="+mn-lt"/>
              </a:rPr>
              <a:t>乔袁飞龙 王玉佳 王翰墨 郑世杰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043680" y="4453573"/>
            <a:ext cx="2057400" cy="273844"/>
          </a:xfrm>
        </p:spPr>
        <p:txBody>
          <a:bodyPr/>
          <a:lstStyle/>
          <a:p>
            <a:r>
              <a:rPr lang="zh-CN" altLang="en-US" sz="1200" b="1" dirty="0"/>
              <a:t>汇报时间：</a:t>
            </a:r>
            <a:r>
              <a:rPr lang="en-US" altLang="zh-CN" sz="1200" b="1" dirty="0"/>
              <a:t>2022-8-22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简单优化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600" y="788670"/>
            <a:ext cx="766572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常量折叠与代数化简</a:t>
            </a:r>
            <a:r>
              <a:rPr lang="en-US" altLang="zh-CN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    </a:t>
            </a:r>
            <a:r>
              <a:rPr lang="zh-CN" altLang="en-US" sz="1000" dirty="0">
                <a:sym typeface="+mn-ea"/>
              </a:rPr>
              <a:t>一条指令内的简单常量折叠和代数化简。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稀疏条件常量传播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          </a:t>
            </a:r>
            <a:r>
              <a:rPr lang="zh-CN" altLang="en-US" sz="1000" dirty="0">
                <a:sym typeface="+mn-ea"/>
              </a:rPr>
              <a:t>基于</a:t>
            </a:r>
            <a:r>
              <a:rPr lang="en-US" altLang="zh-CN" sz="1000" dirty="0">
                <a:sym typeface="+mn-ea"/>
              </a:rPr>
              <a:t>SSA</a:t>
            </a:r>
            <a:r>
              <a:rPr lang="zh-CN" altLang="en-US" sz="1000" dirty="0">
                <a:sym typeface="+mn-ea"/>
              </a:rPr>
              <a:t>形式的常量传播，分析分支可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    </a:t>
            </a:r>
            <a:r>
              <a:rPr lang="zh-CN" altLang="en-US" sz="1000" dirty="0">
                <a:sym typeface="+mn-ea"/>
              </a:rPr>
              <a:t>达性以搜索出更多常量。</a:t>
            </a:r>
          </a:p>
        </p:txBody>
      </p:sp>
      <p:sp>
        <p:nvSpPr>
          <p:cNvPr id="9" name="右箭头 8"/>
          <p:cNvSpPr/>
          <p:nvPr/>
        </p:nvSpPr>
        <p:spPr>
          <a:xfrm>
            <a:off x="5768340" y="3502660"/>
            <a:ext cx="46736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870" y="2771775"/>
            <a:ext cx="1829435" cy="18935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2771140"/>
            <a:ext cx="1843405" cy="189420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768340" y="1746885"/>
            <a:ext cx="46736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710" y="1404620"/>
            <a:ext cx="1649730" cy="8083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1398270"/>
            <a:ext cx="1156335" cy="821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简单优化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615" y="802640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局部复写传播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820" y="1383665"/>
            <a:ext cx="6790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范围限于一个基本块内，可减少无用的赋值指令，</a:t>
            </a:r>
          </a:p>
          <a:p>
            <a:r>
              <a:rPr lang="zh-CN" altLang="en-US" sz="1000"/>
              <a:t>增加死代码。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5615" y="2021840"/>
            <a:ext cx="47047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重结合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   </a:t>
            </a:r>
            <a:endParaRPr lang="zh-CN" altLang="en-US" sz="1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      </a:t>
            </a:r>
            <a:endParaRPr lang="zh-CN" altLang="en-US" sz="10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6280" y="2644140"/>
            <a:ext cx="81559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</a:t>
            </a:r>
            <a:r>
              <a:rPr lang="zh-CN" altLang="en-US" sz="1000" dirty="0">
                <a:sym typeface="+mn-ea"/>
              </a:rPr>
              <a:t>指令间的代数化简，使用预先设定的规则对指令进行匹配。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000" dirty="0">
                <a:sym typeface="+mn-ea"/>
              </a:rPr>
              <a:t> </a:t>
            </a:r>
            <a:r>
              <a:rPr lang="en-US" altLang="zh-CN" sz="1000" dirty="0">
                <a:sym typeface="+mn-ea"/>
              </a:rPr>
              <a:t> </a:t>
            </a:r>
            <a:r>
              <a:rPr lang="zh-CN" altLang="en-US" sz="1000" dirty="0">
                <a:sym typeface="+mn-ea"/>
              </a:rPr>
              <a:t>例：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000" dirty="0">
                <a:sym typeface="+mn-ea"/>
              </a:rPr>
              <a:t>匹配时会将运算化为多种等价形式以充分优化，如</a:t>
            </a:r>
            <a:r>
              <a:rPr lang="en-US" altLang="zh-CN" sz="1000" dirty="0">
                <a:sym typeface="+mn-ea"/>
              </a:rPr>
              <a:t> t0=a + b </a:t>
            </a:r>
            <a:r>
              <a:rPr lang="zh-CN" altLang="en-US" sz="1000" dirty="0">
                <a:sym typeface="+mn-ea"/>
              </a:rPr>
              <a:t>也可以被视为</a:t>
            </a:r>
            <a:r>
              <a:rPr lang="en-US" altLang="zh-CN" sz="1000" dirty="0">
                <a:sym typeface="+mn-ea"/>
              </a:rPr>
              <a:t>t0 = b + a</a:t>
            </a:r>
            <a:r>
              <a:rPr lang="zh-CN" altLang="en-US" sz="1000" dirty="0">
                <a:sym typeface="+mn-ea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89025" y="3542030"/>
            <a:ext cx="1946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    t0  = a + </a:t>
            </a:r>
            <a:r>
              <a:rPr lang="zh-CN" altLang="en-US" sz="1000"/>
              <a:t>常量</a:t>
            </a:r>
            <a:r>
              <a:rPr lang="en-US" altLang="zh-CN" sz="1000"/>
              <a:t>b</a:t>
            </a:r>
          </a:p>
          <a:p>
            <a:r>
              <a:rPr lang="en-US" altLang="zh-CN" sz="1000"/>
              <a:t>    t1  = t0 + </a:t>
            </a:r>
            <a:r>
              <a:rPr lang="zh-CN" altLang="en-US" sz="1000"/>
              <a:t>常量</a:t>
            </a:r>
            <a:r>
              <a:rPr lang="en-US" altLang="zh-CN" sz="1000"/>
              <a:t>c</a:t>
            </a:r>
          </a:p>
          <a:p>
            <a:r>
              <a:rPr lang="en-US" altLang="zh-CN" sz="1000"/>
              <a:t>-&gt;t1  = a   +  (</a:t>
            </a:r>
            <a:r>
              <a:rPr lang="zh-CN" altLang="en-US" sz="1000"/>
              <a:t>常量</a:t>
            </a:r>
            <a:r>
              <a:rPr lang="en-US" altLang="zh-CN" sz="1000"/>
              <a:t>b+</a:t>
            </a:r>
            <a:r>
              <a:rPr lang="zh-CN" altLang="en-US" sz="1000"/>
              <a:t>常量</a:t>
            </a:r>
            <a:r>
              <a:rPr lang="en-US" altLang="zh-CN" sz="1000"/>
              <a:t>c) </a:t>
            </a:r>
          </a:p>
          <a:p>
            <a:r>
              <a:rPr lang="en-US" altLang="zh-CN" sz="1000"/>
              <a:t>    </a:t>
            </a:r>
            <a:r>
              <a:rPr lang="zh-CN" altLang="en-US" sz="1000"/>
              <a:t>【规则</a:t>
            </a:r>
            <a:r>
              <a:rPr lang="en-US" altLang="zh-CN" sz="1000"/>
              <a:t>1</a:t>
            </a:r>
            <a:r>
              <a:rPr lang="zh-CN" altLang="en-US" sz="1000"/>
              <a:t>】常量加合并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88715" y="3542030"/>
            <a:ext cx="1946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    t0  = a + </a:t>
            </a:r>
            <a:r>
              <a:rPr lang="en-US" sz="1000"/>
              <a:t>b</a:t>
            </a:r>
            <a:endParaRPr lang="en-US" altLang="zh-CN" sz="1000"/>
          </a:p>
          <a:p>
            <a:r>
              <a:rPr lang="en-US" altLang="zh-CN" sz="1000"/>
              <a:t>    t1  = t0 - b</a:t>
            </a:r>
          </a:p>
          <a:p>
            <a:r>
              <a:rPr lang="en-US" altLang="zh-CN" sz="1000"/>
              <a:t>-&gt;t1  = a              </a:t>
            </a:r>
          </a:p>
          <a:p>
            <a:r>
              <a:rPr lang="en-US" altLang="zh-CN" sz="1000"/>
              <a:t>         </a:t>
            </a:r>
            <a:r>
              <a:rPr lang="zh-CN" altLang="en-US" sz="1000"/>
              <a:t>【规则</a:t>
            </a:r>
            <a:r>
              <a:rPr lang="en-US" altLang="zh-CN" sz="1000"/>
              <a:t>5</a:t>
            </a:r>
            <a:r>
              <a:rPr lang="zh-CN" altLang="en-US" sz="1000"/>
              <a:t>】加减相消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88405" y="3542030"/>
            <a:ext cx="26644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    t0  = a * </a:t>
            </a:r>
            <a:r>
              <a:rPr lang="zh-CN" altLang="en-US" sz="1000"/>
              <a:t>常量</a:t>
            </a:r>
            <a:r>
              <a:rPr lang="en-US" altLang="zh-CN" sz="1000"/>
              <a:t>b</a:t>
            </a:r>
          </a:p>
          <a:p>
            <a:r>
              <a:rPr lang="en-US" altLang="zh-CN" sz="1000"/>
              <a:t>    t1  = t0 / </a:t>
            </a:r>
            <a:r>
              <a:rPr lang="zh-CN" altLang="en-US" sz="1000"/>
              <a:t>常量</a:t>
            </a:r>
            <a:r>
              <a:rPr lang="en-US" altLang="zh-CN" sz="1000"/>
              <a:t>c    (b</a:t>
            </a:r>
            <a:r>
              <a:rPr lang="zh-CN" altLang="en-US" sz="1000"/>
              <a:t>是</a:t>
            </a:r>
            <a:r>
              <a:rPr lang="en-US" altLang="zh-CN" sz="1000"/>
              <a:t>c</a:t>
            </a:r>
            <a:r>
              <a:rPr lang="zh-CN" altLang="en-US" sz="1000"/>
              <a:t>的整数倍</a:t>
            </a:r>
            <a:r>
              <a:rPr lang="en-US" altLang="zh-CN" sz="1000"/>
              <a:t>)</a:t>
            </a:r>
            <a:endParaRPr lang="zh-CN" altLang="en-US" sz="1000"/>
          </a:p>
          <a:p>
            <a:r>
              <a:rPr lang="en-US" altLang="zh-CN" sz="1000"/>
              <a:t>-&gt;t1  = a * (</a:t>
            </a:r>
            <a:r>
              <a:rPr lang="zh-CN" altLang="en-US" sz="1000"/>
              <a:t>常量</a:t>
            </a:r>
            <a:r>
              <a:rPr lang="en-US" altLang="zh-CN" sz="1000"/>
              <a:t>b/</a:t>
            </a:r>
            <a:r>
              <a:rPr lang="zh-CN" altLang="en-US" sz="1000"/>
              <a:t>常量</a:t>
            </a:r>
            <a:r>
              <a:rPr lang="en-US" altLang="zh-CN" sz="1000"/>
              <a:t>c)              </a:t>
            </a:r>
          </a:p>
          <a:p>
            <a:r>
              <a:rPr lang="en-US" altLang="zh-CN" sz="1000"/>
              <a:t>         </a:t>
            </a:r>
            <a:r>
              <a:rPr lang="zh-CN" altLang="en-US" sz="1000"/>
              <a:t>【规则</a:t>
            </a:r>
            <a:r>
              <a:rPr lang="en-US" altLang="zh-CN" sz="1000"/>
              <a:t>6</a:t>
            </a:r>
            <a:r>
              <a:rPr lang="zh-CN" altLang="en-US" sz="1000"/>
              <a:t>】</a:t>
            </a:r>
            <a:r>
              <a:rPr lang="zh-CN" altLang="en-US" sz="1000">
                <a:sym typeface="+mn-ea"/>
              </a:rPr>
              <a:t>常量</a:t>
            </a:r>
            <a:r>
              <a:rPr lang="zh-CN" altLang="en-US" sz="1000"/>
              <a:t>乘除合并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5" y="1197610"/>
            <a:ext cx="1640840" cy="82423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5904865" y="1502410"/>
            <a:ext cx="467360" cy="273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080" y="1228090"/>
            <a:ext cx="172720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冗余删除和循环优化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615" y="802640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</a:t>
            </a:r>
            <a:r>
              <a:rPr lang="zh-CN" altLang="en-US" dirty="0">
                <a:sym typeface="+mn-ea"/>
              </a:rPr>
              <a:t>、局部</a:t>
            </a:r>
            <a:r>
              <a:rPr lang="zh-CN" altLang="en-US" dirty="0"/>
              <a:t>公共子表达式消除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38200" y="1369060"/>
            <a:ext cx="6790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基于</a:t>
            </a:r>
            <a:r>
              <a:rPr lang="en-US" altLang="zh-CN" sz="1000"/>
              <a:t>SSA</a:t>
            </a:r>
            <a:r>
              <a:rPr lang="zh-CN" altLang="en-US" sz="1000"/>
              <a:t>形式，方法：值编号</a:t>
            </a:r>
          </a:p>
          <a:p>
            <a:endParaRPr lang="zh-CN" altLang="en-US" sz="1000" dirty="0">
              <a:sym typeface="+mn-ea"/>
            </a:endParaRPr>
          </a:p>
          <a:p>
            <a:r>
              <a:rPr lang="zh-CN" altLang="en-US" sz="1000" dirty="0">
                <a:sym typeface="+mn-ea"/>
              </a:rPr>
              <a:t>局部公共子表达式消除</a:t>
            </a:r>
            <a:r>
              <a:rPr lang="zh-CN" altLang="en-US" sz="1000"/>
              <a:t>范围仅限于基本块内，</a:t>
            </a:r>
          </a:p>
          <a:p>
            <a:r>
              <a:rPr lang="zh-CN" altLang="en-US" sz="1000"/>
              <a:t>相比全局版本，支持对源语言中全局变量的分析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755" y="1910715"/>
            <a:ext cx="76523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循环不变代码外提</a:t>
            </a:r>
            <a:endParaRPr lang="zh-CN" altLang="en-US" sz="1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692650" y="1898650"/>
            <a:ext cx="412242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循环展开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 </a:t>
            </a:r>
            <a:r>
              <a:rPr lang="zh-CN" altLang="en-US" sz="1000" dirty="0"/>
              <a:t>包括完全展开和部分展开。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000" dirty="0"/>
              <a:t> </a:t>
            </a:r>
            <a:r>
              <a:rPr lang="en-US" altLang="zh-CN" sz="1000" dirty="0"/>
              <a:t>       </a:t>
            </a:r>
            <a:r>
              <a:rPr lang="zh-CN" altLang="en-US" sz="1000">
                <a:sym typeface="+mn-ea"/>
              </a:rPr>
              <a:t>对于循环次数确定、规模足够小的循环，进行完全展开。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>
                <a:sym typeface="+mn-ea"/>
              </a:rPr>
              <a:t>        </a:t>
            </a:r>
            <a:r>
              <a:rPr lang="zh-CN" altLang="en-US" sz="1000">
                <a:sym typeface="+mn-ea"/>
              </a:rPr>
              <a:t>对终止条件中含变量，且符合一定规则的循环，将循环体展开</a:t>
            </a:r>
            <a:r>
              <a:rPr lang="en-US" altLang="zh-CN" sz="1000">
                <a:sym typeface="+mn-ea"/>
              </a:rPr>
              <a:t>4</a:t>
            </a:r>
            <a:r>
              <a:rPr lang="zh-CN" altLang="en-US" sz="1000">
                <a:sym typeface="+mn-ea"/>
              </a:rPr>
              <a:t>次、</a:t>
            </a:r>
            <a:r>
              <a:rPr lang="en-US" altLang="zh-CN" sz="1000">
                <a:sym typeface="+mn-ea"/>
              </a:rPr>
              <a:t>8</a:t>
            </a:r>
            <a:r>
              <a:rPr lang="zh-CN" altLang="en-US" sz="1000">
                <a:sym typeface="+mn-ea"/>
              </a:rPr>
              <a:t>次或</a:t>
            </a:r>
            <a:r>
              <a:rPr lang="en-US" altLang="zh-CN" sz="1000">
                <a:sym typeface="+mn-ea"/>
              </a:rPr>
              <a:t>16</a:t>
            </a:r>
            <a:r>
              <a:rPr lang="zh-CN" altLang="en-US" sz="1000">
                <a:sym typeface="+mn-ea"/>
              </a:rPr>
              <a:t>次。</a:t>
            </a:r>
            <a:endParaRPr lang="zh-CN" altLang="en-US" sz="1000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5" y="1033145"/>
            <a:ext cx="1985010" cy="9925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603115" y="2120265"/>
            <a:ext cx="3313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                 </a:t>
            </a:r>
            <a:r>
              <a:rPr lang="zh-CN" altLang="en-US" sz="1000"/>
              <a:t>与重结合、死代码删除组合优化的效果</a:t>
            </a:r>
            <a:endParaRPr lang="en-US" altLang="zh-CN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55" y="1033145"/>
            <a:ext cx="1402080" cy="97726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6167755" y="1442720"/>
            <a:ext cx="34544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38200" y="3058160"/>
            <a:ext cx="67906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将循环内不变的计算提出循环外，包括无副作用函数调用。</a:t>
            </a:r>
          </a:p>
          <a:p>
            <a:endParaRPr lang="zh-CN" altLang="en-US" sz="1000"/>
          </a:p>
          <a:p>
            <a:r>
              <a:rPr lang="zh-CN" altLang="en-US" sz="1000"/>
              <a:t>依赖控制流分析中的自然循环查找。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" y="3856355"/>
            <a:ext cx="1374775" cy="77279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290445" y="4117340"/>
            <a:ext cx="34544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275" y="3649345"/>
            <a:ext cx="1492250" cy="6203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5275" y="4304030"/>
            <a:ext cx="1570355" cy="727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970" y="3620770"/>
            <a:ext cx="1304290" cy="144081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6581140" y="4131310"/>
            <a:ext cx="34544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1745" y="3732530"/>
            <a:ext cx="1299845" cy="1063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控制流优化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6405" y="810895"/>
            <a:ext cx="7917815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基本块化简</a:t>
            </a:r>
            <a:r>
              <a:rPr lang="en-US" altLang="zh-CN" dirty="0">
                <a:sym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ym typeface="+mn-ea"/>
              </a:rPr>
              <a:t>        </a:t>
            </a:r>
            <a:r>
              <a:rPr lang="zh-CN" altLang="en-US" sz="1000" dirty="0">
                <a:sym typeface="+mn-ea"/>
              </a:rPr>
              <a:t>主要包含基本块合并、空基本块删除、不可达基本块删除，同时支持分支化简（条件分支两个目标相同时合并为无条件分支）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2119630"/>
            <a:ext cx="2439670" cy="2301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365" y="2112645"/>
            <a:ext cx="2798445" cy="23152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10" y="2116455"/>
            <a:ext cx="2775585" cy="2304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数组优化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615" y="802640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全局数组访问冗余删除、标量替代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75615" y="2567305"/>
            <a:ext cx="78606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局部数组访问冗余删除、标量替代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9470" y="3606165"/>
            <a:ext cx="67906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全局版本将数组整体视为标量，在</a:t>
            </a:r>
            <a:r>
              <a:rPr lang="en-US" altLang="zh-CN" sz="1000"/>
              <a:t>SSA</a:t>
            </a:r>
            <a:r>
              <a:rPr lang="zh-CN" altLang="en-US" sz="1000"/>
              <a:t>形式的基础上进行分析。</a:t>
            </a:r>
          </a:p>
          <a:p>
            <a:endParaRPr lang="zh-CN" altLang="en-US" sz="1000"/>
          </a:p>
          <a:p>
            <a:r>
              <a:rPr lang="zh-CN" altLang="en-US" sz="1000"/>
              <a:t>缺点是无法区分同一数组的不同下标。并且由于未实现别名分析，无法处理参数数组。</a:t>
            </a:r>
          </a:p>
          <a:p>
            <a:endParaRPr lang="zh-CN" altLang="en-US" sz="1000"/>
          </a:p>
          <a:p>
            <a:r>
              <a:rPr lang="zh-CN" altLang="en-US" sz="1000"/>
              <a:t>局部版本在一个基本块内对上述缺点进行一定程度的弥补。</a:t>
            </a:r>
          </a:p>
          <a:p>
            <a:endParaRPr lang="zh-CN" altLang="en-US" sz="1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726565"/>
            <a:ext cx="3353435" cy="681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98270" y="2501900"/>
            <a:ext cx="22764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数组访问从</a:t>
            </a:r>
            <a:r>
              <a:rPr lang="en-US" altLang="zh-CN" sz="1000"/>
              <a:t>5</a:t>
            </a:r>
            <a:r>
              <a:rPr lang="zh-CN" altLang="en-US" sz="1000"/>
              <a:t>次优化为了两次</a:t>
            </a:r>
            <a:endParaRPr lang="en-US" altLang="zh-CN" sz="1000"/>
          </a:p>
        </p:txBody>
      </p:sp>
      <p:sp>
        <p:nvSpPr>
          <p:cNvPr id="12" name="右箭头 11"/>
          <p:cNvSpPr/>
          <p:nvPr/>
        </p:nvSpPr>
        <p:spPr>
          <a:xfrm>
            <a:off x="4491990" y="1938020"/>
            <a:ext cx="438785" cy="2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615" y="2001520"/>
            <a:ext cx="1818640" cy="450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15" y="470535"/>
            <a:ext cx="1788795" cy="14814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615" y="2501900"/>
            <a:ext cx="1403350" cy="4470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数组优化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0" y="1120775"/>
            <a:ext cx="2106930" cy="30594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35" y="1120775"/>
            <a:ext cx="1732915" cy="304419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4161790" y="2442845"/>
            <a:ext cx="438785" cy="25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77515" y="4493260"/>
            <a:ext cx="3313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               </a:t>
            </a:r>
            <a:r>
              <a:rPr lang="zh-CN" altLang="en-US" sz="1000"/>
              <a:t>多个</a:t>
            </a:r>
            <a:r>
              <a:rPr lang="en-US" altLang="zh-CN" sz="1000"/>
              <a:t>PASS</a:t>
            </a:r>
            <a:r>
              <a:rPr lang="zh-CN" altLang="en-US" sz="1000"/>
              <a:t>组合优化的效果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其他优化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5615" y="802640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19430" y="856615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死代码删除、死调用删除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81380" y="1424305"/>
            <a:ext cx="7169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基于</a:t>
            </a:r>
            <a:r>
              <a:rPr lang="en-US" altLang="zh-CN" sz="1000"/>
              <a:t>SSA</a:t>
            </a:r>
            <a:r>
              <a:rPr lang="zh-CN" altLang="en-US" sz="1000"/>
              <a:t>形式，对非活跃指令进行删除，也会</a:t>
            </a:r>
            <a:r>
              <a:rPr lang="zh-CN" altLang="en-US" sz="1000">
                <a:sym typeface="+mn-ea"/>
              </a:rPr>
              <a:t>删除由于条件为常量而不会访问到的死基本块。</a:t>
            </a:r>
            <a:endParaRPr lang="zh-CN" altLang="en-US" sz="1000"/>
          </a:p>
          <a:p>
            <a:r>
              <a:rPr lang="zh-CN" altLang="en-US" sz="1000"/>
              <a:t>支持基本块内全局变量分析。</a:t>
            </a:r>
          </a:p>
          <a:p>
            <a:endParaRPr lang="zh-CN" altLang="en-US" sz="1000"/>
          </a:p>
          <a:p>
            <a:r>
              <a:rPr lang="zh-CN" altLang="en-US" sz="1000"/>
              <a:t>死调用删除基于调用图和对函数副作用的分析，寻找无用函数调用进行删除。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5615" y="2188210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针对返回值的过程特殊化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9480" y="2710180"/>
            <a:ext cx="72136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如果函数的返回值从未被利用，将返回值改为</a:t>
            </a:r>
            <a:r>
              <a:rPr lang="en-US" altLang="zh-CN" sz="1000"/>
              <a:t>void</a:t>
            </a:r>
            <a:r>
              <a:rPr lang="zh-CN" altLang="en-US" sz="1000"/>
              <a:t>，消除返回值计算的代价。</a:t>
            </a:r>
          </a:p>
          <a:p>
            <a:endParaRPr lang="zh-CN" altLang="en-US" sz="1000"/>
          </a:p>
          <a:p>
            <a:r>
              <a:rPr lang="zh-CN" altLang="en-US" sz="1000"/>
              <a:t>后续计划支持衍生出有</a:t>
            </a:r>
            <a:r>
              <a:rPr lang="en-US" altLang="zh-CN" sz="1000"/>
              <a:t>/</a:t>
            </a:r>
            <a:r>
              <a:rPr lang="zh-CN" altLang="en-US" sz="1000"/>
              <a:t>无返回值的两个版本。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9430" y="3188335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全局变量局部化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02030" y="3710305"/>
            <a:ext cx="704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仅在</a:t>
            </a:r>
            <a:r>
              <a:rPr lang="en-US" altLang="zh-CN" sz="1000"/>
              <a:t>main</a:t>
            </a:r>
            <a:r>
              <a:rPr lang="zh-CN" altLang="en-US" sz="1000"/>
              <a:t>函数中使用的全局变量改为</a:t>
            </a:r>
            <a:r>
              <a:rPr lang="en-US" altLang="zh-CN" sz="1000"/>
              <a:t>main</a:t>
            </a:r>
            <a:r>
              <a:rPr lang="zh-CN" altLang="en-US" sz="1000"/>
              <a:t>函数的局部变量，以弥补全局变量分析的不足。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5940" y="3955415"/>
            <a:ext cx="78606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过程集成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84580" y="4477385"/>
            <a:ext cx="7048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000"/>
              <a:t>对函数进行内联。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04</a:t>
            </a:r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LIR</a:t>
            </a:r>
            <a:r>
              <a:rPr lang="zh-CN" altLang="en-US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优化</a:t>
            </a:r>
            <a:endParaRPr lang="en-US" altLang="zh-CN" sz="3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310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LIR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优化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336" y="1095836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强度削弱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指令融合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向前替代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活跃区间分析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寄存器分配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强度削弱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805" y="1200785"/>
            <a:ext cx="83388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对所有除数为立即数的整数除法全部转化成乘法、移位、加减法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对于乘法</a:t>
            </a:r>
            <a:r>
              <a:rPr lang="en-US" altLang="zh-CN" dirty="0"/>
              <a:t>a*imm</a:t>
            </a:r>
            <a:r>
              <a:rPr lang="zh-CN" altLang="en-US" dirty="0"/>
              <a:t>，如果</a:t>
            </a:r>
            <a:r>
              <a:rPr lang="en-US" altLang="zh-CN" dirty="0"/>
              <a:t>imm</a:t>
            </a:r>
            <a:r>
              <a:rPr lang="zh-CN" altLang="en-US" dirty="0"/>
              <a:t>为</a:t>
            </a:r>
            <a:r>
              <a:rPr lang="en-US" altLang="zh-CN" dirty="0"/>
              <a:t>2^n</a:t>
            </a:r>
            <a:r>
              <a:rPr lang="zh-CN" altLang="en-US" dirty="0"/>
              <a:t>、</a:t>
            </a:r>
            <a:r>
              <a:rPr lang="en-US" altLang="zh-CN" dirty="0"/>
              <a:t>2^n+1</a:t>
            </a:r>
            <a:r>
              <a:rPr lang="zh-CN" altLang="en-US" dirty="0"/>
              <a:t>、</a:t>
            </a:r>
            <a:r>
              <a:rPr lang="en-US" altLang="zh-CN" dirty="0"/>
              <a:t>2^n-1</a:t>
            </a:r>
            <a:r>
              <a:rPr lang="zh-CN" altLang="en-US" dirty="0"/>
              <a:t>、</a:t>
            </a:r>
            <a:r>
              <a:rPr lang="en-US" altLang="zh-CN" dirty="0"/>
              <a:t>2^m*(2^n+1)</a:t>
            </a:r>
            <a:r>
              <a:rPr lang="zh-CN" altLang="en-US" dirty="0"/>
              <a:t>等形式就转化为移位和加减法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对于取模指令</a:t>
            </a:r>
            <a:r>
              <a:rPr lang="en-US" altLang="zh-CN" dirty="0"/>
              <a:t>a%imm</a:t>
            </a:r>
            <a:r>
              <a:rPr lang="zh-CN" altLang="en-US" dirty="0"/>
              <a:t>，如果</a:t>
            </a:r>
            <a:r>
              <a:rPr lang="en-US" altLang="zh-CN" dirty="0"/>
              <a:t>imm</a:t>
            </a:r>
            <a:r>
              <a:rPr lang="zh-CN" altLang="en-US" dirty="0"/>
              <a:t>为</a:t>
            </a:r>
            <a:r>
              <a:rPr lang="en-US" altLang="zh-CN" dirty="0"/>
              <a:t>2^n</a:t>
            </a:r>
            <a:r>
              <a:rPr lang="zh-CN" altLang="en-US" dirty="0"/>
              <a:t>就转化为移位、加法、按位与、减法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2384" y="1847154"/>
            <a:ext cx="3566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=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 /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3110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等线" panose="02010600030101010101" charset="-122"/>
                <a:ea typeface="等线" panose="02010600030101010101" charset="-122"/>
              </a:rPr>
              <a:t>;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20576" y="1490404"/>
            <a:ext cx="334811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t4 = i32 - 1466641565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t5 = i32 t1 + i32 t4 * i32 t1[63:32]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t6 = i32 t5 &gt;&gt; i32 11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t2 = i32 t6 + (i32 t1 &gt;&gt;&gt; i32 31)</a:t>
            </a:r>
            <a:endParaRPr lang="zh-CN" altLang="en-US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2748768" y="1901845"/>
            <a:ext cx="1146517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713808" y="1300172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设计架构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04531" y="1280358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713808" y="190405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AST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优化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204531" y="1884237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713808" y="2523170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MIR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优化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204531" y="2503356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713808" y="3144194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LIR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优化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204531" y="3124380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0"/>
          <p:cNvSpPr txBox="1"/>
          <p:nvPr/>
        </p:nvSpPr>
        <p:spPr>
          <a:xfrm>
            <a:off x="5713808" y="3738554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ARM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优化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204531" y="3718740"/>
            <a:ext cx="478533" cy="393570"/>
            <a:chOff x="5640108" y="966369"/>
            <a:chExt cx="476097" cy="391567"/>
          </a:xfrm>
        </p:grpSpPr>
        <p:sp>
          <p:nvSpPr>
            <p:cNvPr id="12" name="椭圆 11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框 17"/>
            <p:cNvSpPr txBox="1"/>
            <p:nvPr/>
          </p:nvSpPr>
          <p:spPr>
            <a:xfrm>
              <a:off x="5640108" y="975817"/>
              <a:ext cx="476097" cy="366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指令融合和向前替代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52278" y="1232573"/>
            <a:ext cx="8145193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dirty="0"/>
              <a:t>指令融合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</a:t>
            </a:r>
            <a:r>
              <a:rPr lang="zh-CN" altLang="en-US" sz="1000" dirty="0"/>
              <a:t>与重结合相仿，基于预设规则对指令进行匹配，生成乘累加指令，并进行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000" dirty="0"/>
              <a:t>化简。</a:t>
            </a:r>
            <a:endParaRPr lang="en-US" altLang="zh-CN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向前替代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 </a:t>
            </a:r>
            <a:r>
              <a:rPr lang="zh-CN" altLang="en-US" sz="1000" dirty="0"/>
              <a:t>对单次使用的临时变量，将其计算放到使用时进行，减少多余的赋值。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 </a:t>
            </a:r>
            <a:r>
              <a:rPr lang="zh-CN" altLang="en-US" sz="1000" dirty="0"/>
              <a:t>生成</a:t>
            </a:r>
            <a:r>
              <a:rPr lang="en-US" altLang="zh-CN" sz="1000" dirty="0"/>
              <a:t>LIR</a:t>
            </a:r>
            <a:r>
              <a:rPr lang="zh-CN" altLang="en-US" sz="1000" dirty="0"/>
              <a:t>中支持但</a:t>
            </a:r>
            <a:r>
              <a:rPr lang="en-US" altLang="zh-CN" sz="1000" dirty="0"/>
              <a:t>MIR</a:t>
            </a:r>
            <a:r>
              <a:rPr lang="zh-CN" altLang="en-US" sz="1000" dirty="0"/>
              <a:t>中不支持的指令格式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33340" y="3122930"/>
            <a:ext cx="1536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t4 = t0 &lt; 2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cond goto t4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2380" y="4085590"/>
            <a:ext cx="2773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cond goto t0&lt;2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15505" y="3122930"/>
            <a:ext cx="1536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t0 = l0 +1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l1 = t0</a:t>
            </a:r>
          </a:p>
        </p:txBody>
      </p:sp>
      <p:sp>
        <p:nvSpPr>
          <p:cNvPr id="6" name="下箭头 5"/>
          <p:cNvSpPr/>
          <p:nvPr/>
        </p:nvSpPr>
        <p:spPr>
          <a:xfrm>
            <a:off x="5620385" y="3703320"/>
            <a:ext cx="208280" cy="28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7686040" y="3703320"/>
            <a:ext cx="208280" cy="28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15505" y="4084955"/>
            <a:ext cx="1536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 l1 =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sym typeface="+mn-ea"/>
              </a:rPr>
              <a:t>l0 +1</a:t>
            </a:r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33340" y="1159510"/>
            <a:ext cx="1536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t2 = t1 * t0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t4 = t3 + t2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72380" y="2141855"/>
            <a:ext cx="1536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 t4 = t3 + t1 * t0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548630" y="1771650"/>
            <a:ext cx="208280" cy="28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16470" y="1158875"/>
            <a:ext cx="1536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t2 = t1 * 3</a:t>
            </a:r>
          </a:p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t3 = t2 + t1 * 3</a:t>
            </a:r>
          </a:p>
        </p:txBody>
      </p:sp>
      <p:sp>
        <p:nvSpPr>
          <p:cNvPr id="15" name="下箭头 14"/>
          <p:cNvSpPr/>
          <p:nvPr/>
        </p:nvSpPr>
        <p:spPr>
          <a:xfrm>
            <a:off x="7781925" y="1771650"/>
            <a:ext cx="208280" cy="280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16470" y="2142490"/>
            <a:ext cx="1536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等线" panose="02010600030101010101" charset="-122"/>
                <a:ea typeface="等线" panose="02010600030101010101" charset="-122"/>
              </a:rPr>
              <a:t> t4 = t1 * 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寄存器分配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7424AE7-54D7-644B-4BBF-36724B08B99A}"/>
              </a:ext>
            </a:extLst>
          </p:cNvPr>
          <p:cNvSpPr txBox="1"/>
          <p:nvPr/>
        </p:nvSpPr>
        <p:spPr>
          <a:xfrm>
            <a:off x="109708" y="788073"/>
            <a:ext cx="4675502" cy="378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对</a:t>
            </a:r>
            <a:r>
              <a:rPr lang="en-US" altLang="zh-CN" sz="1200" dirty="0"/>
              <a:t>LIR</a:t>
            </a:r>
            <a:r>
              <a:rPr lang="zh-CN" altLang="en-US" sz="1200" dirty="0"/>
              <a:t>中的符号进行图着色寄存器分配</a:t>
            </a:r>
            <a:endParaRPr lang="en-US" altLang="zh-CN" sz="120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/>
              <a:t>非数组局部变量</a:t>
            </a:r>
            <a:endParaRPr lang="en-US" altLang="zh-CN" sz="100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/>
              <a:t>临时变量</a:t>
            </a:r>
            <a:endParaRPr lang="en-US" altLang="zh-CN" sz="100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/>
              <a:t>形参变量</a:t>
            </a:r>
            <a:endParaRPr lang="en-US" altLang="zh-CN" sz="1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活跃分析得到每个变量的活跃区间，以此构建冲突边和移动边</a:t>
            </a:r>
            <a:endParaRPr lang="en-US" altLang="zh-CN" sz="1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/>
              <a:t>图着色</a:t>
            </a:r>
            <a:r>
              <a:rPr lang="zh-CN" altLang="en-US" sz="1200" dirty="0"/>
              <a:t>按照以下环节进行迭代：</a:t>
            </a:r>
            <a:endParaRPr lang="en-US" altLang="zh-CN" sz="120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b="1" dirty="0">
                <a:solidFill>
                  <a:srgbClr val="00B0F0"/>
                </a:solidFill>
              </a:rPr>
              <a:t>简化：</a:t>
            </a:r>
            <a:r>
              <a:rPr lang="zh-CN" altLang="en-US" sz="1050" dirty="0"/>
              <a:t>移除冲突图中低度移动无关结点</a:t>
            </a:r>
            <a:endParaRPr lang="en-US" altLang="zh-CN" sz="105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b="1" dirty="0">
                <a:solidFill>
                  <a:srgbClr val="00B0F0"/>
                </a:solidFill>
              </a:rPr>
              <a:t>合并：</a:t>
            </a:r>
            <a:r>
              <a:rPr lang="zh-CN" altLang="en-US" sz="1050" dirty="0"/>
              <a:t>选择合并安全的移动边结点</a:t>
            </a:r>
            <a:endParaRPr lang="en-US" altLang="zh-CN" sz="105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b="1" dirty="0">
                <a:solidFill>
                  <a:srgbClr val="00B0F0"/>
                </a:solidFill>
              </a:rPr>
              <a:t>冻结：</a:t>
            </a:r>
            <a:r>
              <a:rPr lang="zh-CN" altLang="en-US" sz="1050" dirty="0"/>
              <a:t>将低度移动相关结点冻结为移动无关</a:t>
            </a:r>
            <a:endParaRPr lang="en-US" altLang="zh-CN" sz="105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b="1" dirty="0">
                <a:solidFill>
                  <a:srgbClr val="00B0F0"/>
                </a:solidFill>
              </a:rPr>
              <a:t>溢出：</a:t>
            </a:r>
            <a:r>
              <a:rPr lang="zh-CN" altLang="en-US" sz="1050" dirty="0"/>
              <a:t>考虑溢出代价对高度结点进行潜在溢出</a:t>
            </a:r>
            <a:endParaRPr lang="en-US" altLang="zh-CN" sz="1050" dirty="0"/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50" b="1" dirty="0">
                <a:solidFill>
                  <a:srgbClr val="00B0F0"/>
                </a:solidFill>
              </a:rPr>
              <a:t>着色：</a:t>
            </a:r>
            <a:r>
              <a:rPr lang="zh-CN" altLang="en-US" sz="1050" dirty="0"/>
              <a:t>按简化和溢出顺序进行寄存器着色</a:t>
            </a:r>
            <a:endParaRPr lang="en-US" altLang="zh-CN" sz="105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图着色得到寄存器分配表，针对溢出符号</a:t>
            </a:r>
            <a:r>
              <a:rPr lang="zh-CN" altLang="en-US" sz="1200" b="1" dirty="0"/>
              <a:t>改写指令</a:t>
            </a:r>
            <a:r>
              <a:rPr lang="zh-CN" altLang="en-US" sz="1200" dirty="0"/>
              <a:t>得到新的</a:t>
            </a:r>
            <a:r>
              <a:rPr lang="en-US" altLang="zh-CN" sz="1200" dirty="0"/>
              <a:t>LIR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在性能测例中，按该流程循环迭代</a:t>
            </a:r>
            <a:r>
              <a:rPr lang="en-US" altLang="zh-CN" sz="1200" b="1" dirty="0">
                <a:solidFill>
                  <a:srgbClr val="FF0000"/>
                </a:solidFill>
              </a:rPr>
              <a:t>1-3</a:t>
            </a:r>
            <a:r>
              <a:rPr lang="zh-CN" altLang="en-US" sz="1200" b="1" dirty="0">
                <a:solidFill>
                  <a:srgbClr val="FF0000"/>
                </a:solidFill>
              </a:rPr>
              <a:t>次</a:t>
            </a:r>
            <a:r>
              <a:rPr lang="zh-CN" altLang="en-US" sz="1200" dirty="0"/>
              <a:t>即可解决所有的溢出</a:t>
            </a:r>
            <a:endParaRPr lang="en-US" altLang="zh-CN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5F3469-B9DF-4C5B-B965-74B98A076084}"/>
              </a:ext>
            </a:extLst>
          </p:cNvPr>
          <p:cNvSpPr/>
          <p:nvPr/>
        </p:nvSpPr>
        <p:spPr>
          <a:xfrm>
            <a:off x="4839893" y="3894660"/>
            <a:ext cx="4304107" cy="973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/>
              <a:t>溢出代价计算</a:t>
            </a:r>
            <a:endParaRPr lang="en-US" altLang="zh-CN" sz="1200" b="1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900" dirty="0"/>
              <a:t>一个符号的溢出代价由其使用或定值</a:t>
            </a:r>
            <a:r>
              <a:rPr lang="zh-CN" altLang="en-US" sz="900" b="1" dirty="0"/>
              <a:t>次数求和</a:t>
            </a:r>
            <a:r>
              <a:rPr lang="zh-CN" altLang="en-US" sz="900" dirty="0"/>
              <a:t>计算，次数越多则溢出代价越大</a:t>
            </a:r>
            <a:endParaRPr lang="en-US" altLang="zh-CN" sz="900" dirty="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900" dirty="0"/>
              <a:t>将符号所在</a:t>
            </a:r>
            <a:r>
              <a:rPr lang="zh-CN" altLang="en-US" sz="900" b="1" dirty="0"/>
              <a:t>循环层数</a:t>
            </a:r>
            <a:r>
              <a:rPr lang="zh-CN" altLang="en-US" sz="900" dirty="0"/>
              <a:t>映射为权重，循环层数越深则溢出代价越大</a:t>
            </a:r>
            <a:endParaRPr lang="en-US" altLang="zh-CN" sz="9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6E9DE10-22E4-4BC0-A0A2-E3BB1DE8F3BD}"/>
              </a:ext>
            </a:extLst>
          </p:cNvPr>
          <p:cNvGrpSpPr/>
          <p:nvPr/>
        </p:nvGrpSpPr>
        <p:grpSpPr>
          <a:xfrm>
            <a:off x="5133552" y="96802"/>
            <a:ext cx="3695177" cy="3688318"/>
            <a:chOff x="4994760" y="316509"/>
            <a:chExt cx="3695177" cy="368831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B7222D1-DC33-4096-9B2C-6991DCA3F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760" y="316509"/>
              <a:ext cx="3695177" cy="3371226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112B91-E03B-4AD4-BA05-2C4B8B0091BA}"/>
                </a:ext>
              </a:extLst>
            </p:cNvPr>
            <p:cNvSpPr txBox="1"/>
            <p:nvPr/>
          </p:nvSpPr>
          <p:spPr>
            <a:xfrm>
              <a:off x="5689823" y="3773995"/>
              <a:ext cx="23050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/>
                <a:t>寄存器分配流程示意图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604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04</a:t>
            </a:r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ARM</a:t>
            </a:r>
            <a:r>
              <a:rPr lang="zh-CN" altLang="en-US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优化</a:t>
            </a:r>
            <a:endParaRPr lang="en-US" altLang="zh-CN" sz="3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310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ARM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优化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336" y="1095836"/>
            <a:ext cx="2743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多分支转化成跳转表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块条件化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冗余分支指令消除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跳转表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659" y="1200823"/>
            <a:ext cx="3228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前端对</a:t>
            </a:r>
            <a:r>
              <a:rPr lang="en-US" altLang="zh-CN" dirty="0"/>
              <a:t>if-else</a:t>
            </a:r>
            <a:r>
              <a:rPr lang="zh-CN" altLang="en-US" dirty="0"/>
              <a:t>和并列</a:t>
            </a:r>
            <a:r>
              <a:rPr lang="en-US" altLang="zh-CN" dirty="0"/>
              <a:t>if</a:t>
            </a:r>
            <a:r>
              <a:rPr lang="zh-CN" altLang="en-US" dirty="0"/>
              <a:t>进行处理，若满足一定条件则转成</a:t>
            </a:r>
            <a:r>
              <a:rPr lang="en-US" altLang="zh-CN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中端支持多出口控制流图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后端将</a:t>
            </a:r>
            <a:r>
              <a:rPr lang="en-US" altLang="zh-CN" dirty="0"/>
              <a:t>switch</a:t>
            </a:r>
            <a:r>
              <a:rPr lang="zh-CN" altLang="en-US" dirty="0"/>
              <a:t>实现成跳转表</a:t>
            </a:r>
          </a:p>
        </p:txBody>
      </p:sp>
      <p:sp>
        <p:nvSpPr>
          <p:cNvPr id="2" name="下箭头 1"/>
          <p:cNvSpPr/>
          <p:nvPr/>
        </p:nvSpPr>
        <p:spPr>
          <a:xfrm flipH="1">
            <a:off x="4415155" y="2781935"/>
            <a:ext cx="313055" cy="454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0FAEE65-3687-3EFC-1513-79B693527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285" y="657417"/>
            <a:ext cx="1310754" cy="211092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DE3D469-D36F-EBC4-6D66-D9EC077D7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538" y="14068"/>
            <a:ext cx="2538609" cy="5143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C6C9960-78DB-845E-8583-DCE51639F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13" y="3395677"/>
            <a:ext cx="5486875" cy="358171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73753" y="3459866"/>
            <a:ext cx="43878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3095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遇到的问题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6405" y="1125855"/>
            <a:ext cx="73380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、跳转表优化的测试结果：负优化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推测原因：该测例中前两个分支访问率过高，直接比较代价小于读取跳转表项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762635" y="1608455"/>
          <a:ext cx="5328285" cy="156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n w="28575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测试用例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n w="28575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加入跳转表优化前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n w="28575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加入跳转表优化后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</a:rPr>
                        <a:t>brainfuck-bootstrap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</a:rPr>
                        <a:t>11s 485898μs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92D050"/>
                          </a:solidFill>
                        </a:rPr>
                        <a:t>12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92D050"/>
                          </a:solidFill>
                          <a:sym typeface="+mn-ea"/>
                        </a:rPr>
                        <a:t>s 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92D050"/>
                          </a:solidFill>
                        </a:rPr>
                        <a:t>926294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92D050"/>
                          </a:solidFill>
                          <a:sym typeface="+mn-ea"/>
                        </a:rPr>
                        <a:t>μs</a:t>
                      </a:r>
                      <a:endParaRPr lang="en-US" altLang="zh-CN" sz="1000">
                        <a:ln w="28575" cmpd="sng">
                          <a:noFill/>
                          <a:prstDash val="solid"/>
                        </a:ln>
                        <a:solidFill>
                          <a:srgbClr val="92D05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000">
                        <a:ln w="28575" cmpd="sng">
                          <a:noFill/>
                          <a:prstDash val="solid"/>
                        </a:ln>
                        <a:solidFill>
                          <a:srgbClr val="92D05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</a:rPr>
                        <a:t>brainfuck-mandelbort-nerf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</a:rPr>
                        <a:t>30s 779828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sym typeface="+mn-ea"/>
                        </a:rPr>
                        <a:t>μ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</a:rPr>
                        <a:t>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</a:rPr>
                        <a:t>60s 458857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sym typeface="+mn-ea"/>
                        </a:rPr>
                        <a:t>μ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</a:rPr>
                        <a:t>brainfuck-pi-nerf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</a:rPr>
                        <a:t>16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sym typeface="+mn-ea"/>
                        </a:rPr>
                        <a:t>s 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</a:rPr>
                        <a:t>99710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00B050"/>
                          </a:solidFill>
                          <a:sym typeface="+mn-ea"/>
                        </a:rPr>
                        <a:t>μs</a:t>
                      </a:r>
                      <a:endParaRPr lang="en-US" altLang="zh-CN" sz="1000">
                        <a:ln w="28575" cmpd="sng">
                          <a:noFill/>
                          <a:prstDash val="solid"/>
                        </a:ln>
                        <a:solidFill>
                          <a:srgbClr val="00B05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000">
                        <a:ln w="28575" cmpd="sng">
                          <a:noFill/>
                          <a:prstDash val="solid"/>
                        </a:ln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</a:rPr>
                        <a:t>33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sym typeface="+mn-ea"/>
                        </a:rPr>
                        <a:t>s 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</a:rPr>
                        <a:t>17688</a:t>
                      </a:r>
                      <a:r>
                        <a:rPr lang="en-US" altLang="zh-CN" sz="1000">
                          <a:ln w="2857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sym typeface="+mn-ea"/>
                        </a:rPr>
                        <a:t>μs</a:t>
                      </a:r>
                      <a:endParaRPr lang="en-US" altLang="zh-CN" sz="1000">
                        <a:ln w="28575" cmpd="sng">
                          <a:noFill/>
                          <a:prstDash val="solid"/>
                        </a:ln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000">
                        <a:ln w="28575" cmpd="sng">
                          <a:noFill/>
                          <a:prstDash val="solid"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3095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参考文献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41419" y="964076"/>
            <a:ext cx="73380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[1]Steven S.Muchnick.</a:t>
            </a:r>
            <a:r>
              <a:rPr lang="zh-CN" altLang="en-US" dirty="0"/>
              <a:t>高级编译器设计与实现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r>
              <a:rPr lang="en-US" altLang="zh-CN" dirty="0"/>
              <a:t>[2]Andrew W.Appel.</a:t>
            </a:r>
            <a:r>
              <a:rPr lang="zh-CN" altLang="en-US" dirty="0"/>
              <a:t>现代编译原理</a:t>
            </a:r>
            <a:r>
              <a:rPr lang="en-US" altLang="zh-CN" dirty="0"/>
              <a:t>C</a:t>
            </a:r>
            <a:r>
              <a:rPr lang="zh-CN" altLang="en-US" dirty="0"/>
              <a:t>语言描述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[3]Keith D.Cooper.</a:t>
            </a:r>
            <a:r>
              <a:rPr lang="zh-CN" altLang="en-US" dirty="0"/>
              <a:t>编译器设计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0688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6020" y="1801495"/>
            <a:ext cx="6938645" cy="14839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谢谢各位评委老师</a:t>
            </a:r>
          </a:p>
          <a:p>
            <a:pPr algn="ctr">
              <a:defRPr/>
            </a:pPr>
            <a:r>
              <a:rPr lang="zh-CN" altLang="en-US" sz="4400" b="1" dirty="0">
                <a:solidFill>
                  <a:srgbClr val="1B4367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敬请批评指正！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01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设计架构</a:t>
            </a:r>
            <a:endParaRPr lang="en-US" altLang="zh-CN" sz="3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310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设计架构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658" y="755053"/>
            <a:ext cx="71956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C++</a:t>
            </a:r>
            <a:r>
              <a:rPr lang="zh-CN" altLang="en-US" dirty="0"/>
              <a:t>语言开发，前端词法和语法分析使用了</a:t>
            </a:r>
            <a:r>
              <a:rPr lang="en-US" altLang="zh-CN" dirty="0"/>
              <a:t>Flex</a:t>
            </a:r>
            <a:r>
              <a:rPr lang="zh-CN" altLang="en-US" dirty="0"/>
              <a:t>和</a:t>
            </a:r>
            <a:r>
              <a:rPr lang="en-US" altLang="zh-CN" dirty="0"/>
              <a:t>Bison</a:t>
            </a:r>
            <a:r>
              <a:rPr lang="zh-CN" altLang="en-US" dirty="0"/>
              <a:t>工具进行辅助开发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设计三层</a:t>
            </a:r>
            <a:r>
              <a:rPr lang="en-US" altLang="zh-CN" dirty="0"/>
              <a:t>IR</a:t>
            </a:r>
            <a:r>
              <a:rPr lang="zh-CN" altLang="en-US" dirty="0"/>
              <a:t>，最高层为抽象语法树</a:t>
            </a:r>
            <a:r>
              <a:rPr lang="en-US" altLang="zh-CN" dirty="0"/>
              <a:t>(AST)</a:t>
            </a:r>
            <a:r>
              <a:rPr lang="zh-CN" altLang="en-US" dirty="0"/>
              <a:t>，</a:t>
            </a:r>
            <a:r>
              <a:rPr lang="en-US" altLang="zh-CN" dirty="0"/>
              <a:t>MIR</a:t>
            </a:r>
            <a:r>
              <a:rPr lang="zh-CN" altLang="en-US" dirty="0"/>
              <a:t>为四元式，</a:t>
            </a:r>
            <a:r>
              <a:rPr lang="en-US" altLang="zh-CN" dirty="0"/>
              <a:t>LIR</a:t>
            </a:r>
            <a:r>
              <a:rPr lang="zh-CN" altLang="en-US" dirty="0"/>
              <a:t>在</a:t>
            </a:r>
            <a:r>
              <a:rPr lang="en-US" altLang="zh-CN" dirty="0"/>
              <a:t>MIR</a:t>
            </a:r>
            <a:r>
              <a:rPr lang="zh-CN" altLang="en-US" dirty="0"/>
              <a:t>基础上增加了</a:t>
            </a:r>
            <a:r>
              <a:rPr lang="en-US" altLang="zh-CN" dirty="0"/>
              <a:t>armv7</a:t>
            </a:r>
            <a:r>
              <a:rPr lang="zh-CN" altLang="en-US" dirty="0"/>
              <a:t>架构相关的一些指令，放宽了指令操作数的限制条件，以及对于一些特殊的常量进行处理，和汇编形成一一对应的关系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IR</a:t>
            </a:r>
            <a:r>
              <a:rPr lang="zh-CN" altLang="en-US" dirty="0"/>
              <a:t>转</a:t>
            </a:r>
            <a:r>
              <a:rPr lang="en-US" altLang="zh-CN" dirty="0"/>
              <a:t>C</a:t>
            </a:r>
            <a:r>
              <a:rPr lang="zh-CN" altLang="en-US" dirty="0"/>
              <a:t>测试系统，可将</a:t>
            </a:r>
            <a:r>
              <a:rPr lang="en-US" altLang="zh-CN" dirty="0"/>
              <a:t>MIR</a:t>
            </a:r>
            <a:r>
              <a:rPr lang="zh-CN" altLang="en-US" dirty="0"/>
              <a:t>程序转换为</a:t>
            </a:r>
            <a:r>
              <a:rPr lang="en-US" altLang="zh-CN" dirty="0"/>
              <a:t>C</a:t>
            </a:r>
            <a:r>
              <a:rPr lang="zh-CN" altLang="en-US" dirty="0"/>
              <a:t>程序，用于测试优化的正确性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en-US" altLang="zh-CN" dirty="0"/>
              <a:t>AST</a:t>
            </a:r>
            <a:r>
              <a:rPr lang="zh-CN" altLang="en-US" dirty="0"/>
              <a:t>、</a:t>
            </a:r>
            <a:r>
              <a:rPr lang="en-US" altLang="zh-CN" dirty="0"/>
              <a:t>MIR</a:t>
            </a:r>
            <a:r>
              <a:rPr lang="zh-CN" altLang="en-US" dirty="0"/>
              <a:t>、</a:t>
            </a:r>
            <a:r>
              <a:rPr lang="en-US" altLang="zh-CN" dirty="0"/>
              <a:t>LIR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分层次进行优化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55" y="2785110"/>
            <a:ext cx="5125720" cy="2237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设计架构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4805" y="1143635"/>
            <a:ext cx="38036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变量类型：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     g(lobal)   v(alue)   t(emplate)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     l(ocal)   p(arameter)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计算结果只能存于</a:t>
            </a:r>
            <a:r>
              <a:rPr lang="en-US" altLang="zh-CN" dirty="0"/>
              <a:t>t</a:t>
            </a:r>
            <a:r>
              <a:rPr lang="zh-CN" altLang="en-US" dirty="0"/>
              <a:t>变量中，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    t</a:t>
            </a:r>
            <a:r>
              <a:rPr lang="zh-CN" altLang="en-US" dirty="0">
                <a:sym typeface="+mn-ea"/>
              </a:rPr>
              <a:t>变量在任何形式下都只能单次赋值。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zh-CN" altLang="en-US" dirty="0">
                <a:sym typeface="+mn-ea"/>
              </a:rPr>
              <a:t>为了方便进行优化。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可转换为静态单赋值形式，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    </a:t>
            </a:r>
            <a:r>
              <a:rPr lang="zh-CN" altLang="en-US" dirty="0">
                <a:sym typeface="+mn-ea"/>
              </a:rPr>
              <a:t>此时</a:t>
            </a:r>
            <a:r>
              <a:rPr lang="en-US" altLang="zh-CN" dirty="0">
                <a:sym typeface="+mn-ea"/>
              </a:rPr>
              <a:t>l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变量拥有</a:t>
            </a:r>
            <a:r>
              <a:rPr lang="en-US" altLang="zh-CN" dirty="0">
                <a:sym typeface="+mn-ea"/>
              </a:rPr>
              <a:t>SSA</a:t>
            </a:r>
            <a:r>
              <a:rPr lang="zh-CN" altLang="en-US" dirty="0">
                <a:sym typeface="+mn-ea"/>
              </a:rPr>
              <a:t>下标，每次赋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值引入一个新版本。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70" y="429895"/>
            <a:ext cx="2228850" cy="407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640" y="429895"/>
            <a:ext cx="2907665" cy="4018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98975" y="4573270"/>
            <a:ext cx="3882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普通形式</a:t>
            </a:r>
            <a:r>
              <a:rPr lang="en-US" altLang="zh-CN" sz="1000"/>
              <a:t>                                                            SSA</a:t>
            </a:r>
            <a:r>
              <a:rPr lang="zh-CN" altLang="en-US" sz="1000"/>
              <a:t>形式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设计架构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85" y="429895"/>
            <a:ext cx="2228850" cy="4073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110" y="899795"/>
            <a:ext cx="38036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LIR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限制条件更少，指令类型更丰富</a:t>
            </a:r>
            <a:r>
              <a:rPr lang="en-US" altLang="zh-CN" dirty="0">
                <a:sym typeface="+mn-ea"/>
              </a:rPr>
              <a:t>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高度面向体系结构 </a:t>
            </a:r>
            <a:r>
              <a:rPr lang="en-US" altLang="zh-CN" dirty="0">
                <a:sym typeface="+mn-ea"/>
              </a:rPr>
              <a:t>  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190" y="429895"/>
            <a:ext cx="2077720" cy="4036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98975" y="4573270"/>
            <a:ext cx="3882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/>
              <a:t>MIR                                                            LIR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61014" y="1180486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AST</a:t>
            </a:r>
            <a:r>
              <a:rPr lang="zh-CN" altLang="en-US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优化</a:t>
            </a:r>
            <a:endParaRPr lang="en-US" altLang="zh-CN" sz="3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310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644581" y="1738391"/>
            <a:ext cx="1732894" cy="46762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02</a:t>
            </a:r>
            <a:endParaRPr lang="en-US" altLang="zh-CN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3552" y="1680611"/>
            <a:ext cx="341759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AST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优化</a:t>
            </a:r>
            <a:endParaRPr lang="en-US" altLang="zh-CN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335" y="1095835"/>
            <a:ext cx="719562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常量折叠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zh-CN" altLang="en-US" sz="1000" dirty="0"/>
              <a:t>折叠在</a:t>
            </a:r>
            <a:r>
              <a:rPr lang="zh-CN" sz="1000" dirty="0"/>
              <a:t>语义分析中已经记录在</a:t>
            </a:r>
            <a:r>
              <a:rPr lang="en-US" altLang="zh-CN" sz="1000" dirty="0"/>
              <a:t>AST</a:t>
            </a:r>
            <a:r>
              <a:rPr lang="zh-CN" altLang="en-US" sz="1000" dirty="0"/>
              <a:t>节点上的常量值，消除常量数组的常量下标访问。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循环倒置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</a:t>
            </a:r>
            <a:r>
              <a:rPr lang="zh-CN" altLang="en-US" sz="1000" dirty="0"/>
              <a:t>将</a:t>
            </a:r>
            <a:r>
              <a:rPr lang="en-US" altLang="zh-CN" sz="1000" dirty="0"/>
              <a:t>while</a:t>
            </a:r>
            <a:r>
              <a:rPr lang="zh-CN" altLang="en-US" sz="1000" dirty="0"/>
              <a:t>循环转为</a:t>
            </a:r>
            <a:r>
              <a:rPr lang="en-US" altLang="zh-CN" sz="1000" dirty="0"/>
              <a:t>do-while</a:t>
            </a:r>
            <a:r>
              <a:rPr lang="zh-CN" altLang="en-US" sz="1000" dirty="0"/>
              <a:t>循环，降低控制流图上的跳转代价，以及为循环不变式外提提供支持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1000" dirty="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000" dirty="0"/>
              <a:t> </a:t>
            </a:r>
            <a:r>
              <a:rPr lang="en-US" altLang="zh-CN" sz="1000" dirty="0"/>
              <a:t>      while(x){ stmt; }    -&gt;     if(x){do{ stmt; }while(x)};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常量数组访问替代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zh-CN" altLang="en-US" sz="1000" dirty="0"/>
              <a:t>对于全局数组，如果从未被定值过，对其常量下标访问直接用初始值做替换。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</a:t>
            </a:r>
            <a:r>
              <a:rPr lang="zh-CN" altLang="en-US" dirty="0"/>
              <a:t>转</a:t>
            </a:r>
            <a:r>
              <a:rPr lang="en-US" altLang="zh-CN" dirty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/>
              <a:t>        </a:t>
            </a:r>
            <a:r>
              <a:rPr lang="zh-CN" altLang="en-US" sz="1000" dirty="0"/>
              <a:t>为跳转表优化做准备，在后文介绍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71722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03</a:t>
            </a:r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MIR</a:t>
            </a:r>
            <a:r>
              <a:rPr lang="zh-CN" altLang="en-US" sz="34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优化</a:t>
            </a:r>
            <a:endParaRPr lang="en-US" altLang="zh-CN" sz="3400" b="1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310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7041d90-331e-41d4-9274-44f10f29650f}"/>
  <p:tag name="TABLE_ENDDRAG_ORIGIN_RECT" val="419*118"/>
  <p:tag name="TABLE_ENDDRAG_RECT" val="61*181*419*1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1680</Words>
  <Application>Microsoft Office PowerPoint</Application>
  <PresentationFormat>全屏显示(16:9)</PresentationFormat>
  <Paragraphs>353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宋体</vt:lpstr>
      <vt:lpstr>微软雅黑</vt:lpstr>
      <vt:lpstr>Arial</vt:lpstr>
      <vt:lpstr>Calibri</vt:lpstr>
      <vt:lpstr>Consolas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dc:description>http://www.ypppt.com/</dc:description>
  <cp:lastModifiedBy>王 玉佳</cp:lastModifiedBy>
  <cp:revision>446</cp:revision>
  <dcterms:created xsi:type="dcterms:W3CDTF">2016-05-20T12:59:00Z</dcterms:created>
  <dcterms:modified xsi:type="dcterms:W3CDTF">2022-08-22T02:01:23Z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2052-11.1.0.10943</vt:lpwstr>
  </property>
  <property fmtid="{D5CDD505-2E9C-101B-9397-08002B2CF9AE}" pid="3" name="ICV">
    <vt:lpwstr>1475B6440FC8417F8A5C8DB888C37CFD</vt:lpwstr>
  </property>
</Properties>
</file>