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 id="276"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71123" autoAdjust="0"/>
  </p:normalViewPr>
  <p:slideViewPr>
    <p:cSldViewPr snapToGrid="0">
      <p:cViewPr varScale="1">
        <p:scale>
          <a:sx n="53" d="100"/>
          <a:sy n="53" d="100"/>
        </p:scale>
        <p:origin x="1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CD68D-CD21-4100-9C86-06B61269423A}" type="datetimeFigureOut">
              <a:rPr lang="zh-CN" altLang="en-US" smtClean="0"/>
              <a:t>2021/11/28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C4D5E-1D20-4B9C-BA87-3403CAA46B29}" type="slidenum">
              <a:rPr lang="zh-CN" altLang="en-US" smtClean="0"/>
              <a:t>‹#›</a:t>
            </a:fld>
            <a:endParaRPr lang="zh-CN" altLang="en-US"/>
          </a:p>
        </p:txBody>
      </p:sp>
    </p:spTree>
    <p:extLst>
      <p:ext uri="{BB962C8B-B14F-4D97-AF65-F5344CB8AC3E}">
        <p14:creationId xmlns:p14="http://schemas.microsoft.com/office/powerpoint/2010/main" val="162074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create a dataset named ‘</a:t>
            </a:r>
            <a:r>
              <a:rPr lang="en-US" altLang="zh-CN" dirty="0" err="1"/>
              <a:t>invoiceappdb</a:t>
            </a:r>
            <a:r>
              <a:rPr lang="en-US" altLang="zh-CN" dirty="0"/>
              <a:t>’ I have 6 tables in the database.</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2</a:t>
            </a:fld>
            <a:endParaRPr lang="zh-CN" altLang="en-US"/>
          </a:p>
        </p:txBody>
      </p:sp>
    </p:spTree>
    <p:extLst>
      <p:ext uri="{BB962C8B-B14F-4D97-AF65-F5344CB8AC3E}">
        <p14:creationId xmlns:p14="http://schemas.microsoft.com/office/powerpoint/2010/main" val="969498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create 10 threads, which means 10 users will query the database at the same time.</a:t>
            </a:r>
          </a:p>
          <a:p>
            <a:r>
              <a:rPr lang="en-US" altLang="zh-CN" dirty="0"/>
              <a:t>I set 30 seconds as the ramp-up period, which means it will take 30 seconds for the database to finish the request. The JMeter will take 30 seconds to get all 10 threads up and running. Each thread will start 3(30/10) seconds after the previous thread was begun.</a:t>
            </a:r>
          </a:p>
          <a:p>
            <a:endParaRPr lang="en-US" altLang="zh-CN" dirty="0"/>
          </a:p>
          <a:p>
            <a:r>
              <a:rPr lang="en-US" altLang="zh-CN" dirty="0"/>
              <a:t>Loop Count is 1 means:  1 iteration for each user in the group using Loop Count. In this picture, JMeter will take 30 seconds to get all the 10 threads up and running. </a:t>
            </a:r>
          </a:p>
          <a:p>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11</a:t>
            </a:fld>
            <a:endParaRPr lang="zh-CN" altLang="en-US"/>
          </a:p>
        </p:txBody>
      </p:sp>
    </p:spTree>
    <p:extLst>
      <p:ext uri="{BB962C8B-B14F-4D97-AF65-F5344CB8AC3E}">
        <p14:creationId xmlns:p14="http://schemas.microsoft.com/office/powerpoint/2010/main" val="160536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created a pool whose variable name is ‘ </a:t>
            </a:r>
            <a:r>
              <a:rPr lang="en-US" altLang="zh-CN" dirty="0" err="1"/>
              <a:t>Test_pool</a:t>
            </a:r>
            <a:r>
              <a:rPr lang="en-US" altLang="zh-CN" dirty="0"/>
              <a:t> ‘. </a:t>
            </a:r>
          </a:p>
          <a:p>
            <a:r>
              <a:rPr lang="en-US" altLang="zh-CN" dirty="0"/>
              <a:t>The max number of connections is 10.</a:t>
            </a:r>
          </a:p>
          <a:p>
            <a:r>
              <a:rPr lang="en-US" altLang="zh-CN" dirty="0"/>
              <a:t>I set the Database URL as </a:t>
            </a:r>
            <a:r>
              <a:rPr lang="en-US" altLang="zh-CN" dirty="0" err="1"/>
              <a:t>jdbc:mysql</a:t>
            </a:r>
            <a:r>
              <a:rPr lang="en-US" altLang="zh-CN" dirty="0"/>
              <a:t> (format)  localhost:3307, I find it on </a:t>
            </a:r>
            <a:r>
              <a:rPr lang="en-US" altLang="zh-CN" dirty="0" err="1"/>
              <a:t>mysql</a:t>
            </a:r>
            <a:r>
              <a:rPr lang="en-US" altLang="zh-CN" dirty="0"/>
              <a:t> workbench.  </a:t>
            </a:r>
            <a:r>
              <a:rPr lang="en-US" altLang="zh-CN" dirty="0" err="1"/>
              <a:t>Invoiceappdb</a:t>
            </a:r>
            <a:r>
              <a:rPr lang="en-US" altLang="zh-CN" dirty="0"/>
              <a:t> is my database name.</a:t>
            </a:r>
          </a:p>
          <a:p>
            <a:r>
              <a:rPr lang="en-US" altLang="zh-CN" dirty="0"/>
              <a:t>I set the JDBC Driver class as </a:t>
            </a:r>
            <a:r>
              <a:rPr lang="en-US" altLang="zh-CN" dirty="0" err="1"/>
              <a:t>com.mysql.jdbc.Driver</a:t>
            </a:r>
            <a:r>
              <a:rPr lang="en-US" altLang="zh-CN" dirty="0"/>
              <a:t>, which is a unique driver for </a:t>
            </a:r>
            <a:r>
              <a:rPr lang="en-US" altLang="zh-CN" dirty="0" err="1"/>
              <a:t>Mysql</a:t>
            </a:r>
            <a:endParaRPr lang="en-US" altLang="zh-CN" dirty="0"/>
          </a:p>
          <a:p>
            <a:r>
              <a:rPr lang="en-US" altLang="zh-CN" dirty="0"/>
              <a:t>Username is root by default, I find it in </a:t>
            </a:r>
            <a:r>
              <a:rPr lang="en-US" altLang="zh-CN" dirty="0" err="1"/>
              <a:t>mysql</a:t>
            </a:r>
            <a:r>
              <a:rPr lang="en-US" altLang="zh-CN" dirty="0"/>
              <a:t> workbench (connect to database part)</a:t>
            </a:r>
          </a:p>
          <a:p>
            <a:endParaRPr lang="en-US" altLang="zh-CN"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12</a:t>
            </a:fld>
            <a:endParaRPr lang="zh-CN" altLang="en-US"/>
          </a:p>
        </p:txBody>
      </p:sp>
    </p:spTree>
    <p:extLst>
      <p:ext uri="{BB962C8B-B14F-4D97-AF65-F5344CB8AC3E}">
        <p14:creationId xmlns:p14="http://schemas.microsoft.com/office/powerpoint/2010/main" val="363444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then I fill my Pool name, which I just </a:t>
            </a:r>
            <a:r>
              <a:rPr lang="en-US" altLang="zh-CN" dirty="0" err="1"/>
              <a:t>seted</a:t>
            </a:r>
            <a:r>
              <a:rPr lang="en-US" altLang="zh-CN" dirty="0"/>
              <a:t> into the blanks</a:t>
            </a:r>
          </a:p>
          <a:p>
            <a:r>
              <a:rPr lang="en-US" altLang="zh-CN" dirty="0"/>
              <a:t>I select the query type as select statement.</a:t>
            </a:r>
          </a:p>
          <a:p>
            <a:r>
              <a:rPr lang="en-US" altLang="zh-CN" dirty="0"/>
              <a:t>I write a query, I want to search all the customer name in the </a:t>
            </a:r>
            <a:r>
              <a:rPr lang="en-US" altLang="zh-CN" dirty="0" err="1"/>
              <a:t>customertable</a:t>
            </a:r>
            <a:r>
              <a:rPr lang="en-US" altLang="zh-CN" dirty="0"/>
              <a:t> and order them by ascending order.</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13</a:t>
            </a:fld>
            <a:endParaRPr lang="zh-CN" altLang="en-US"/>
          </a:p>
        </p:txBody>
      </p:sp>
    </p:spTree>
    <p:extLst>
      <p:ext uri="{BB962C8B-B14F-4D97-AF65-F5344CB8AC3E}">
        <p14:creationId xmlns:p14="http://schemas.microsoft.com/office/powerpoint/2010/main" val="2475320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result, we can see the thread 2 has loading time 11, which means it takes 11 milliseconds for thread 2 to run the query. Thread 2 will use 11 milliseconds to return the result.</a:t>
            </a:r>
          </a:p>
          <a:p>
            <a:r>
              <a:rPr lang="en-US" altLang="zh-CN" dirty="0"/>
              <a:t>Connect time: In How long ( how much time) does the database connected to the </a:t>
            </a:r>
            <a:r>
              <a:rPr lang="en-US" altLang="zh-CN" dirty="0" err="1"/>
              <a:t>Jmeter</a:t>
            </a:r>
            <a:endParaRPr lang="en-US" altLang="zh-CN" dirty="0"/>
          </a:p>
          <a:p>
            <a:r>
              <a:rPr lang="en-US" altLang="zh-CN" dirty="0"/>
              <a:t>Latency means the 2nd thread has to wait 4 seconds for the 1st thread to finish. </a:t>
            </a:r>
          </a:p>
          <a:p>
            <a:r>
              <a:rPr lang="en-US" altLang="zh-CN" dirty="0"/>
              <a:t>Response code(200) is a digital representation of response message (OK)</a:t>
            </a:r>
          </a:p>
          <a:p>
            <a:endParaRPr lang="en-US" altLang="zh-CN" dirty="0"/>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14</a:t>
            </a:fld>
            <a:endParaRPr lang="zh-CN" altLang="en-US"/>
          </a:p>
        </p:txBody>
      </p:sp>
    </p:spTree>
    <p:extLst>
      <p:ext uri="{BB962C8B-B14F-4D97-AF65-F5344CB8AC3E}">
        <p14:creationId xmlns:p14="http://schemas.microsoft.com/office/powerpoint/2010/main" val="3952213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summary report, we have 10 samples, </a:t>
            </a:r>
          </a:p>
          <a:p>
            <a:r>
              <a:rPr lang="en-US" altLang="zh-CN" dirty="0"/>
              <a:t>Average execution time of the query of these 10 users is 19 milliseconds.</a:t>
            </a:r>
          </a:p>
          <a:p>
            <a:r>
              <a:rPr lang="en-US" altLang="zh-CN" dirty="0" err="1"/>
              <a:t>Mininum</a:t>
            </a:r>
            <a:r>
              <a:rPr lang="en-US" altLang="zh-CN" dirty="0"/>
              <a:t> execution time of the query of these 10 users takes 5 milliseconds.</a:t>
            </a:r>
          </a:p>
          <a:p>
            <a:r>
              <a:rPr lang="en-US" altLang="zh-CN" dirty="0"/>
              <a:t>Maximum execution time of the query of these 10 users takes 100 milliseconds.</a:t>
            </a:r>
          </a:p>
          <a:p>
            <a:r>
              <a:rPr lang="en-US" altLang="zh-CN" dirty="0"/>
              <a:t>Standard deviation of the execution time of the query is 27.33 </a:t>
            </a:r>
            <a:r>
              <a:rPr lang="en-US" altLang="zh-CN" dirty="0" err="1"/>
              <a:t>mimlliseconds</a:t>
            </a:r>
            <a:r>
              <a:rPr lang="en-US" altLang="zh-CN" dirty="0"/>
              <a:t>.</a:t>
            </a:r>
          </a:p>
          <a:p>
            <a:r>
              <a:rPr lang="en-US" altLang="zh-CN" dirty="0"/>
              <a:t>Error is 0</a:t>
            </a:r>
          </a:p>
          <a:p>
            <a:r>
              <a:rPr lang="en-US" altLang="zh-CN" dirty="0"/>
              <a:t>Throughput: number of requests / (total time) = 10 requests/ 27 seconds *60 = 22.22 requests/ min</a:t>
            </a:r>
          </a:p>
          <a:p>
            <a:endParaRPr lang="en-US" altLang="zh-CN" dirty="0"/>
          </a:p>
          <a:p>
            <a:r>
              <a:rPr lang="en-US" altLang="zh-CN" dirty="0"/>
              <a:t>Denominator</a:t>
            </a:r>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15</a:t>
            </a:fld>
            <a:endParaRPr lang="zh-CN" altLang="en-US"/>
          </a:p>
        </p:txBody>
      </p:sp>
    </p:spTree>
    <p:extLst>
      <p:ext uri="{BB962C8B-B14F-4D97-AF65-F5344CB8AC3E}">
        <p14:creationId xmlns:p14="http://schemas.microsoft.com/office/powerpoint/2010/main" val="228490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a:t>
            </a:r>
            <a:r>
              <a:rPr lang="en-US" altLang="zh-CN" dirty="0" err="1"/>
              <a:t>producttable</a:t>
            </a:r>
            <a:r>
              <a:rPr lang="en-US" altLang="zh-CN" dirty="0"/>
              <a:t> order by productid </a:t>
            </a:r>
            <a:r>
              <a:rPr lang="en-US" altLang="zh-CN" dirty="0" err="1"/>
              <a:t>asc</a:t>
            </a:r>
            <a:r>
              <a:rPr lang="en-US" altLang="zh-CN" dirty="0"/>
              <a:t>;</a:t>
            </a:r>
          </a:p>
          <a:p>
            <a:r>
              <a:rPr lang="en-US" altLang="zh-CN" dirty="0"/>
              <a:t>This query: select * from  </a:t>
            </a:r>
            <a:r>
              <a:rPr lang="en-US" altLang="zh-CN" dirty="0" err="1"/>
              <a:t>producttable</a:t>
            </a:r>
            <a:r>
              <a:rPr lang="en-US" altLang="zh-CN" dirty="0"/>
              <a:t> order by productid </a:t>
            </a:r>
            <a:r>
              <a:rPr lang="en-US" altLang="zh-CN" dirty="0" err="1"/>
              <a:t>asc</a:t>
            </a:r>
            <a:r>
              <a:rPr lang="en-US" altLang="zh-CN" dirty="0"/>
              <a:t>;</a:t>
            </a:r>
            <a:r>
              <a:rPr lang="zh-CN" altLang="en-US" dirty="0"/>
              <a:t> </a:t>
            </a:r>
            <a:endParaRPr lang="en-US" altLang="zh-CN" dirty="0"/>
          </a:p>
          <a:p>
            <a:r>
              <a:rPr lang="en-US" altLang="zh-CN" dirty="0"/>
              <a:t>It uses 0.016 seconds to complete the task.</a:t>
            </a:r>
          </a:p>
          <a:p>
            <a:r>
              <a:rPr lang="en-US" altLang="zh-CN" sz="12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.(1) First, since product it is the primary key for product table, I want to select all from the </a:t>
            </a:r>
            <a:r>
              <a:rPr lang="en-US" altLang="zh-CN" sz="12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2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sorted ascendingly by the productid, which is the key column. The duration of the query is 0.016 seconds. </a:t>
            </a:r>
            <a:endParaRPr lang="en-US" altLang="zh-CN"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17</a:t>
            </a:fld>
            <a:endParaRPr lang="zh-CN" altLang="en-US"/>
          </a:p>
        </p:txBody>
      </p:sp>
    </p:spTree>
    <p:extLst>
      <p:ext uri="{BB962C8B-B14F-4D97-AF65-F5344CB8AC3E}">
        <p14:creationId xmlns:p14="http://schemas.microsoft.com/office/powerpoint/2010/main" val="236630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a:t>
            </a:r>
            <a:r>
              <a:rPr lang="en-US" altLang="zh-CN" dirty="0" err="1"/>
              <a:t>producttable</a:t>
            </a:r>
            <a:r>
              <a:rPr lang="en-US" altLang="zh-CN" dirty="0"/>
              <a:t> order by </a:t>
            </a:r>
            <a:r>
              <a:rPr lang="en-US" altLang="zh-CN" dirty="0" err="1"/>
              <a:t>unit,price</a:t>
            </a:r>
            <a:r>
              <a:rPr lang="en-US" altLang="zh-CN" dirty="0"/>
              <a:t> desc;</a:t>
            </a:r>
          </a:p>
          <a:p>
            <a:r>
              <a:rPr lang="en-US" altLang="zh-CN" dirty="0"/>
              <a:t>In this query, it uses 0.047 seconds to complete the task</a:t>
            </a:r>
          </a:p>
          <a:p>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Comparison between key column and non-key column :(2) I select all from the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sorted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descendingly</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by the unit and price, (it orders by unit, but if some rows have the same unit, it orders them by price), which are the non-key column. The duration of the query is 0.047. </a:t>
            </a:r>
          </a:p>
          <a:p>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The second query is slower than the first query.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Odering</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by the non-key column is slower than ordering by the key column.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Because key column stored the data in the sorted form. However, non-key column stored the data randomly.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18</a:t>
            </a:fld>
            <a:endParaRPr lang="zh-CN" altLang="en-US"/>
          </a:p>
        </p:txBody>
      </p:sp>
    </p:spTree>
    <p:extLst>
      <p:ext uri="{BB962C8B-B14F-4D97-AF65-F5344CB8AC3E}">
        <p14:creationId xmlns:p14="http://schemas.microsoft.com/office/powerpoint/2010/main" val="1588564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a:t>
            </a:r>
            <a:r>
              <a:rPr lang="en-US" altLang="zh-CN" dirty="0" err="1"/>
              <a:t>producttable</a:t>
            </a:r>
            <a:r>
              <a:rPr lang="en-US" altLang="zh-CN" dirty="0"/>
              <a:t> where productid &gt;5 order by productid </a:t>
            </a:r>
            <a:r>
              <a:rPr lang="en-US" altLang="zh-CN" dirty="0" err="1"/>
              <a:t>asc</a:t>
            </a:r>
            <a:r>
              <a:rPr lang="en-US" altLang="zh-CN" dirty="0"/>
              <a:t>;  this is faster</a:t>
            </a:r>
          </a:p>
          <a:p>
            <a:endParaRPr lang="en-US" altLang="zh-CN" dirty="0"/>
          </a:p>
          <a:p>
            <a:r>
              <a:rPr lang="en-US" altLang="zh-CN" dirty="0"/>
              <a:t>select * from  product where productid &gt; 5 order by </a:t>
            </a:r>
            <a:r>
              <a:rPr lang="en-US" altLang="zh-CN" dirty="0" err="1"/>
              <a:t>unit,price</a:t>
            </a:r>
            <a:r>
              <a:rPr lang="en-US" altLang="zh-CN" dirty="0"/>
              <a:t> desc;  this is slower.</a:t>
            </a:r>
          </a:p>
          <a:p>
            <a:endParaRPr lang="en-US" altLang="zh-CN" dirty="0"/>
          </a:p>
          <a:p>
            <a:r>
              <a:rPr lang="en-US" altLang="zh-CN" dirty="0"/>
              <a:t>Because primary key is faster than no key.</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solidFill>
                  <a:srgbClr val="7030A0"/>
                </a:solidFill>
                <a:effectLst/>
                <a:latin typeface="Roboto" panose="02000000000000000000" pitchFamily="2" charset="0"/>
                <a:ea typeface="DengXian" panose="02010600030101010101" pitchFamily="2" charset="-122"/>
                <a:cs typeface="Times New Roman" panose="02020603050405020304" pitchFamily="18" charset="0"/>
              </a:rPr>
              <a:t>Comparison between </a:t>
            </a:r>
            <a:r>
              <a:rPr lang="en-US" altLang="zh-CN" sz="1800" b="1" kern="100" dirty="0" err="1">
                <a:solidFill>
                  <a:srgbClr val="7030A0"/>
                </a:solidFill>
                <a:effectLst/>
                <a:latin typeface="Roboto" panose="02000000000000000000" pitchFamily="2" charset="0"/>
                <a:ea typeface="DengXian" panose="02010600030101010101" pitchFamily="2" charset="-122"/>
                <a:cs typeface="Times New Roman" panose="02020603050405020304" pitchFamily="18" charset="0"/>
              </a:rPr>
              <a:t>contrain</a:t>
            </a:r>
            <a:r>
              <a:rPr lang="en-US" altLang="zh-CN" sz="1800" b="1" kern="100" dirty="0">
                <a:solidFill>
                  <a:srgbClr val="7030A0"/>
                </a:solidFill>
                <a:effectLst/>
                <a:latin typeface="Roboto" panose="02000000000000000000" pitchFamily="2" charset="0"/>
                <a:ea typeface="DengXian" panose="02010600030101010101" pitchFamily="2" charset="-122"/>
                <a:cs typeface="Times New Roman" panose="02020603050405020304" pitchFamily="18" charset="0"/>
              </a:rPr>
              <a:t> column and non-constrain column. </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(1) I select all from the product table where product id is greater than 5 (product id is a key column in this table), and then sorted ascendingly by its productid. This takes 0.016 seconds; (2) First, I created a ‘product’ table, which has no key column, and copy all the records from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to ‘product’ table. And then I select all from the ‘product’ table, where product id is greater than 5 (product id is a non-key column), and then sorted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descendingly</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by the unit and price. This takes 0.031 seconds. Conclusion: The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contrain</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column is faster than the non-</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contrain</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column.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19</a:t>
            </a:fld>
            <a:endParaRPr lang="zh-CN" altLang="en-US"/>
          </a:p>
        </p:txBody>
      </p:sp>
    </p:spTree>
    <p:extLst>
      <p:ext uri="{BB962C8B-B14F-4D97-AF65-F5344CB8AC3E}">
        <p14:creationId xmlns:p14="http://schemas.microsoft.com/office/powerpoint/2010/main" val="2202363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part takes 0.046 seconds</a:t>
            </a:r>
          </a:p>
          <a:p>
            <a:r>
              <a:rPr lang="en-US" altLang="zh-CN" sz="1800" b="1" dirty="0" err="1">
                <a:solidFill>
                  <a:srgbClr val="7030A0"/>
                </a:solidFill>
                <a:effectLst/>
                <a:latin typeface="Roboto" panose="02000000000000000000" pitchFamily="2" charset="0"/>
                <a:ea typeface="DengXian" panose="02010600030101010101" pitchFamily="2" charset="-122"/>
                <a:cs typeface="Times New Roman" panose="02020603050405020304" pitchFamily="18" charset="0"/>
              </a:rPr>
              <a:t>Comparision</a:t>
            </a:r>
            <a:r>
              <a:rPr lang="en-US" altLang="zh-CN" sz="1800" b="1" dirty="0">
                <a:solidFill>
                  <a:srgbClr val="7030A0"/>
                </a:solidFill>
                <a:effectLst/>
                <a:latin typeface="Roboto" panose="02000000000000000000" pitchFamily="2" charset="0"/>
                <a:ea typeface="DengXian" panose="02010600030101010101" pitchFamily="2" charset="-122"/>
                <a:cs typeface="Times New Roman" panose="02020603050405020304" pitchFamily="18" charset="0"/>
              </a:rPr>
              <a:t> between nested query and inner join.</a:t>
            </a:r>
            <a:r>
              <a:rPr lang="en-US" altLang="zh-CN" sz="1800" b="1"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(1) I use nested query, also called subquery. First I select all from </a:t>
            </a:r>
            <a:r>
              <a:rPr lang="en-US" altLang="zh-CN" sz="1800" b="1"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producttype</a:t>
            </a:r>
            <a:r>
              <a:rPr lang="en-US" altLang="zh-CN" sz="1800" b="1"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which is a column name from </a:t>
            </a:r>
            <a:r>
              <a:rPr lang="en-US" altLang="zh-CN" sz="1800" b="1"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then I calculated the sum of the prices of all products which has the same type, the column name is ‘</a:t>
            </a:r>
            <a:r>
              <a:rPr lang="en-US" altLang="zh-CN" sz="1800" b="1"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totalprice</a:t>
            </a:r>
            <a:r>
              <a:rPr lang="en-US" altLang="zh-CN" sz="1800" b="1"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Because I want to know how much I have sold for this product type. ‘Where’ means the new nested table ‘t’ will use the same product type as the </a:t>
            </a:r>
            <a:r>
              <a:rPr lang="en-US" altLang="zh-CN" sz="1800" b="1"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And then I use group by to find all the products who are the same type. And then I order the </a:t>
            </a:r>
            <a:r>
              <a:rPr lang="en-US" altLang="zh-CN" sz="1800" b="1"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producttype</a:t>
            </a:r>
            <a:r>
              <a:rPr lang="en-US" altLang="zh-CN" sz="1800" b="1"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by ascending order. This query takes 0.046 seconds. </a:t>
            </a:r>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20</a:t>
            </a:fld>
            <a:endParaRPr lang="zh-CN" altLang="en-US"/>
          </a:p>
        </p:txBody>
      </p:sp>
    </p:spTree>
    <p:extLst>
      <p:ext uri="{BB962C8B-B14F-4D97-AF65-F5344CB8AC3E}">
        <p14:creationId xmlns:p14="http://schemas.microsoft.com/office/powerpoint/2010/main" val="1263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second part takes 0.032 seconds.</a:t>
            </a:r>
          </a:p>
          <a:p>
            <a:r>
              <a:rPr lang="en-US" altLang="zh-CN" dirty="0"/>
              <a:t>The second is faster than the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(2) First, I select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producttype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and all data (from the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sumed</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prices table) from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and then I use inner join to select records that have matching values in both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and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sumprice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table, which represented as ‘t’. And then I do the same query with the first one since I want to compare this one and the first one. I select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producttype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and total price from the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producttable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and then I group the products which has the same type together.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agg</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is the alias of the product table. And then I created index on the product table, and then sort the </a:t>
            </a:r>
            <a:r>
              <a:rPr lang="en-US" altLang="zh-CN" sz="1800" b="1" kern="100" dirty="0" err="1">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producttype</a:t>
            </a:r>
            <a:r>
              <a:rPr lang="en-US" altLang="zh-CN" sz="1800" b="1" kern="100" dirty="0">
                <a:solidFill>
                  <a:srgbClr val="202124"/>
                </a:solidFill>
                <a:effectLst/>
                <a:latin typeface="Roboto" panose="02000000000000000000" pitchFamily="2" charset="0"/>
                <a:ea typeface="DengXian" panose="02010600030101010101" pitchFamily="2" charset="-122"/>
                <a:cs typeface="Times New Roman" panose="02020603050405020304" pitchFamily="18" charset="0"/>
              </a:rPr>
              <a:t> by ascending order. This query takes 0.032 seconds. The second query is optimized because it takes less time than the first query. Inner join is faster than the nested query in this example.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21</a:t>
            </a:fld>
            <a:endParaRPr lang="zh-CN" altLang="en-US"/>
          </a:p>
        </p:txBody>
      </p:sp>
    </p:spTree>
    <p:extLst>
      <p:ext uri="{BB962C8B-B14F-4D97-AF65-F5344CB8AC3E}">
        <p14:creationId xmlns:p14="http://schemas.microsoft.com/office/powerpoint/2010/main" val="426586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user table: For example, I am the owner of this supermarket, After you purchase my products, I will give you an invoice (bill), only I can bill you, so I am the owner of this invoice, I am the person who writes the bill. However, only those who meet the conditions in the user table can make a bill, if anyone can make a bill, the supermarket will be chaotic. Therefore, we specify in the user table: you must meet the criteria entered in the database, </a:t>
            </a:r>
            <a:r>
              <a:rPr lang="en-US" altLang="zh-CN" dirty="0" err="1"/>
              <a:t>UserID</a:t>
            </a:r>
            <a:r>
              <a:rPr lang="en-US" altLang="zh-CN" dirty="0"/>
              <a:t>, </a:t>
            </a:r>
            <a:r>
              <a:rPr lang="en-US" altLang="zh-CN" dirty="0" err="1"/>
              <a:t>EmailID</a:t>
            </a:r>
            <a:r>
              <a:rPr lang="en-US" altLang="zh-CN" dirty="0"/>
              <a:t>, Name, Password, </a:t>
            </a:r>
            <a:r>
              <a:rPr lang="en-US" altLang="zh-CN" dirty="0" err="1"/>
              <a:t>PhoneNumber</a:t>
            </a:r>
            <a:r>
              <a:rPr lang="en-US" altLang="zh-CN" dirty="0"/>
              <a:t>, Role you can open this invoice bill.</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3</a:t>
            </a:fld>
            <a:endParaRPr lang="zh-CN" altLang="en-US"/>
          </a:p>
        </p:txBody>
      </p:sp>
    </p:spTree>
    <p:extLst>
      <p:ext uri="{BB962C8B-B14F-4D97-AF65-F5344CB8AC3E}">
        <p14:creationId xmlns:p14="http://schemas.microsoft.com/office/powerpoint/2010/main" val="149019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are the columns in the customer table.</a:t>
            </a:r>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4</a:t>
            </a:fld>
            <a:endParaRPr lang="zh-CN" altLang="en-US"/>
          </a:p>
        </p:txBody>
      </p:sp>
    </p:spTree>
    <p:extLst>
      <p:ext uri="{BB962C8B-B14F-4D97-AF65-F5344CB8AC3E}">
        <p14:creationId xmlns:p14="http://schemas.microsoft.com/office/powerpoint/2010/main" val="131785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insert records using generatedata.com, and it automatically generate data, and then I put these data into each column.</a:t>
            </a:r>
          </a:p>
          <a:p>
            <a:r>
              <a:rPr lang="en-US" altLang="zh-CN" dirty="0"/>
              <a:t>And</a:t>
            </a:r>
            <a:r>
              <a:rPr lang="zh-CN" altLang="en-US" dirty="0"/>
              <a:t> </a:t>
            </a:r>
            <a:r>
              <a:rPr lang="en-US" altLang="zh-CN" dirty="0"/>
              <a:t>then</a:t>
            </a:r>
            <a:r>
              <a:rPr lang="zh-CN" altLang="en-US" dirty="0"/>
              <a:t> </a:t>
            </a:r>
            <a:r>
              <a:rPr lang="en-US" altLang="zh-CN" dirty="0"/>
              <a:t>I used the same method for other tables</a:t>
            </a:r>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5</a:t>
            </a:fld>
            <a:endParaRPr lang="zh-CN" altLang="en-US"/>
          </a:p>
        </p:txBody>
      </p:sp>
    </p:spTree>
    <p:extLst>
      <p:ext uri="{BB962C8B-B14F-4D97-AF65-F5344CB8AC3E}">
        <p14:creationId xmlns:p14="http://schemas.microsoft.com/office/powerpoint/2010/main" val="210898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then I will add primary key ,which is index to each table.</a:t>
            </a:r>
          </a:p>
          <a:p>
            <a:r>
              <a:rPr lang="en-US" altLang="zh-CN" dirty="0"/>
              <a:t>Customer ID is the customer table’s primary key</a:t>
            </a:r>
          </a:p>
          <a:p>
            <a:r>
              <a:rPr lang="en-US" altLang="zh-CN" dirty="0"/>
              <a:t>ADD KEY: means we are telling the database these columns are the key columns. ‘Invoice ID’, ‘</a:t>
            </a:r>
            <a:r>
              <a:rPr lang="en-US" altLang="zh-CN" dirty="0" err="1"/>
              <a:t>ProductID</a:t>
            </a:r>
            <a:r>
              <a:rPr lang="en-US" altLang="zh-CN" dirty="0"/>
              <a:t>’, ‘</a:t>
            </a:r>
            <a:r>
              <a:rPr lang="en-US" altLang="zh-CN" dirty="0" err="1"/>
              <a:t>LineItemID</a:t>
            </a:r>
            <a:r>
              <a:rPr lang="en-US" altLang="zh-CN" dirty="0"/>
              <a:t>’ are the key columns. They can be primary key, they can be foreign key, they can be compound key, Composite key, Surrogate key, and other kinds of key.</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6</a:t>
            </a:fld>
            <a:endParaRPr lang="zh-CN" altLang="en-US"/>
          </a:p>
        </p:txBody>
      </p:sp>
    </p:spTree>
    <p:extLst>
      <p:ext uri="{BB962C8B-B14F-4D97-AF65-F5344CB8AC3E}">
        <p14:creationId xmlns:p14="http://schemas.microsoft.com/office/powerpoint/2010/main" val="9544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 Constraint is the foreign key. All the keys are constraints. Here add constraint is add foreign key.</a:t>
            </a:r>
          </a:p>
          <a:p>
            <a:r>
              <a:rPr lang="en-US" altLang="zh-CN" dirty="0"/>
              <a:t>2. As you can see, in the ‘invoice item’ table, I create a foreign key ‘ invoiceitem_ibfk_1’ for the table ‘invoice item’. </a:t>
            </a:r>
          </a:p>
          <a:p>
            <a:r>
              <a:rPr lang="en-US" altLang="zh-CN" dirty="0"/>
              <a:t>3. The key ‘ invoiceitem_ibfk_1’ is in the column ‘Invoice ID’.</a:t>
            </a:r>
          </a:p>
          <a:p>
            <a:r>
              <a:rPr lang="en-US" altLang="zh-CN" dirty="0" err="1"/>
              <a:t>InvoiceID</a:t>
            </a:r>
            <a:r>
              <a:rPr lang="en-US" altLang="zh-CN" dirty="0"/>
              <a:t> is the primary key for the </a:t>
            </a:r>
            <a:r>
              <a:rPr lang="en-US" altLang="zh-CN" dirty="0" err="1"/>
              <a:t>invoicetable</a:t>
            </a:r>
            <a:r>
              <a:rPr lang="en-US" altLang="zh-CN" dirty="0"/>
              <a:t>. </a:t>
            </a:r>
          </a:p>
          <a:p>
            <a:r>
              <a:rPr lang="en-US" altLang="zh-CN" dirty="0"/>
              <a:t>4. The ‘</a:t>
            </a:r>
            <a:r>
              <a:rPr lang="en-US" altLang="zh-CN" dirty="0" err="1"/>
              <a:t>InvoiceID</a:t>
            </a:r>
            <a:r>
              <a:rPr lang="en-US" altLang="zh-CN" dirty="0"/>
              <a:t>’ is the foreign key for the </a:t>
            </a:r>
            <a:r>
              <a:rPr lang="en-US" altLang="zh-CN" dirty="0" err="1"/>
              <a:t>Invoiceitem</a:t>
            </a:r>
            <a:r>
              <a:rPr lang="en-US" altLang="zh-CN" dirty="0"/>
              <a:t> table and </a:t>
            </a:r>
            <a:r>
              <a:rPr lang="en-US" altLang="zh-CN" dirty="0" err="1"/>
              <a:t>invoiceID</a:t>
            </a:r>
            <a:r>
              <a:rPr lang="en-US" altLang="zh-CN" dirty="0"/>
              <a:t> will be used by the ‘invoice item’ table to connect or reference to the invoice table. Because Invoice ID is the primary key for the invoice table and the foreign key for the invoice item table.</a:t>
            </a:r>
          </a:p>
          <a:p>
            <a:r>
              <a:rPr lang="en-US" altLang="zh-CN" dirty="0"/>
              <a:t>5. Reference means the </a:t>
            </a:r>
            <a:r>
              <a:rPr lang="en-US" altLang="zh-CN" dirty="0" err="1"/>
              <a:t>invoiceID</a:t>
            </a:r>
            <a:r>
              <a:rPr lang="en-US" altLang="zh-CN" dirty="0"/>
              <a:t> is the reference word, from this word, we come to </a:t>
            </a:r>
            <a:r>
              <a:rPr lang="en-US" altLang="zh-CN" dirty="0" err="1"/>
              <a:t>invoicetable</a:t>
            </a:r>
            <a:r>
              <a:rPr lang="en-US" altLang="zh-CN" dirty="0"/>
              <a:t>.</a:t>
            </a:r>
          </a:p>
          <a:p>
            <a:r>
              <a:rPr lang="en-US" altLang="zh-CN" dirty="0"/>
              <a:t>6. Foreign key means the </a:t>
            </a:r>
            <a:r>
              <a:rPr lang="en-US" altLang="zh-CN" dirty="0" err="1"/>
              <a:t>invoiceID</a:t>
            </a:r>
            <a:r>
              <a:rPr lang="en-US" altLang="zh-CN" dirty="0"/>
              <a:t> is the foreign key for the invoiceitem_ibfk_1. </a:t>
            </a:r>
          </a:p>
          <a:p>
            <a:r>
              <a:rPr lang="en-US" altLang="zh-CN" dirty="0"/>
              <a:t>7. Invoiceitem_ibfk_1 is the foreign key for the </a:t>
            </a:r>
            <a:r>
              <a:rPr lang="en-US" altLang="zh-CN" dirty="0" err="1"/>
              <a:t>invoiceitem</a:t>
            </a:r>
            <a:r>
              <a:rPr lang="en-US" altLang="zh-CN" dirty="0"/>
              <a:t> table. 	</a:t>
            </a:r>
          </a:p>
          <a:p>
            <a:r>
              <a:rPr lang="en-US" altLang="zh-CN" dirty="0"/>
              <a:t>8. DELETE CASCADE: means if you delete the table from the database, the table will be deleted, constraint will not be deleted, unless you delete the record of the table. If I don’t write DELETE CASCADE, then when I delete a table, everything in this table is deleted. For example, you create a table named invoice, you create a table named </a:t>
            </a:r>
            <a:r>
              <a:rPr lang="en-US" altLang="zh-CN" dirty="0" err="1"/>
              <a:t>invoiceitem</a:t>
            </a:r>
            <a:r>
              <a:rPr lang="en-US" altLang="zh-CN" dirty="0"/>
              <a:t>, and then you also create a link between these two tables. After a few moments, you feel that I have to delete </a:t>
            </a:r>
            <a:r>
              <a:rPr lang="en-US" altLang="zh-CN" dirty="0" err="1"/>
              <a:t>invoiceitem</a:t>
            </a:r>
            <a:r>
              <a:rPr lang="en-US" altLang="zh-CN" dirty="0"/>
              <a:t> table, the table will be removed from the database , but the constraint (=foreign key = link ) still remain in the database. </a:t>
            </a:r>
          </a:p>
          <a:p>
            <a:endParaRPr lang="zh-CN" altLang="en-US" dirty="0"/>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7</a:t>
            </a:fld>
            <a:endParaRPr lang="zh-CN" altLang="en-US"/>
          </a:p>
        </p:txBody>
      </p:sp>
    </p:spTree>
    <p:extLst>
      <p:ext uri="{BB962C8B-B14F-4D97-AF65-F5344CB8AC3E}">
        <p14:creationId xmlns:p14="http://schemas.microsoft.com/office/powerpoint/2010/main" val="215514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invoice ID in the invoice item is the foreign key, that foreign key is existing in invoice table as a primary key. </a:t>
            </a:r>
          </a:p>
          <a:p>
            <a:endParaRPr lang="en-US" altLang="zh-CN" dirty="0"/>
          </a:p>
          <a:p>
            <a:r>
              <a:rPr lang="en-US" altLang="zh-CN" dirty="0"/>
              <a:t>The relationship between our invoice table and invoice item table is one to many, so the invoice table and invoice item table cannot be merged into one table.</a:t>
            </a:r>
          </a:p>
          <a:p>
            <a:endParaRPr lang="en-US" altLang="zh-CN" dirty="0"/>
          </a:p>
          <a:p>
            <a:r>
              <a:rPr lang="en-US" altLang="zh-CN" dirty="0"/>
              <a:t>what is the relationship between Customer table and Product table? No relationship. but you could say customer buy product, but in this database, they don't have relationship, one customer can buy one product, so it is one to one. In another case, One customer can buy many products, so it is one to many. In the third case, many products can be bought by many customers, so it is many to many. </a:t>
            </a:r>
          </a:p>
          <a:p>
            <a:endParaRPr lang="en-US" altLang="zh-CN" dirty="0"/>
          </a:p>
          <a:p>
            <a:r>
              <a:rPr lang="en-US" altLang="zh-CN" dirty="0"/>
              <a:t>The relationship between customer and payment is one to many, a customer can have more than one payment, the same person can enter the supermarket twice to buy goods and thus get two payment bills.  We have only one user in our dataset, single user, so we don't need to connect it with other tables. customer cannot generate invoice . in the invoice, we have the </a:t>
            </a:r>
            <a:r>
              <a:rPr lang="en-US" altLang="zh-CN" dirty="0" err="1"/>
              <a:t>cutomer</a:t>
            </a:r>
            <a:r>
              <a:rPr lang="en-US" altLang="zh-CN" dirty="0"/>
              <a:t> ID, which is used to connect the customer.</a:t>
            </a:r>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8</a:t>
            </a:fld>
            <a:endParaRPr lang="zh-CN" altLang="en-US"/>
          </a:p>
        </p:txBody>
      </p:sp>
    </p:spTree>
    <p:extLst>
      <p:ext uri="{BB962C8B-B14F-4D97-AF65-F5344CB8AC3E}">
        <p14:creationId xmlns:p14="http://schemas.microsoft.com/office/powerpoint/2010/main" val="2935682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Due to space limitations, I've split a diagram into two PPTs, but you'll see the full one when you combine them. Or you can see it in </a:t>
            </a:r>
            <a:r>
              <a:rPr lang="en-US" altLang="zh-CN" dirty="0" err="1"/>
              <a:t>mysql</a:t>
            </a:r>
            <a:r>
              <a:rPr lang="en-US" altLang="zh-CN" dirty="0"/>
              <a:t> workbench database reverse engineer part.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relationship between our invoice table and invoice item table is one to many, so the invoice table and invoice item table cannot be merged into one table.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Why is that there is an invoice table and there is still an </a:t>
            </a:r>
            <a:r>
              <a:rPr lang="en-US" altLang="zh-CN" dirty="0" err="1"/>
              <a:t>invoiceItem</a:t>
            </a:r>
            <a:r>
              <a:rPr lang="en-US" altLang="zh-CN" dirty="0"/>
              <a:t> table? For example, a customer in the customer table goes to the supermarket to buy something, he buys 5 things, these 5 things are put into the Product Table, so from the figure you can see that the relationship between the customer table and the product table is one to many relationship. But when the owner (user table) generate the invoice, he will give you a single invoice (there are 5 products on this bill), but at this point, there is no need for the user table and invoice table to have a relationship, because it is meaningless and not reflected in the code, we do not need to know the relationship between the owner and the product, which is known to all, the store owner billing, the relationship is self-evident. You just need to know that User gives you a single invoice, and there are 5 items in this single invoice, so the relationship between our invoice table and invoice item table is one to many, so invoice table and invoice item table cannot be merged into one table.</a:t>
            </a:r>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9</a:t>
            </a:fld>
            <a:endParaRPr lang="zh-CN" altLang="en-US"/>
          </a:p>
        </p:txBody>
      </p:sp>
    </p:spTree>
    <p:extLst>
      <p:ext uri="{BB962C8B-B14F-4D97-AF65-F5344CB8AC3E}">
        <p14:creationId xmlns:p14="http://schemas.microsoft.com/office/powerpoint/2010/main" val="172915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relationship between customer and payment is one to many, a customer can have more than one payment, the same person can enter the supermarket twice or three times to buy goods and thus get 2 or 3 payment invoices(bills). I created this </a:t>
            </a:r>
            <a:r>
              <a:rPr lang="en-US" altLang="zh-CN" dirty="0" err="1"/>
              <a:t>invoicetable</a:t>
            </a:r>
            <a:r>
              <a:rPr lang="en-US" altLang="zh-CN" dirty="0"/>
              <a:t> so I can define who has a relationship with whom or not. We have only one user in our dataset, single user, so we don't need to connect it with other tables. customer cannot generate invoice . in the invoice, we have the </a:t>
            </a:r>
            <a:r>
              <a:rPr lang="en-US" altLang="zh-CN" dirty="0" err="1"/>
              <a:t>cutomer</a:t>
            </a:r>
            <a:r>
              <a:rPr lang="en-US" altLang="zh-CN" dirty="0"/>
              <a:t> ID, which is used to connect the customer</a:t>
            </a:r>
          </a:p>
        </p:txBody>
      </p:sp>
      <p:sp>
        <p:nvSpPr>
          <p:cNvPr id="4" name="Slide Number Placeholder 3"/>
          <p:cNvSpPr>
            <a:spLocks noGrp="1"/>
          </p:cNvSpPr>
          <p:nvPr>
            <p:ph type="sldNum" sz="quarter" idx="5"/>
          </p:nvPr>
        </p:nvSpPr>
        <p:spPr/>
        <p:txBody>
          <a:bodyPr/>
          <a:lstStyle/>
          <a:p>
            <a:fld id="{106C4D5E-1D20-4B9C-BA87-3403CAA46B29}" type="slidenum">
              <a:rPr lang="zh-CN" altLang="en-US" smtClean="0"/>
              <a:t>10</a:t>
            </a:fld>
            <a:endParaRPr lang="zh-CN" altLang="en-US"/>
          </a:p>
        </p:txBody>
      </p:sp>
    </p:spTree>
    <p:extLst>
      <p:ext uri="{BB962C8B-B14F-4D97-AF65-F5344CB8AC3E}">
        <p14:creationId xmlns:p14="http://schemas.microsoft.com/office/powerpoint/2010/main" val="78644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A37E-A2FA-41D4-BA07-4F645F28665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FDF61D8B-7545-43ED-8278-A3AF23C51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AD95F11-ACE0-42CF-AE79-C6BFFA2C9288}"/>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F7A335AD-96B6-489D-AC21-30FC200F4EC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D28681B-7057-4CB9-95D4-E1001C82CA99}"/>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0151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4900-B391-4433-8987-6A31AB0BD36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167E291-D2D1-4332-8D0C-664CEF1642B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6B38F27-B14F-4BA4-A90A-6EBDE7EB174A}"/>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6D336763-AD6C-4A24-ABF5-20F3C97488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A967D7-6105-404E-A5F0-ADF024925CC8}"/>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11150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88A19-4A55-4FB7-A078-2638E81F8F8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8D0C224-D1A2-4234-AC1D-B94488958A9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17F450E-515E-47B6-BB88-17F3EE8793A0}"/>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5977FC3A-FF7E-43C0-AE6C-5D8F0954EFC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71167D-0C14-42B7-97CD-BBC273C57816}"/>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12585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FAFC-EC46-47B6-BD52-6A995D0BB6D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4C9EBD4-134C-46F5-BB00-F25411A1403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CEED0E-128B-43AF-9A88-DF6B321ACBC5}"/>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E1FB405D-D9D9-42FA-8500-BF24F8E86A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667D80-AB94-4A9F-8A66-5C03D541A659}"/>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36085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5003-29FD-4EDD-A259-1490E1FDFEB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1A6573D-751F-4356-A307-77484ABD0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3D73F91-FF55-46E0-8038-2B852B7FC579}"/>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3C86D9DD-58EA-4F7F-AB51-1FF5183A61F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89318DB-F9ED-4B9B-918C-D9858F1E1EB5}"/>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5987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6229-F08E-4022-9F3D-17C6BB0D759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B04AF36-2C90-4736-90BC-B8976FEDD80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8D6F5C2-E4AE-481F-8964-E42B6EC432C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0A15FBA-7947-42E1-90ED-505143F276C5}"/>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0D1A663E-DA4C-4F26-9068-1B4F6913544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1467C19-B372-4B29-84DF-579B7C903EAB}"/>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195600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0A25-49B9-4E42-AC4B-90E4E2000CD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3AD0465-3C77-49E3-B225-A0A88CD79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A66843A-BEBE-48C3-B03C-F55F68340C4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44B464A-D467-4E85-B79D-28083473C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9E404C2-6689-4C1D-8092-4C676AAE25C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BE25E15-F85D-4D9D-BA56-B18A53732B31}"/>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8" name="Footer Placeholder 7">
            <a:extLst>
              <a:ext uri="{FF2B5EF4-FFF2-40B4-BE49-F238E27FC236}">
                <a16:creationId xmlns:a16="http://schemas.microsoft.com/office/drawing/2014/main" id="{BB5C4758-A482-4A8D-AD3A-5036450D9EF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31696A6-26E2-420C-A397-B85609169EBB}"/>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217623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50EC-95FA-4071-98A3-16AE4AD8043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F208425-04AC-411C-9595-F04E6374CA97}"/>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4" name="Footer Placeholder 3">
            <a:extLst>
              <a:ext uri="{FF2B5EF4-FFF2-40B4-BE49-F238E27FC236}">
                <a16:creationId xmlns:a16="http://schemas.microsoft.com/office/drawing/2014/main" id="{ED6DE422-DD46-4B72-BF14-229A07A2EE6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6C290DE-5E2C-4AB6-B663-D2F5463B6C96}"/>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23815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DF1E36-946D-4E5B-BD72-CA85A0709AA6}"/>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3" name="Footer Placeholder 2">
            <a:extLst>
              <a:ext uri="{FF2B5EF4-FFF2-40B4-BE49-F238E27FC236}">
                <a16:creationId xmlns:a16="http://schemas.microsoft.com/office/drawing/2014/main" id="{D0E5A875-0DC4-4D0D-82EE-1CCAD900E58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EBCEBC1-C395-4D64-9970-2A0788D02EE5}"/>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79971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19A8-5691-4EC9-9DCA-88B445A6CD0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CB0BE54-0B89-428C-9793-A058E8AB9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61F2351-F47C-4A62-8101-6CB848146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C7AEA31-E0B2-43A2-BC69-CD3B53E7BBD7}"/>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A24C3CF4-4561-46B2-8844-673B98D6994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E8EB695-B72C-4A4D-B422-976AE0FC4DD0}"/>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45383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2988-1127-4744-BA7F-2A5B2FF1A71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F4719AB-7AFF-4C8E-94C1-EB2E1E715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12E821D-C6AD-4543-A67D-B617589E5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E61CCB-C6B3-46FE-9980-C09C438BBE41}"/>
              </a:ext>
            </a:extLst>
          </p:cNvPr>
          <p:cNvSpPr>
            <a:spLocks noGrp="1"/>
          </p:cNvSpPr>
          <p:nvPr>
            <p:ph type="dt" sz="half" idx="10"/>
          </p:nvPr>
        </p:nvSpPr>
        <p:spPr/>
        <p:txBody>
          <a:bodyPr/>
          <a:lstStyle/>
          <a:p>
            <a:fld id="{7492A6CD-A18E-46ED-A524-42959DD05C5F}" type="datetimeFigureOut">
              <a:rPr lang="zh-CN" altLang="en-US" smtClean="0"/>
              <a:t>2021/11/28</a:t>
            </a:fld>
            <a:endParaRPr lang="zh-CN" altLang="en-US"/>
          </a:p>
        </p:txBody>
      </p:sp>
      <p:sp>
        <p:nvSpPr>
          <p:cNvPr id="6" name="Footer Placeholder 5">
            <a:extLst>
              <a:ext uri="{FF2B5EF4-FFF2-40B4-BE49-F238E27FC236}">
                <a16:creationId xmlns:a16="http://schemas.microsoft.com/office/drawing/2014/main" id="{DAAD9C1F-9089-4149-9447-A95559576E6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72F2F34-A6FA-4147-9242-96F060FFA880}"/>
              </a:ext>
            </a:extLst>
          </p:cNvPr>
          <p:cNvSpPr>
            <a:spLocks noGrp="1"/>
          </p:cNvSpPr>
          <p:nvPr>
            <p:ph type="sldNum" sz="quarter" idx="12"/>
          </p:nvPr>
        </p:nvSpPr>
        <p:spPr/>
        <p:txBody>
          <a:body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116785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0BDBC-E816-43CE-A094-00A65E622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5EC5BC0-8984-4D05-B60B-D462592B2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590A7AC-B05A-4CB8-873C-C0E03AA6E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A6CD-A18E-46ED-A524-42959DD05C5F}" type="datetimeFigureOut">
              <a:rPr lang="zh-CN" altLang="en-US" smtClean="0"/>
              <a:t>2021/11/28</a:t>
            </a:fld>
            <a:endParaRPr lang="zh-CN" altLang="en-US"/>
          </a:p>
        </p:txBody>
      </p:sp>
      <p:sp>
        <p:nvSpPr>
          <p:cNvPr id="5" name="Footer Placeholder 4">
            <a:extLst>
              <a:ext uri="{FF2B5EF4-FFF2-40B4-BE49-F238E27FC236}">
                <a16:creationId xmlns:a16="http://schemas.microsoft.com/office/drawing/2014/main" id="{3B70912D-980C-4715-80EF-96474B84C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92DD1902-7C84-438A-AAAF-6E83F5234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B9ADE-2881-421D-AC92-63D2087A839C}" type="slidenum">
              <a:rPr lang="zh-CN" altLang="en-US" smtClean="0"/>
              <a:t>‹#›</a:t>
            </a:fld>
            <a:endParaRPr lang="zh-CN" altLang="en-US"/>
          </a:p>
        </p:txBody>
      </p:sp>
    </p:spTree>
    <p:extLst>
      <p:ext uri="{BB962C8B-B14F-4D97-AF65-F5344CB8AC3E}">
        <p14:creationId xmlns:p14="http://schemas.microsoft.com/office/powerpoint/2010/main" val="3020807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B2DD-BBDA-4B75-BDE7-E233D593DDDF}"/>
              </a:ext>
            </a:extLst>
          </p:cNvPr>
          <p:cNvSpPr>
            <a:spLocks noGrp="1"/>
          </p:cNvSpPr>
          <p:nvPr>
            <p:ph type="ctrTitle"/>
          </p:nvPr>
        </p:nvSpPr>
        <p:spPr/>
        <p:txBody>
          <a:bodyPr/>
          <a:lstStyle/>
          <a:p>
            <a:r>
              <a:rPr lang="en-US" altLang="zh-CN" sz="6000" dirty="0">
                <a:solidFill>
                  <a:srgbClr val="080808"/>
                </a:solidFill>
              </a:rPr>
              <a:t>Database Design and Performance Test</a:t>
            </a:r>
            <a:endParaRPr lang="zh-CN" altLang="en-US" dirty="0"/>
          </a:p>
        </p:txBody>
      </p:sp>
      <p:sp>
        <p:nvSpPr>
          <p:cNvPr id="3" name="Subtitle 2">
            <a:extLst>
              <a:ext uri="{FF2B5EF4-FFF2-40B4-BE49-F238E27FC236}">
                <a16:creationId xmlns:a16="http://schemas.microsoft.com/office/drawing/2014/main" id="{216D3B40-2699-4C9D-9522-6298F02DF7E5}"/>
              </a:ext>
            </a:extLst>
          </p:cNvPr>
          <p:cNvSpPr>
            <a:spLocks noGrp="1"/>
          </p:cNvSpPr>
          <p:nvPr>
            <p:ph type="subTitle" idx="1"/>
          </p:nvPr>
        </p:nvSpPr>
        <p:spPr/>
        <p:txBody>
          <a:bodyPr/>
          <a:lstStyle/>
          <a:p>
            <a:r>
              <a:rPr lang="en-US" altLang="zh-CN" sz="2400" dirty="0" err="1">
                <a:solidFill>
                  <a:srgbClr val="080808"/>
                </a:solidFill>
              </a:rPr>
              <a:t>Ziyu</a:t>
            </a:r>
            <a:r>
              <a:rPr lang="en-US" altLang="zh-CN" sz="2400" dirty="0">
                <a:solidFill>
                  <a:srgbClr val="080808"/>
                </a:solidFill>
              </a:rPr>
              <a:t> Wang</a:t>
            </a:r>
          </a:p>
          <a:p>
            <a:r>
              <a:rPr lang="en-US" altLang="zh-CN" sz="2400" dirty="0">
                <a:solidFill>
                  <a:srgbClr val="080808"/>
                </a:solidFill>
              </a:rPr>
              <a:t>He Wang</a:t>
            </a:r>
          </a:p>
          <a:p>
            <a:endParaRPr lang="zh-CN" altLang="en-US" dirty="0"/>
          </a:p>
        </p:txBody>
      </p:sp>
    </p:spTree>
    <p:extLst>
      <p:ext uri="{BB962C8B-B14F-4D97-AF65-F5344CB8AC3E}">
        <p14:creationId xmlns:p14="http://schemas.microsoft.com/office/powerpoint/2010/main" val="34780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5CC5-7E66-4E0A-8809-571EF3F4BDFF}"/>
              </a:ext>
            </a:extLst>
          </p:cNvPr>
          <p:cNvSpPr>
            <a:spLocks noGrp="1"/>
          </p:cNvSpPr>
          <p:nvPr>
            <p:ph type="title"/>
          </p:nvPr>
        </p:nvSpPr>
        <p:spPr>
          <a:xfrm>
            <a:off x="331763" y="145830"/>
            <a:ext cx="10515600" cy="535207"/>
          </a:xfrm>
        </p:spPr>
        <p:txBody>
          <a:bodyPr>
            <a:normAutofit fontScale="90000"/>
          </a:bodyPr>
          <a:lstStyle/>
          <a:p>
            <a:r>
              <a:rPr lang="en-US" altLang="zh-CN" dirty="0"/>
              <a:t>ER diagram</a:t>
            </a:r>
            <a:endParaRPr lang="zh-CN" altLang="en-US" dirty="0"/>
          </a:p>
        </p:txBody>
      </p:sp>
      <p:pic>
        <p:nvPicPr>
          <p:cNvPr id="4" name="Content Placeholder 3">
            <a:extLst>
              <a:ext uri="{FF2B5EF4-FFF2-40B4-BE49-F238E27FC236}">
                <a16:creationId xmlns:a16="http://schemas.microsoft.com/office/drawing/2014/main" id="{87093A61-85DE-4E76-A5B6-E42E224233AB}"/>
              </a:ext>
            </a:extLst>
          </p:cNvPr>
          <p:cNvPicPr>
            <a:picLocks noGrp="1" noChangeAspect="1"/>
          </p:cNvPicPr>
          <p:nvPr>
            <p:ph idx="1"/>
          </p:nvPr>
        </p:nvPicPr>
        <p:blipFill>
          <a:blip r:embed="rId3"/>
          <a:stretch>
            <a:fillRect/>
          </a:stretch>
        </p:blipFill>
        <p:spPr>
          <a:xfrm>
            <a:off x="773723" y="681037"/>
            <a:ext cx="10185009" cy="5495926"/>
          </a:xfrm>
          <a:prstGeom prst="rect">
            <a:avLst/>
          </a:prstGeom>
        </p:spPr>
      </p:pic>
    </p:spTree>
    <p:extLst>
      <p:ext uri="{BB962C8B-B14F-4D97-AF65-F5344CB8AC3E}">
        <p14:creationId xmlns:p14="http://schemas.microsoft.com/office/powerpoint/2010/main" val="352733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172-89BF-46D9-A95A-0A177B7F78D3}"/>
              </a:ext>
            </a:extLst>
          </p:cNvPr>
          <p:cNvSpPr>
            <a:spLocks noGrp="1"/>
          </p:cNvSpPr>
          <p:nvPr>
            <p:ph type="title"/>
          </p:nvPr>
        </p:nvSpPr>
        <p:spPr>
          <a:xfrm>
            <a:off x="527538" y="182246"/>
            <a:ext cx="10515600" cy="450800"/>
          </a:xfrm>
        </p:spPr>
        <p:txBody>
          <a:bodyPr>
            <a:normAutofit fontScale="90000"/>
          </a:bodyPr>
          <a:lstStyle/>
          <a:p>
            <a:r>
              <a:rPr lang="en-US" altLang="zh-CN" dirty="0" err="1"/>
              <a:t>Jmeter</a:t>
            </a:r>
            <a:r>
              <a:rPr lang="en-US" altLang="zh-CN" dirty="0"/>
              <a:t> performance Test</a:t>
            </a:r>
            <a:endParaRPr lang="zh-CN" altLang="en-US" dirty="0"/>
          </a:p>
        </p:txBody>
      </p:sp>
      <p:pic>
        <p:nvPicPr>
          <p:cNvPr id="5" name="Content Placeholder 4">
            <a:extLst>
              <a:ext uri="{FF2B5EF4-FFF2-40B4-BE49-F238E27FC236}">
                <a16:creationId xmlns:a16="http://schemas.microsoft.com/office/drawing/2014/main" id="{8C2ABD5D-5335-4280-BA14-9FF6E86239CD}"/>
              </a:ext>
            </a:extLst>
          </p:cNvPr>
          <p:cNvPicPr>
            <a:picLocks noGrp="1" noChangeAspect="1"/>
          </p:cNvPicPr>
          <p:nvPr>
            <p:ph idx="1"/>
          </p:nvPr>
        </p:nvPicPr>
        <p:blipFill>
          <a:blip r:embed="rId3"/>
          <a:stretch>
            <a:fillRect/>
          </a:stretch>
        </p:blipFill>
        <p:spPr>
          <a:xfrm>
            <a:off x="675249" y="633046"/>
            <a:ext cx="10367889" cy="5120640"/>
          </a:xfrm>
        </p:spPr>
      </p:pic>
    </p:spTree>
    <p:extLst>
      <p:ext uri="{BB962C8B-B14F-4D97-AF65-F5344CB8AC3E}">
        <p14:creationId xmlns:p14="http://schemas.microsoft.com/office/powerpoint/2010/main" val="180769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5227-FF31-4D8E-ABE7-0A338C16B82A}"/>
              </a:ext>
            </a:extLst>
          </p:cNvPr>
          <p:cNvSpPr>
            <a:spLocks noGrp="1"/>
          </p:cNvSpPr>
          <p:nvPr>
            <p:ph type="title"/>
          </p:nvPr>
        </p:nvSpPr>
        <p:spPr>
          <a:xfrm>
            <a:off x="469590" y="168178"/>
            <a:ext cx="10515600" cy="675884"/>
          </a:xfrm>
        </p:spPr>
        <p:txBody>
          <a:bodyPr>
            <a:normAutofit fontScale="90000"/>
          </a:bodyPr>
          <a:lstStyle/>
          <a:p>
            <a:r>
              <a:rPr lang="en-US" altLang="zh-CN" dirty="0"/>
              <a:t>JDBC configuration</a:t>
            </a:r>
            <a:endParaRPr lang="zh-CN" altLang="en-US" dirty="0"/>
          </a:p>
        </p:txBody>
      </p:sp>
      <p:pic>
        <p:nvPicPr>
          <p:cNvPr id="5" name="Content Placeholder 4">
            <a:extLst>
              <a:ext uri="{FF2B5EF4-FFF2-40B4-BE49-F238E27FC236}">
                <a16:creationId xmlns:a16="http://schemas.microsoft.com/office/drawing/2014/main" id="{B619F87E-F37B-4CDE-A818-A66254696EBF}"/>
              </a:ext>
            </a:extLst>
          </p:cNvPr>
          <p:cNvPicPr>
            <a:picLocks noGrp="1" noChangeAspect="1"/>
          </p:cNvPicPr>
          <p:nvPr>
            <p:ph idx="1"/>
          </p:nvPr>
        </p:nvPicPr>
        <p:blipFill>
          <a:blip r:embed="rId3"/>
          <a:stretch>
            <a:fillRect/>
          </a:stretch>
        </p:blipFill>
        <p:spPr>
          <a:xfrm>
            <a:off x="1069144" y="844062"/>
            <a:ext cx="9636369" cy="6013938"/>
          </a:xfrm>
        </p:spPr>
      </p:pic>
    </p:spTree>
    <p:extLst>
      <p:ext uri="{BB962C8B-B14F-4D97-AF65-F5344CB8AC3E}">
        <p14:creationId xmlns:p14="http://schemas.microsoft.com/office/powerpoint/2010/main" val="426005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2E4-5F89-458F-B74A-A4E238FAFCA6}"/>
              </a:ext>
            </a:extLst>
          </p:cNvPr>
          <p:cNvSpPr>
            <a:spLocks noGrp="1"/>
          </p:cNvSpPr>
          <p:nvPr>
            <p:ph type="title"/>
          </p:nvPr>
        </p:nvSpPr>
        <p:spPr>
          <a:xfrm>
            <a:off x="599049" y="0"/>
            <a:ext cx="10515600" cy="689952"/>
          </a:xfrm>
        </p:spPr>
        <p:txBody>
          <a:bodyPr>
            <a:normAutofit fontScale="90000"/>
          </a:bodyPr>
          <a:lstStyle/>
          <a:p>
            <a:r>
              <a:rPr lang="en-US" altLang="zh-CN" dirty="0"/>
              <a:t>JDBC Request</a:t>
            </a:r>
            <a:endParaRPr lang="zh-CN" altLang="en-US" dirty="0"/>
          </a:p>
        </p:txBody>
      </p:sp>
      <p:pic>
        <p:nvPicPr>
          <p:cNvPr id="5" name="Content Placeholder 4">
            <a:extLst>
              <a:ext uri="{FF2B5EF4-FFF2-40B4-BE49-F238E27FC236}">
                <a16:creationId xmlns:a16="http://schemas.microsoft.com/office/drawing/2014/main" id="{EE6A5F52-54CF-453E-8A95-AF7696DB3BF6}"/>
              </a:ext>
            </a:extLst>
          </p:cNvPr>
          <p:cNvPicPr>
            <a:picLocks noGrp="1" noChangeAspect="1"/>
          </p:cNvPicPr>
          <p:nvPr>
            <p:ph idx="1"/>
          </p:nvPr>
        </p:nvPicPr>
        <p:blipFill>
          <a:blip r:embed="rId3"/>
          <a:stretch>
            <a:fillRect/>
          </a:stretch>
        </p:blipFill>
        <p:spPr>
          <a:xfrm>
            <a:off x="1026942" y="689952"/>
            <a:ext cx="9608234" cy="4792931"/>
          </a:xfrm>
        </p:spPr>
      </p:pic>
    </p:spTree>
    <p:extLst>
      <p:ext uri="{BB962C8B-B14F-4D97-AF65-F5344CB8AC3E}">
        <p14:creationId xmlns:p14="http://schemas.microsoft.com/office/powerpoint/2010/main" val="346464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64DA-3A4C-4FD6-8763-82F50B73E0FE}"/>
              </a:ext>
            </a:extLst>
          </p:cNvPr>
          <p:cNvSpPr>
            <a:spLocks noGrp="1"/>
          </p:cNvSpPr>
          <p:nvPr>
            <p:ph type="title"/>
          </p:nvPr>
        </p:nvSpPr>
        <p:spPr>
          <a:xfrm>
            <a:off x="613117" y="202100"/>
            <a:ext cx="10515600" cy="478937"/>
          </a:xfrm>
        </p:spPr>
        <p:txBody>
          <a:bodyPr>
            <a:normAutofit fontScale="90000"/>
          </a:bodyPr>
          <a:lstStyle/>
          <a:p>
            <a:r>
              <a:rPr lang="en-US" altLang="zh-CN" dirty="0"/>
              <a:t>View Result Tree</a:t>
            </a:r>
            <a:endParaRPr lang="zh-CN" altLang="en-US" dirty="0"/>
          </a:p>
        </p:txBody>
      </p:sp>
      <p:pic>
        <p:nvPicPr>
          <p:cNvPr id="7" name="Picture 6">
            <a:extLst>
              <a:ext uri="{FF2B5EF4-FFF2-40B4-BE49-F238E27FC236}">
                <a16:creationId xmlns:a16="http://schemas.microsoft.com/office/drawing/2014/main" id="{5F5586DB-C171-4225-8543-DEF20022BC50}"/>
              </a:ext>
            </a:extLst>
          </p:cNvPr>
          <p:cNvPicPr>
            <a:picLocks noChangeAspect="1"/>
          </p:cNvPicPr>
          <p:nvPr/>
        </p:nvPicPr>
        <p:blipFill>
          <a:blip r:embed="rId3"/>
          <a:stretch>
            <a:fillRect/>
          </a:stretch>
        </p:blipFill>
        <p:spPr>
          <a:xfrm>
            <a:off x="314764" y="681038"/>
            <a:ext cx="4634278" cy="2486025"/>
          </a:xfrm>
          <a:prstGeom prst="rect">
            <a:avLst/>
          </a:prstGeom>
        </p:spPr>
      </p:pic>
      <p:pic>
        <p:nvPicPr>
          <p:cNvPr id="9" name="Picture 8">
            <a:extLst>
              <a:ext uri="{FF2B5EF4-FFF2-40B4-BE49-F238E27FC236}">
                <a16:creationId xmlns:a16="http://schemas.microsoft.com/office/drawing/2014/main" id="{A2AA7E18-039E-406B-B8DA-7A1B41D608F1}"/>
              </a:ext>
            </a:extLst>
          </p:cNvPr>
          <p:cNvPicPr>
            <a:picLocks noChangeAspect="1"/>
          </p:cNvPicPr>
          <p:nvPr/>
        </p:nvPicPr>
        <p:blipFill>
          <a:blip r:embed="rId4"/>
          <a:stretch>
            <a:fillRect/>
          </a:stretch>
        </p:blipFill>
        <p:spPr>
          <a:xfrm>
            <a:off x="314764" y="3690937"/>
            <a:ext cx="4975420" cy="2486025"/>
          </a:xfrm>
          <a:prstGeom prst="rect">
            <a:avLst/>
          </a:prstGeom>
        </p:spPr>
      </p:pic>
      <p:pic>
        <p:nvPicPr>
          <p:cNvPr id="11" name="Picture 10">
            <a:extLst>
              <a:ext uri="{FF2B5EF4-FFF2-40B4-BE49-F238E27FC236}">
                <a16:creationId xmlns:a16="http://schemas.microsoft.com/office/drawing/2014/main" id="{BA948464-ABC2-4C65-B52C-787D46AC8FC4}"/>
              </a:ext>
            </a:extLst>
          </p:cNvPr>
          <p:cNvPicPr>
            <a:picLocks noChangeAspect="1"/>
          </p:cNvPicPr>
          <p:nvPr/>
        </p:nvPicPr>
        <p:blipFill>
          <a:blip r:embed="rId5"/>
          <a:stretch>
            <a:fillRect/>
          </a:stretch>
        </p:blipFill>
        <p:spPr>
          <a:xfrm>
            <a:off x="6371640" y="3690938"/>
            <a:ext cx="4634278" cy="2486024"/>
          </a:xfrm>
          <a:prstGeom prst="rect">
            <a:avLst/>
          </a:prstGeom>
        </p:spPr>
      </p:pic>
      <p:pic>
        <p:nvPicPr>
          <p:cNvPr id="15" name="Picture 14">
            <a:extLst>
              <a:ext uri="{FF2B5EF4-FFF2-40B4-BE49-F238E27FC236}">
                <a16:creationId xmlns:a16="http://schemas.microsoft.com/office/drawing/2014/main" id="{012E2312-9AF2-413F-AD59-3D8E13018893}"/>
              </a:ext>
            </a:extLst>
          </p:cNvPr>
          <p:cNvPicPr>
            <a:picLocks noChangeAspect="1"/>
          </p:cNvPicPr>
          <p:nvPr/>
        </p:nvPicPr>
        <p:blipFill>
          <a:blip r:embed="rId6"/>
          <a:stretch>
            <a:fillRect/>
          </a:stretch>
        </p:blipFill>
        <p:spPr>
          <a:xfrm>
            <a:off x="6370615" y="594519"/>
            <a:ext cx="4634278" cy="2524125"/>
          </a:xfrm>
          <a:prstGeom prst="rect">
            <a:avLst/>
          </a:prstGeom>
        </p:spPr>
      </p:pic>
    </p:spTree>
    <p:extLst>
      <p:ext uri="{BB962C8B-B14F-4D97-AF65-F5344CB8AC3E}">
        <p14:creationId xmlns:p14="http://schemas.microsoft.com/office/powerpoint/2010/main" val="3105246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EF50-6AD3-4F3E-86AB-29F37A334C31}"/>
              </a:ext>
            </a:extLst>
          </p:cNvPr>
          <p:cNvSpPr>
            <a:spLocks noGrp="1"/>
          </p:cNvSpPr>
          <p:nvPr>
            <p:ph type="title"/>
          </p:nvPr>
        </p:nvSpPr>
        <p:spPr>
          <a:xfrm>
            <a:off x="838200" y="365125"/>
            <a:ext cx="10515600" cy="619613"/>
          </a:xfrm>
        </p:spPr>
        <p:txBody>
          <a:bodyPr>
            <a:normAutofit fontScale="90000"/>
          </a:bodyPr>
          <a:lstStyle/>
          <a:p>
            <a:r>
              <a:rPr lang="en-US" altLang="zh-CN" dirty="0"/>
              <a:t>Summary Report</a:t>
            </a:r>
            <a:endParaRPr lang="zh-CN" altLang="en-US" dirty="0"/>
          </a:p>
        </p:txBody>
      </p:sp>
      <p:pic>
        <p:nvPicPr>
          <p:cNvPr id="7" name="Picture 6" descr="Graphical user interface, application&#10;&#10;Description automatically generated">
            <a:extLst>
              <a:ext uri="{FF2B5EF4-FFF2-40B4-BE49-F238E27FC236}">
                <a16:creationId xmlns:a16="http://schemas.microsoft.com/office/drawing/2014/main" id="{C3F55FEA-9ED5-4AED-98E4-089085E81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79" y="984738"/>
            <a:ext cx="11197883" cy="5725551"/>
          </a:xfrm>
          <a:prstGeom prst="rect">
            <a:avLst/>
          </a:prstGeom>
        </p:spPr>
      </p:pic>
    </p:spTree>
    <p:extLst>
      <p:ext uri="{BB962C8B-B14F-4D97-AF65-F5344CB8AC3E}">
        <p14:creationId xmlns:p14="http://schemas.microsoft.com/office/powerpoint/2010/main" val="302761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2724-FDDA-47FF-88C9-4D6ED4A4E257}"/>
              </a:ext>
            </a:extLst>
          </p:cNvPr>
          <p:cNvSpPr>
            <a:spLocks noGrp="1"/>
          </p:cNvSpPr>
          <p:nvPr>
            <p:ph type="title"/>
          </p:nvPr>
        </p:nvSpPr>
        <p:spPr>
          <a:xfrm>
            <a:off x="838200" y="2766218"/>
            <a:ext cx="10515600" cy="1325563"/>
          </a:xfrm>
        </p:spPr>
        <p:txBody>
          <a:bodyPr>
            <a:normAutofit fontScale="90000"/>
          </a:bodyPr>
          <a:lstStyle/>
          <a:p>
            <a:r>
              <a:rPr lang="en-US" altLang="zh-CN" sz="6700" dirty="0"/>
              <a:t>Database Performance Optimization and Comparison</a:t>
            </a:r>
            <a:br>
              <a:rPr lang="en-US" altLang="zh-CN" dirty="0"/>
            </a:br>
            <a:endParaRPr lang="zh-CN" altLang="en-US" dirty="0"/>
          </a:p>
        </p:txBody>
      </p:sp>
    </p:spTree>
    <p:extLst>
      <p:ext uri="{BB962C8B-B14F-4D97-AF65-F5344CB8AC3E}">
        <p14:creationId xmlns:p14="http://schemas.microsoft.com/office/powerpoint/2010/main" val="239101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D49201F-A913-4B88-BE01-827DE9756C8C}"/>
              </a:ext>
            </a:extLst>
          </p:cNvPr>
          <p:cNvPicPr>
            <a:picLocks noGrp="1" noChangeAspect="1"/>
          </p:cNvPicPr>
          <p:nvPr>
            <p:ph idx="1"/>
          </p:nvPr>
        </p:nvPicPr>
        <p:blipFill>
          <a:blip r:embed="rId3"/>
          <a:stretch>
            <a:fillRect/>
          </a:stretch>
        </p:blipFill>
        <p:spPr>
          <a:xfrm>
            <a:off x="1408177" y="548640"/>
            <a:ext cx="9729216" cy="6016752"/>
          </a:xfrm>
        </p:spPr>
      </p:pic>
    </p:spTree>
    <p:extLst>
      <p:ext uri="{BB962C8B-B14F-4D97-AF65-F5344CB8AC3E}">
        <p14:creationId xmlns:p14="http://schemas.microsoft.com/office/powerpoint/2010/main" val="269079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249059-A408-4F2D-891C-EF4BCA6E06BD}"/>
              </a:ext>
            </a:extLst>
          </p:cNvPr>
          <p:cNvPicPr>
            <a:picLocks noGrp="1" noChangeAspect="1"/>
          </p:cNvPicPr>
          <p:nvPr>
            <p:ph idx="1"/>
          </p:nvPr>
        </p:nvPicPr>
        <p:blipFill>
          <a:blip r:embed="rId3"/>
          <a:stretch>
            <a:fillRect/>
          </a:stretch>
        </p:blipFill>
        <p:spPr>
          <a:xfrm>
            <a:off x="1353313" y="493776"/>
            <a:ext cx="10076688" cy="6016752"/>
          </a:xfrm>
        </p:spPr>
      </p:pic>
    </p:spTree>
    <p:extLst>
      <p:ext uri="{BB962C8B-B14F-4D97-AF65-F5344CB8AC3E}">
        <p14:creationId xmlns:p14="http://schemas.microsoft.com/office/powerpoint/2010/main" val="4162853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6103E0-3C38-44D5-AFAF-8E9CEC3405B6}"/>
              </a:ext>
            </a:extLst>
          </p:cNvPr>
          <p:cNvPicPr>
            <a:picLocks noGrp="1" noChangeAspect="1"/>
          </p:cNvPicPr>
          <p:nvPr>
            <p:ph idx="1"/>
          </p:nvPr>
        </p:nvPicPr>
        <p:blipFill>
          <a:blip r:embed="rId3"/>
          <a:stretch>
            <a:fillRect/>
          </a:stretch>
        </p:blipFill>
        <p:spPr>
          <a:xfrm>
            <a:off x="804672" y="651668"/>
            <a:ext cx="10808208" cy="5950300"/>
          </a:xfrm>
        </p:spPr>
      </p:pic>
    </p:spTree>
    <p:extLst>
      <p:ext uri="{BB962C8B-B14F-4D97-AF65-F5344CB8AC3E}">
        <p14:creationId xmlns:p14="http://schemas.microsoft.com/office/powerpoint/2010/main" val="29400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A064-8319-41C5-8138-6B22793D7B0F}"/>
              </a:ext>
            </a:extLst>
          </p:cNvPr>
          <p:cNvSpPr>
            <a:spLocks noGrp="1"/>
          </p:cNvSpPr>
          <p:nvPr>
            <p:ph type="title"/>
          </p:nvPr>
        </p:nvSpPr>
        <p:spPr>
          <a:xfrm>
            <a:off x="838200" y="365126"/>
            <a:ext cx="10515600" cy="596572"/>
          </a:xfrm>
        </p:spPr>
        <p:txBody>
          <a:bodyPr>
            <a:normAutofit fontScale="90000"/>
          </a:bodyPr>
          <a:lstStyle/>
          <a:p>
            <a:r>
              <a:rPr lang="en-US" altLang="zh-CN" dirty="0"/>
              <a:t>Create a database</a:t>
            </a:r>
            <a:endParaRPr lang="zh-CN" altLang="en-US" dirty="0"/>
          </a:p>
        </p:txBody>
      </p:sp>
      <p:pic>
        <p:nvPicPr>
          <p:cNvPr id="5" name="Content Placeholder 4">
            <a:extLst>
              <a:ext uri="{FF2B5EF4-FFF2-40B4-BE49-F238E27FC236}">
                <a16:creationId xmlns:a16="http://schemas.microsoft.com/office/drawing/2014/main" id="{D2FA9E94-CB61-45F4-AB7A-E8C7505E4C06}"/>
              </a:ext>
            </a:extLst>
          </p:cNvPr>
          <p:cNvPicPr>
            <a:picLocks noGrp="1" noChangeAspect="1"/>
          </p:cNvPicPr>
          <p:nvPr>
            <p:ph idx="1"/>
          </p:nvPr>
        </p:nvPicPr>
        <p:blipFill>
          <a:blip r:embed="rId3"/>
          <a:stretch>
            <a:fillRect/>
          </a:stretch>
        </p:blipFill>
        <p:spPr>
          <a:xfrm>
            <a:off x="838199" y="961698"/>
            <a:ext cx="10515599" cy="5896302"/>
          </a:xfrm>
        </p:spPr>
      </p:pic>
    </p:spTree>
    <p:extLst>
      <p:ext uri="{BB962C8B-B14F-4D97-AF65-F5344CB8AC3E}">
        <p14:creationId xmlns:p14="http://schemas.microsoft.com/office/powerpoint/2010/main" val="652150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74DCAF-5269-4223-8ABD-66D6CA95E6E9}"/>
              </a:ext>
            </a:extLst>
          </p:cNvPr>
          <p:cNvPicPr>
            <a:picLocks noGrp="1" noChangeAspect="1"/>
          </p:cNvPicPr>
          <p:nvPr>
            <p:ph idx="1"/>
          </p:nvPr>
        </p:nvPicPr>
        <p:blipFill>
          <a:blip r:embed="rId3"/>
          <a:stretch>
            <a:fillRect/>
          </a:stretch>
        </p:blipFill>
        <p:spPr>
          <a:xfrm>
            <a:off x="1225296" y="749808"/>
            <a:ext cx="9875520" cy="5541264"/>
          </a:xfrm>
        </p:spPr>
      </p:pic>
    </p:spTree>
    <p:extLst>
      <p:ext uri="{BB962C8B-B14F-4D97-AF65-F5344CB8AC3E}">
        <p14:creationId xmlns:p14="http://schemas.microsoft.com/office/powerpoint/2010/main" val="75369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01DC34-23FF-4F3B-88C3-7F2466323A6E}"/>
              </a:ext>
            </a:extLst>
          </p:cNvPr>
          <p:cNvPicPr>
            <a:picLocks noGrp="1" noChangeAspect="1"/>
          </p:cNvPicPr>
          <p:nvPr>
            <p:ph idx="1"/>
          </p:nvPr>
        </p:nvPicPr>
        <p:blipFill>
          <a:blip r:embed="rId3"/>
          <a:stretch>
            <a:fillRect/>
          </a:stretch>
        </p:blipFill>
        <p:spPr>
          <a:xfrm>
            <a:off x="749808" y="518318"/>
            <a:ext cx="10954511" cy="6047073"/>
          </a:xfrm>
        </p:spPr>
      </p:pic>
    </p:spTree>
    <p:extLst>
      <p:ext uri="{BB962C8B-B14F-4D97-AF65-F5344CB8AC3E}">
        <p14:creationId xmlns:p14="http://schemas.microsoft.com/office/powerpoint/2010/main" val="194843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25C-FEEA-4C64-BCFA-E518886FBFD6}"/>
              </a:ext>
            </a:extLst>
          </p:cNvPr>
          <p:cNvSpPr>
            <a:spLocks noGrp="1"/>
          </p:cNvSpPr>
          <p:nvPr>
            <p:ph type="title"/>
          </p:nvPr>
        </p:nvSpPr>
        <p:spPr/>
        <p:txBody>
          <a:bodyPr/>
          <a:lstStyle/>
          <a:p>
            <a:r>
              <a:rPr lang="en-US" altLang="zh-CN" dirty="0"/>
              <a:t>User table</a:t>
            </a:r>
            <a:endParaRPr lang="zh-CN" altLang="en-US" dirty="0"/>
          </a:p>
        </p:txBody>
      </p:sp>
      <p:pic>
        <p:nvPicPr>
          <p:cNvPr id="5" name="Content Placeholder 4">
            <a:extLst>
              <a:ext uri="{FF2B5EF4-FFF2-40B4-BE49-F238E27FC236}">
                <a16:creationId xmlns:a16="http://schemas.microsoft.com/office/drawing/2014/main" id="{EF364A23-854A-43EA-8BF3-DFC0F50A4FB4}"/>
              </a:ext>
            </a:extLst>
          </p:cNvPr>
          <p:cNvPicPr>
            <a:picLocks noGrp="1" noChangeAspect="1"/>
          </p:cNvPicPr>
          <p:nvPr>
            <p:ph idx="1"/>
          </p:nvPr>
        </p:nvPicPr>
        <p:blipFill>
          <a:blip r:embed="rId3"/>
          <a:stretch>
            <a:fillRect/>
          </a:stretch>
        </p:blipFill>
        <p:spPr>
          <a:xfrm>
            <a:off x="262596" y="1690688"/>
            <a:ext cx="7652826" cy="4358420"/>
          </a:xfrm>
        </p:spPr>
      </p:pic>
      <p:pic>
        <p:nvPicPr>
          <p:cNvPr id="6" name="Picture 5">
            <a:extLst>
              <a:ext uri="{FF2B5EF4-FFF2-40B4-BE49-F238E27FC236}">
                <a16:creationId xmlns:a16="http://schemas.microsoft.com/office/drawing/2014/main" id="{CEDD3AD2-B982-48FF-9FE3-1532DD8CDFFD}"/>
              </a:ext>
            </a:extLst>
          </p:cNvPr>
          <p:cNvPicPr>
            <a:picLocks noChangeAspect="1"/>
          </p:cNvPicPr>
          <p:nvPr/>
        </p:nvPicPr>
        <p:blipFill>
          <a:blip r:embed="rId4"/>
          <a:stretch>
            <a:fillRect/>
          </a:stretch>
        </p:blipFill>
        <p:spPr>
          <a:xfrm>
            <a:off x="7624689" y="151362"/>
            <a:ext cx="4567311" cy="3646915"/>
          </a:xfrm>
          <a:prstGeom prst="rect">
            <a:avLst/>
          </a:prstGeom>
        </p:spPr>
      </p:pic>
    </p:spTree>
    <p:extLst>
      <p:ext uri="{BB962C8B-B14F-4D97-AF65-F5344CB8AC3E}">
        <p14:creationId xmlns:p14="http://schemas.microsoft.com/office/powerpoint/2010/main" val="173550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5A7A-7589-4AE9-9D04-7C3486B514D0}"/>
              </a:ext>
            </a:extLst>
          </p:cNvPr>
          <p:cNvSpPr>
            <a:spLocks noGrp="1"/>
          </p:cNvSpPr>
          <p:nvPr>
            <p:ph type="title"/>
          </p:nvPr>
        </p:nvSpPr>
        <p:spPr>
          <a:xfrm>
            <a:off x="838200" y="365126"/>
            <a:ext cx="10515600" cy="501978"/>
          </a:xfrm>
        </p:spPr>
        <p:txBody>
          <a:bodyPr>
            <a:normAutofit fontScale="90000"/>
          </a:bodyPr>
          <a:lstStyle/>
          <a:p>
            <a:r>
              <a:rPr lang="en-US" altLang="zh-CN" dirty="0" err="1"/>
              <a:t>CustomerTable</a:t>
            </a:r>
            <a:endParaRPr lang="zh-CN" altLang="en-US" dirty="0"/>
          </a:p>
        </p:txBody>
      </p:sp>
      <p:pic>
        <p:nvPicPr>
          <p:cNvPr id="5" name="Content Placeholder 4">
            <a:extLst>
              <a:ext uri="{FF2B5EF4-FFF2-40B4-BE49-F238E27FC236}">
                <a16:creationId xmlns:a16="http://schemas.microsoft.com/office/drawing/2014/main" id="{3EDB6F08-7AF9-4BD3-8303-5E8618E964E2}"/>
              </a:ext>
            </a:extLst>
          </p:cNvPr>
          <p:cNvPicPr>
            <a:picLocks noGrp="1" noChangeAspect="1"/>
          </p:cNvPicPr>
          <p:nvPr>
            <p:ph idx="1"/>
          </p:nvPr>
        </p:nvPicPr>
        <p:blipFill>
          <a:blip r:embed="rId3"/>
          <a:stretch>
            <a:fillRect/>
          </a:stretch>
        </p:blipFill>
        <p:spPr>
          <a:xfrm>
            <a:off x="838200" y="866775"/>
            <a:ext cx="10515600" cy="5817804"/>
          </a:xfrm>
        </p:spPr>
      </p:pic>
    </p:spTree>
    <p:extLst>
      <p:ext uri="{BB962C8B-B14F-4D97-AF65-F5344CB8AC3E}">
        <p14:creationId xmlns:p14="http://schemas.microsoft.com/office/powerpoint/2010/main" val="146137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7563-C515-44EA-8576-7313C8BC9A5F}"/>
              </a:ext>
            </a:extLst>
          </p:cNvPr>
          <p:cNvSpPr>
            <a:spLocks noGrp="1"/>
          </p:cNvSpPr>
          <p:nvPr>
            <p:ph type="title"/>
          </p:nvPr>
        </p:nvSpPr>
        <p:spPr>
          <a:xfrm>
            <a:off x="838200" y="365126"/>
            <a:ext cx="10515600" cy="517744"/>
          </a:xfrm>
        </p:spPr>
        <p:txBody>
          <a:bodyPr>
            <a:normAutofit fontScale="90000"/>
          </a:bodyPr>
          <a:lstStyle/>
          <a:p>
            <a:r>
              <a:rPr lang="en-US" altLang="zh-CN" dirty="0"/>
              <a:t>Insert Records into Customer Table</a:t>
            </a:r>
            <a:endParaRPr lang="zh-CN" altLang="en-US" dirty="0"/>
          </a:p>
        </p:txBody>
      </p:sp>
      <p:pic>
        <p:nvPicPr>
          <p:cNvPr id="5" name="Content Placeholder 4">
            <a:extLst>
              <a:ext uri="{FF2B5EF4-FFF2-40B4-BE49-F238E27FC236}">
                <a16:creationId xmlns:a16="http://schemas.microsoft.com/office/drawing/2014/main" id="{A7A9820B-ECF9-4253-8E9D-FBF59C6B14B5}"/>
              </a:ext>
            </a:extLst>
          </p:cNvPr>
          <p:cNvPicPr>
            <a:picLocks noGrp="1" noChangeAspect="1"/>
          </p:cNvPicPr>
          <p:nvPr>
            <p:ph idx="1"/>
          </p:nvPr>
        </p:nvPicPr>
        <p:blipFill>
          <a:blip r:embed="rId3"/>
          <a:stretch>
            <a:fillRect/>
          </a:stretch>
        </p:blipFill>
        <p:spPr>
          <a:xfrm>
            <a:off x="504497" y="882650"/>
            <a:ext cx="11161986" cy="5849226"/>
          </a:xfrm>
        </p:spPr>
      </p:pic>
    </p:spTree>
    <p:extLst>
      <p:ext uri="{BB962C8B-B14F-4D97-AF65-F5344CB8AC3E}">
        <p14:creationId xmlns:p14="http://schemas.microsoft.com/office/powerpoint/2010/main" val="93374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7199-E43B-4369-9366-7B544A52106B}"/>
              </a:ext>
            </a:extLst>
          </p:cNvPr>
          <p:cNvSpPr>
            <a:spLocks noGrp="1"/>
          </p:cNvSpPr>
          <p:nvPr>
            <p:ph type="title"/>
          </p:nvPr>
        </p:nvSpPr>
        <p:spPr>
          <a:xfrm>
            <a:off x="838200" y="365126"/>
            <a:ext cx="10515600" cy="580806"/>
          </a:xfrm>
        </p:spPr>
        <p:txBody>
          <a:bodyPr>
            <a:normAutofit fontScale="90000"/>
          </a:bodyPr>
          <a:lstStyle/>
          <a:p>
            <a:r>
              <a:rPr lang="en-US" altLang="zh-CN" dirty="0"/>
              <a:t>Add Primary Key (=Index) to each table</a:t>
            </a:r>
            <a:endParaRPr lang="zh-CN" altLang="en-US" dirty="0"/>
          </a:p>
        </p:txBody>
      </p:sp>
      <p:pic>
        <p:nvPicPr>
          <p:cNvPr id="9" name="Content Placeholder 8">
            <a:extLst>
              <a:ext uri="{FF2B5EF4-FFF2-40B4-BE49-F238E27FC236}">
                <a16:creationId xmlns:a16="http://schemas.microsoft.com/office/drawing/2014/main" id="{028A0809-9F2A-46E2-A689-31488996A6AD}"/>
              </a:ext>
            </a:extLst>
          </p:cNvPr>
          <p:cNvPicPr>
            <a:picLocks noGrp="1" noChangeAspect="1"/>
          </p:cNvPicPr>
          <p:nvPr>
            <p:ph idx="1"/>
          </p:nvPr>
        </p:nvPicPr>
        <p:blipFill>
          <a:blip r:embed="rId3"/>
          <a:stretch>
            <a:fillRect/>
          </a:stretch>
        </p:blipFill>
        <p:spPr>
          <a:xfrm>
            <a:off x="1686910" y="1182414"/>
            <a:ext cx="8923283" cy="5310460"/>
          </a:xfrm>
        </p:spPr>
      </p:pic>
    </p:spTree>
    <p:extLst>
      <p:ext uri="{BB962C8B-B14F-4D97-AF65-F5344CB8AC3E}">
        <p14:creationId xmlns:p14="http://schemas.microsoft.com/office/powerpoint/2010/main" val="350727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A43-7295-4135-8111-2266117BEBA8}"/>
              </a:ext>
            </a:extLst>
          </p:cNvPr>
          <p:cNvSpPr>
            <a:spLocks noGrp="1"/>
          </p:cNvSpPr>
          <p:nvPr>
            <p:ph type="title"/>
          </p:nvPr>
        </p:nvSpPr>
        <p:spPr>
          <a:xfrm>
            <a:off x="601717" y="414282"/>
            <a:ext cx="10515600" cy="533509"/>
          </a:xfrm>
        </p:spPr>
        <p:txBody>
          <a:bodyPr>
            <a:normAutofit fontScale="90000"/>
          </a:bodyPr>
          <a:lstStyle/>
          <a:p>
            <a:r>
              <a:rPr lang="en-US" altLang="zh-CN" dirty="0"/>
              <a:t>Add constraints for tables</a:t>
            </a:r>
            <a:endParaRPr lang="zh-CN" altLang="en-US" dirty="0"/>
          </a:p>
        </p:txBody>
      </p:sp>
      <p:pic>
        <p:nvPicPr>
          <p:cNvPr id="5" name="Content Placeholder 4">
            <a:extLst>
              <a:ext uri="{FF2B5EF4-FFF2-40B4-BE49-F238E27FC236}">
                <a16:creationId xmlns:a16="http://schemas.microsoft.com/office/drawing/2014/main" id="{1C3E2DC7-1C93-4761-A5AD-8C97AB06D4EF}"/>
              </a:ext>
            </a:extLst>
          </p:cNvPr>
          <p:cNvPicPr>
            <a:picLocks noGrp="1" noChangeAspect="1"/>
          </p:cNvPicPr>
          <p:nvPr>
            <p:ph idx="1"/>
          </p:nvPr>
        </p:nvPicPr>
        <p:blipFill>
          <a:blip r:embed="rId3"/>
          <a:stretch>
            <a:fillRect/>
          </a:stretch>
        </p:blipFill>
        <p:spPr>
          <a:xfrm>
            <a:off x="756745" y="947790"/>
            <a:ext cx="10515600" cy="5721023"/>
          </a:xfrm>
        </p:spPr>
      </p:pic>
    </p:spTree>
    <p:extLst>
      <p:ext uri="{BB962C8B-B14F-4D97-AF65-F5344CB8AC3E}">
        <p14:creationId xmlns:p14="http://schemas.microsoft.com/office/powerpoint/2010/main" val="368608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A943-DA64-4B63-970A-C0FC57115F39}"/>
              </a:ext>
            </a:extLst>
          </p:cNvPr>
          <p:cNvSpPr>
            <a:spLocks noGrp="1"/>
          </p:cNvSpPr>
          <p:nvPr>
            <p:ph type="title"/>
          </p:nvPr>
        </p:nvSpPr>
        <p:spPr>
          <a:xfrm>
            <a:off x="379828" y="126610"/>
            <a:ext cx="10515600" cy="380463"/>
          </a:xfrm>
        </p:spPr>
        <p:txBody>
          <a:bodyPr>
            <a:normAutofit fontScale="90000"/>
          </a:bodyPr>
          <a:lstStyle/>
          <a:p>
            <a:r>
              <a:rPr lang="en-US" altLang="zh-CN" dirty="0"/>
              <a:t>ER Diagram</a:t>
            </a:r>
            <a:endParaRPr lang="zh-CN" altLang="en-US" dirty="0"/>
          </a:p>
        </p:txBody>
      </p:sp>
      <p:pic>
        <p:nvPicPr>
          <p:cNvPr id="8" name="Content Placeholder 7" descr="Diagram, schematic&#10;&#10;Description automatically generated">
            <a:extLst>
              <a:ext uri="{FF2B5EF4-FFF2-40B4-BE49-F238E27FC236}">
                <a16:creationId xmlns:a16="http://schemas.microsoft.com/office/drawing/2014/main" id="{90F4F693-9880-4DDD-AEB2-ED4A0EBF38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507073"/>
            <a:ext cx="12192000" cy="6350927"/>
          </a:xfrm>
        </p:spPr>
      </p:pic>
    </p:spTree>
    <p:extLst>
      <p:ext uri="{BB962C8B-B14F-4D97-AF65-F5344CB8AC3E}">
        <p14:creationId xmlns:p14="http://schemas.microsoft.com/office/powerpoint/2010/main" val="190115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9525-0AF9-452C-ADA0-62C040D95D99}"/>
              </a:ext>
            </a:extLst>
          </p:cNvPr>
          <p:cNvSpPr>
            <a:spLocks noGrp="1"/>
          </p:cNvSpPr>
          <p:nvPr>
            <p:ph type="title"/>
          </p:nvPr>
        </p:nvSpPr>
        <p:spPr>
          <a:xfrm>
            <a:off x="838200" y="196948"/>
            <a:ext cx="10515600" cy="484090"/>
          </a:xfrm>
        </p:spPr>
        <p:txBody>
          <a:bodyPr>
            <a:normAutofit fontScale="90000"/>
          </a:bodyPr>
          <a:lstStyle/>
          <a:p>
            <a:r>
              <a:rPr lang="en-US" altLang="zh-CN" dirty="0"/>
              <a:t>ER diagram</a:t>
            </a:r>
            <a:endParaRPr lang="zh-CN" altLang="en-US" dirty="0"/>
          </a:p>
        </p:txBody>
      </p:sp>
      <p:pic>
        <p:nvPicPr>
          <p:cNvPr id="5" name="Content Placeholder 4">
            <a:extLst>
              <a:ext uri="{FF2B5EF4-FFF2-40B4-BE49-F238E27FC236}">
                <a16:creationId xmlns:a16="http://schemas.microsoft.com/office/drawing/2014/main" id="{737CBF6D-1B29-4A81-AC69-F68E310AAC72}"/>
              </a:ext>
            </a:extLst>
          </p:cNvPr>
          <p:cNvPicPr>
            <a:picLocks noGrp="1" noChangeAspect="1"/>
          </p:cNvPicPr>
          <p:nvPr>
            <p:ph idx="1"/>
          </p:nvPr>
        </p:nvPicPr>
        <p:blipFill>
          <a:blip r:embed="rId3"/>
          <a:stretch>
            <a:fillRect/>
          </a:stretch>
        </p:blipFill>
        <p:spPr>
          <a:xfrm>
            <a:off x="1041009" y="886265"/>
            <a:ext cx="10213145" cy="5290698"/>
          </a:xfrm>
        </p:spPr>
      </p:pic>
    </p:spTree>
    <p:extLst>
      <p:ext uri="{BB962C8B-B14F-4D97-AF65-F5344CB8AC3E}">
        <p14:creationId xmlns:p14="http://schemas.microsoft.com/office/powerpoint/2010/main" val="522260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2388</Words>
  <Application>Microsoft Office PowerPoint</Application>
  <PresentationFormat>Widescreen</PresentationFormat>
  <Paragraphs>114</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等线</vt:lpstr>
      <vt:lpstr>等线</vt:lpstr>
      <vt:lpstr>等线 Light</vt:lpstr>
      <vt:lpstr>Arial</vt:lpstr>
      <vt:lpstr>Roboto</vt:lpstr>
      <vt:lpstr>Office Theme</vt:lpstr>
      <vt:lpstr>Database Design and Performance Test</vt:lpstr>
      <vt:lpstr>Create a database</vt:lpstr>
      <vt:lpstr>User table</vt:lpstr>
      <vt:lpstr>CustomerTable</vt:lpstr>
      <vt:lpstr>Insert Records into Customer Table</vt:lpstr>
      <vt:lpstr>Add Primary Key (=Index) to each table</vt:lpstr>
      <vt:lpstr>Add constraints for tables</vt:lpstr>
      <vt:lpstr>ER Diagram</vt:lpstr>
      <vt:lpstr>ER diagram</vt:lpstr>
      <vt:lpstr>ER diagram</vt:lpstr>
      <vt:lpstr>Jmeter performance Test</vt:lpstr>
      <vt:lpstr>JDBC configuration</vt:lpstr>
      <vt:lpstr>JDBC Request</vt:lpstr>
      <vt:lpstr>View Result Tree</vt:lpstr>
      <vt:lpstr>Summary Report</vt:lpstr>
      <vt:lpstr>Database Performance Optimization and Comparison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Performance Test</dc:title>
  <dc:creator>He Wang</dc:creator>
  <cp:lastModifiedBy>He Wang</cp:lastModifiedBy>
  <cp:revision>103</cp:revision>
  <dcterms:created xsi:type="dcterms:W3CDTF">2021-11-16T18:22:34Z</dcterms:created>
  <dcterms:modified xsi:type="dcterms:W3CDTF">2021-11-28T19:48:38Z</dcterms:modified>
</cp:coreProperties>
</file>