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4" r:id="rId2"/>
    <p:sldId id="287" r:id="rId3"/>
    <p:sldId id="285" r:id="rId4"/>
    <p:sldId id="286" r:id="rId5"/>
    <p:sldId id="288" r:id="rId6"/>
    <p:sldId id="289" r:id="rId7"/>
    <p:sldId id="296" r:id="rId8"/>
    <p:sldId id="297" r:id="rId9"/>
    <p:sldId id="298" r:id="rId10"/>
    <p:sldId id="299" r:id="rId11"/>
    <p:sldId id="302" r:id="rId12"/>
    <p:sldId id="300" r:id="rId13"/>
    <p:sldId id="301" r:id="rId14"/>
    <p:sldId id="303" r:id="rId15"/>
    <p:sldId id="304" r:id="rId16"/>
    <p:sldId id="305" r:id="rId17"/>
    <p:sldId id="306" r:id="rId18"/>
    <p:sldId id="309" r:id="rId19"/>
    <p:sldId id="307" r:id="rId20"/>
    <p:sldId id="308" r:id="rId21"/>
    <p:sldId id="290" r:id="rId22"/>
    <p:sldId id="295" r:id="rId23"/>
    <p:sldId id="291" r:id="rId24"/>
    <p:sldId id="294" r:id="rId25"/>
    <p:sldId id="292" r:id="rId26"/>
    <p:sldId id="293" r:id="rId27"/>
    <p:sldId id="310"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700" autoAdjust="0"/>
  </p:normalViewPr>
  <p:slideViewPr>
    <p:cSldViewPr snapToGrid="0">
      <p:cViewPr varScale="1">
        <p:scale>
          <a:sx n="106" d="100"/>
          <a:sy n="106" d="100"/>
        </p:scale>
        <p:origin x="1656"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3762"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3278-BEDC-410D-8D8A-17342E535FDF}" type="datetimeFigureOut">
              <a:rPr lang="zh-CN" altLang="en-US" smtClean="0"/>
              <a:t>2019/3/7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052D08-8859-4FCA-9FC5-180C34E5FADD}" type="slidenum">
              <a:rPr lang="zh-CN" altLang="en-US" smtClean="0"/>
              <a:t>‹#›</a:t>
            </a:fld>
            <a:endParaRPr lang="zh-CN" altLang="en-US"/>
          </a:p>
        </p:txBody>
      </p:sp>
    </p:spTree>
    <p:extLst>
      <p:ext uri="{BB962C8B-B14F-4D97-AF65-F5344CB8AC3E}">
        <p14:creationId xmlns:p14="http://schemas.microsoft.com/office/powerpoint/2010/main" val="1228751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3A07DD8-6722-4182-892A-E3676524296F}" type="datetimeFigureOut">
              <a:rPr lang="zh-CN" altLang="en-US" smtClean="0"/>
              <a:t>2019/3/7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DD336-5473-415A-8062-CEE63308F510}" type="slidenum">
              <a:rPr lang="zh-CN" altLang="en-US" smtClean="0"/>
              <a:t>‹#›</a:t>
            </a:fld>
            <a:endParaRPr lang="zh-CN" altLang="en-US"/>
          </a:p>
        </p:txBody>
      </p:sp>
      <p:pic>
        <p:nvPicPr>
          <p:cNvPr id="7" name="图片 6"/>
          <p:cNvPicPr>
            <a:picLocks noChangeAspect="1"/>
          </p:cNvPicPr>
          <p:nvPr userDrawn="1"/>
        </p:nvPicPr>
        <p:blipFill>
          <a:blip r:embed="rId2">
            <a:duotone>
              <a:prstClr val="black"/>
              <a:srgbClr val="0070C0">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551983" y="107919"/>
            <a:ext cx="3476625" cy="638175"/>
          </a:xfrm>
          <a:prstGeom prst="rect">
            <a:avLst/>
          </a:prstGeom>
        </p:spPr>
      </p:pic>
      <p:cxnSp>
        <p:nvCxnSpPr>
          <p:cNvPr id="10" name="直接连接符 9"/>
          <p:cNvCxnSpPr/>
          <p:nvPr userDrawn="1"/>
        </p:nvCxnSpPr>
        <p:spPr>
          <a:xfrm flipH="1">
            <a:off x="2527882" y="3579958"/>
            <a:ext cx="5760000" cy="0"/>
          </a:xfrm>
          <a:prstGeom prst="line">
            <a:avLst/>
          </a:prstGeom>
          <a:ln w="19050">
            <a:solidFill>
              <a:srgbClr val="0070C0"/>
            </a:solidFill>
          </a:ln>
        </p:spPr>
        <p:style>
          <a:lnRef idx="1">
            <a:schemeClr val="accent6"/>
          </a:lnRef>
          <a:fillRef idx="0">
            <a:schemeClr val="accent6"/>
          </a:fillRef>
          <a:effectRef idx="0">
            <a:schemeClr val="accent6"/>
          </a:effectRef>
          <a:fontRef idx="minor">
            <a:schemeClr val="tx1"/>
          </a:fontRef>
        </p:style>
      </p:cxnSp>
      <p:sp>
        <p:nvSpPr>
          <p:cNvPr id="11" name="Freeform 5"/>
          <p:cNvSpPr>
            <a:spLocks noEditPoints="1"/>
          </p:cNvSpPr>
          <p:nvPr userDrawn="1"/>
        </p:nvSpPr>
        <p:spPr bwMode="auto">
          <a:xfrm>
            <a:off x="0" y="1750723"/>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002060"/>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6"/>
          <p:cNvSpPr>
            <a:spLocks noEditPoints="1"/>
          </p:cNvSpPr>
          <p:nvPr userDrawn="1"/>
        </p:nvSpPr>
        <p:spPr bwMode="auto">
          <a:xfrm>
            <a:off x="1722420" y="2789757"/>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标题 1"/>
          <p:cNvSpPr>
            <a:spLocks noGrp="1"/>
          </p:cNvSpPr>
          <p:nvPr>
            <p:ph type="ctrTitle" hasCustomPrompt="1"/>
          </p:nvPr>
        </p:nvSpPr>
        <p:spPr>
          <a:xfrm>
            <a:off x="2527882" y="2080755"/>
            <a:ext cx="5760000" cy="1360874"/>
          </a:xfrm>
        </p:spPr>
        <p:txBody>
          <a:bodyPr>
            <a:normAutofit/>
          </a:bodyPr>
          <a:lstStyle>
            <a:lvl1pPr algn="ctr">
              <a:defRPr sz="4800" b="1" i="0"/>
            </a:lvl1pPr>
          </a:lstStyle>
          <a:p>
            <a:r>
              <a:rPr lang="zh-CN" altLang="en-US" dirty="0" smtClean="0"/>
              <a:t>课题</a:t>
            </a:r>
            <a:endParaRPr lang="zh-CN" altLang="en-US" dirty="0"/>
          </a:p>
        </p:txBody>
      </p:sp>
      <p:sp>
        <p:nvSpPr>
          <p:cNvPr id="14" name="文本占位符 2"/>
          <p:cNvSpPr>
            <a:spLocks noGrp="1"/>
          </p:cNvSpPr>
          <p:nvPr>
            <p:ph type="body" sz="quarter" idx="13"/>
          </p:nvPr>
        </p:nvSpPr>
        <p:spPr>
          <a:xfrm>
            <a:off x="2527882" y="3801534"/>
            <a:ext cx="5760000" cy="474133"/>
          </a:xfrm>
        </p:spPr>
        <p:txBody>
          <a:bodyPr>
            <a:normAutofit/>
          </a:bodyPr>
          <a:lstStyle>
            <a:lvl1pPr marL="0" indent="0" algn="ctr">
              <a:buNone/>
              <a:defRPr sz="2800"/>
            </a:lvl1pPr>
          </a:lstStyle>
          <a:p>
            <a:pPr lvl="0"/>
            <a:r>
              <a:rPr lang="zh-CN" altLang="en-US" dirty="0"/>
              <a:t>答辩人：王建坤     导师：胡泓</a:t>
            </a:r>
          </a:p>
          <a:p>
            <a:endParaRPr lang="zh-CN" altLang="en-US" dirty="0"/>
          </a:p>
        </p:txBody>
      </p:sp>
    </p:spTree>
    <p:extLst>
      <p:ext uri="{BB962C8B-B14F-4D97-AF65-F5344CB8AC3E}">
        <p14:creationId xmlns:p14="http://schemas.microsoft.com/office/powerpoint/2010/main" val="242318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2500"/>
                            </p:stCondLst>
                            <p:childTnLst>
                              <p:par>
                                <p:cTn id="23" presetID="2" presetClass="entr" presetSubtype="2" fill="hold" grpId="0" nodeType="after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 calcmode="lin" valueType="num">
                                      <p:cBhvr additive="base">
                                        <p:cTn id="25"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build="p">
        <p:tmplLst>
          <p:tmpl lvl="1">
            <p:tnLst>
              <p:par>
                <p:cTn presetID="2" presetClass="entr" presetSubtype="2"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3A07DD8-6722-4182-892A-E3676524296F}" type="datetimeFigureOut">
              <a:rPr lang="zh-CN" altLang="en-US" smtClean="0"/>
              <a:t>2019/3/7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DD336-5473-415A-8062-CEE63308F510}" type="slidenum">
              <a:rPr lang="zh-CN" altLang="en-US" smtClean="0"/>
              <a:t>‹#›</a:t>
            </a:fld>
            <a:endParaRPr lang="zh-CN" altLang="en-US"/>
          </a:p>
        </p:txBody>
      </p:sp>
      <p:pic>
        <p:nvPicPr>
          <p:cNvPr id="7" name="图片 6"/>
          <p:cNvPicPr>
            <a:picLocks noChangeAspect="1"/>
          </p:cNvPicPr>
          <p:nvPr userDrawn="1"/>
        </p:nvPicPr>
        <p:blipFill>
          <a:blip r:embed="rId2">
            <a:duotone>
              <a:prstClr val="black"/>
              <a:schemeClr val="bg1">
                <a:lumMod val="95000"/>
                <a:tint val="45000"/>
                <a:satMod val="400000"/>
              </a:schemeClr>
            </a:duotone>
            <a:extLst>
              <a:ext uri="{28A0092B-C50C-407E-A947-70E740481C1C}">
                <a14:useLocalDpi xmlns:a14="http://schemas.microsoft.com/office/drawing/2010/main" val="0"/>
              </a:ext>
            </a:extLst>
          </a:blip>
          <a:stretch>
            <a:fillRect/>
          </a:stretch>
        </p:blipFill>
        <p:spPr>
          <a:xfrm>
            <a:off x="7808860" y="0"/>
            <a:ext cx="1335140" cy="1133954"/>
          </a:xfrm>
          <a:prstGeom prst="rect">
            <a:avLst/>
          </a:prstGeom>
        </p:spPr>
      </p:pic>
      <p:grpSp>
        <p:nvGrpSpPr>
          <p:cNvPr id="8" name="组合 7"/>
          <p:cNvGrpSpPr/>
          <p:nvPr userDrawn="1"/>
        </p:nvGrpSpPr>
        <p:grpSpPr>
          <a:xfrm>
            <a:off x="0" y="1872762"/>
            <a:ext cx="9144001" cy="2417885"/>
            <a:chOff x="0" y="1943100"/>
            <a:chExt cx="12192000" cy="2971800"/>
          </a:xfrm>
        </p:grpSpPr>
        <p:sp>
          <p:nvSpPr>
            <p:cNvPr id="9" name="矩形 4"/>
            <p:cNvSpPr>
              <a:spLocks noChangeArrowheads="1"/>
            </p:cNvSpPr>
            <p:nvPr/>
          </p:nvSpPr>
          <p:spPr bwMode="auto">
            <a:xfrm flipV="1">
              <a:off x="933449" y="1943100"/>
              <a:ext cx="3829051" cy="2971800"/>
            </a:xfrm>
            <a:custGeom>
              <a:avLst/>
              <a:gdLst>
                <a:gd name="T0" fmla="*/ 0 w 3829050"/>
                <a:gd name="T1" fmla="*/ 0 h 2971800"/>
                <a:gd name="T2" fmla="*/ 3829050 w 3829050"/>
                <a:gd name="T3" fmla="*/ 1409700 h 2971800"/>
                <a:gd name="T4" fmla="*/ 2971800 w 3829050"/>
                <a:gd name="T5" fmla="*/ 2971800 h 2971800"/>
                <a:gd name="T6" fmla="*/ 0 w 3829050"/>
                <a:gd name="T7" fmla="*/ 2971800 h 2971800"/>
                <a:gd name="T8" fmla="*/ 0 w 3829050"/>
                <a:gd name="T9" fmla="*/ 0 h 2971800"/>
                <a:gd name="T10" fmla="*/ 0 60000 65536"/>
                <a:gd name="T11" fmla="*/ 0 60000 65536"/>
                <a:gd name="T12" fmla="*/ 0 60000 65536"/>
                <a:gd name="T13" fmla="*/ 0 60000 65536"/>
                <a:gd name="T14" fmla="*/ 0 60000 65536"/>
                <a:gd name="T15" fmla="*/ 0 w 3829050"/>
                <a:gd name="T16" fmla="*/ 0 h 2971800"/>
                <a:gd name="T17" fmla="*/ 3829050 w 3829050"/>
                <a:gd name="T18" fmla="*/ 2971800 h 2971800"/>
              </a:gdLst>
              <a:ahLst/>
              <a:cxnLst>
                <a:cxn ang="T10">
                  <a:pos x="T0" y="T1"/>
                </a:cxn>
                <a:cxn ang="T11">
                  <a:pos x="T2" y="T3"/>
                </a:cxn>
                <a:cxn ang="T12">
                  <a:pos x="T4" y="T5"/>
                </a:cxn>
                <a:cxn ang="T13">
                  <a:pos x="T6" y="T7"/>
                </a:cxn>
                <a:cxn ang="T14">
                  <a:pos x="T8" y="T9"/>
                </a:cxn>
              </a:cxnLst>
              <a:rect l="T15" t="T16" r="T17" b="T18"/>
              <a:pathLst>
                <a:path w="3829050" h="2971800">
                  <a:moveTo>
                    <a:pt x="0" y="0"/>
                  </a:moveTo>
                  <a:lnTo>
                    <a:pt x="3829050" y="1409700"/>
                  </a:lnTo>
                  <a:lnTo>
                    <a:pt x="2971800" y="2971800"/>
                  </a:lnTo>
                  <a:lnTo>
                    <a:pt x="0" y="2971800"/>
                  </a:lnTo>
                  <a:lnTo>
                    <a:pt x="0" y="0"/>
                  </a:lnTo>
                  <a:close/>
                </a:path>
              </a:pathLst>
            </a:custGeom>
            <a:solidFill>
              <a:srgbClr val="5D8F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sz="23900" b="1">
                <a:solidFill>
                  <a:srgbClr val="3D728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4"/>
            <p:cNvSpPr>
              <a:spLocks noChangeArrowheads="1"/>
            </p:cNvSpPr>
            <p:nvPr/>
          </p:nvSpPr>
          <p:spPr bwMode="auto">
            <a:xfrm>
              <a:off x="933449" y="1943100"/>
              <a:ext cx="3829051" cy="2971800"/>
            </a:xfrm>
            <a:custGeom>
              <a:avLst/>
              <a:gdLst>
                <a:gd name="T0" fmla="*/ 0 w 3829050"/>
                <a:gd name="T1" fmla="*/ 0 h 2971800"/>
                <a:gd name="T2" fmla="*/ 3829050 w 3829050"/>
                <a:gd name="T3" fmla="*/ 1409700 h 2971800"/>
                <a:gd name="T4" fmla="*/ 2971800 w 3829050"/>
                <a:gd name="T5" fmla="*/ 2971800 h 2971800"/>
                <a:gd name="T6" fmla="*/ 0 w 3829050"/>
                <a:gd name="T7" fmla="*/ 2971800 h 2971800"/>
                <a:gd name="T8" fmla="*/ 0 w 3829050"/>
                <a:gd name="T9" fmla="*/ 0 h 2971800"/>
                <a:gd name="T10" fmla="*/ 0 60000 65536"/>
                <a:gd name="T11" fmla="*/ 0 60000 65536"/>
                <a:gd name="T12" fmla="*/ 0 60000 65536"/>
                <a:gd name="T13" fmla="*/ 0 60000 65536"/>
                <a:gd name="T14" fmla="*/ 0 60000 65536"/>
                <a:gd name="T15" fmla="*/ 0 w 3829050"/>
                <a:gd name="T16" fmla="*/ 0 h 2971800"/>
                <a:gd name="T17" fmla="*/ 3829050 w 3829050"/>
                <a:gd name="T18" fmla="*/ 2971800 h 2971800"/>
              </a:gdLst>
              <a:ahLst/>
              <a:cxnLst>
                <a:cxn ang="T10">
                  <a:pos x="T0" y="T1"/>
                </a:cxn>
                <a:cxn ang="T11">
                  <a:pos x="T2" y="T3"/>
                </a:cxn>
                <a:cxn ang="T12">
                  <a:pos x="T4" y="T5"/>
                </a:cxn>
                <a:cxn ang="T13">
                  <a:pos x="T6" y="T7"/>
                </a:cxn>
                <a:cxn ang="T14">
                  <a:pos x="T8" y="T9"/>
                </a:cxn>
              </a:cxnLst>
              <a:rect l="T15" t="T16" r="T17" b="T18"/>
              <a:pathLst>
                <a:path w="3829050" h="2971800">
                  <a:moveTo>
                    <a:pt x="0" y="0"/>
                  </a:moveTo>
                  <a:lnTo>
                    <a:pt x="3829050" y="1409700"/>
                  </a:lnTo>
                  <a:lnTo>
                    <a:pt x="2971800" y="2971800"/>
                  </a:lnTo>
                  <a:lnTo>
                    <a:pt x="0" y="2971800"/>
                  </a:lnTo>
                  <a:lnTo>
                    <a:pt x="0" y="0"/>
                  </a:lnTo>
                  <a:close/>
                </a:path>
              </a:pathLst>
            </a:custGeom>
            <a:solidFill>
              <a:srgbClr val="5D8F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sz="23900" b="1">
                <a:solidFill>
                  <a:srgbClr val="3D728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1"/>
            <p:cNvSpPr>
              <a:spLocks noChangeArrowheads="1"/>
            </p:cNvSpPr>
            <p:nvPr/>
          </p:nvSpPr>
          <p:spPr bwMode="auto">
            <a:xfrm>
              <a:off x="0" y="2451442"/>
              <a:ext cx="12192000" cy="1885950"/>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800" b="0" i="0" u="none" strike="noStrike" kern="0" cap="none" spc="0" normalizeH="0" baseline="0" noProof="0">
                <a:ln>
                  <a:noFill/>
                </a:ln>
                <a:solidFill>
                  <a:srgbClr val="FFFFFF"/>
                </a:solidFill>
                <a:effectLst/>
                <a:uLnTx/>
                <a:uFillTx/>
                <a:latin typeface="宋体" panose="02010600030101010101" pitchFamily="2" charset="-122"/>
                <a:sym typeface="宋体" panose="02010600030101010101" pitchFamily="2" charset="-122"/>
              </a:endParaRPr>
            </a:p>
          </p:txBody>
        </p:sp>
        <p:sp>
          <p:nvSpPr>
            <p:cNvPr id="12" name="矩形 2"/>
            <p:cNvSpPr>
              <a:spLocks noChangeArrowheads="1"/>
            </p:cNvSpPr>
            <p:nvPr/>
          </p:nvSpPr>
          <p:spPr bwMode="auto">
            <a:xfrm>
              <a:off x="933451" y="1943100"/>
              <a:ext cx="2971800" cy="2971800"/>
            </a:xfrm>
            <a:prstGeom prst="rect">
              <a:avLst/>
            </a:prstGeom>
            <a:solidFill>
              <a:srgbClr val="92D14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en-US" sz="18000" b="1"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5" name="标题 1"/>
          <p:cNvSpPr>
            <a:spLocks noGrp="1"/>
          </p:cNvSpPr>
          <p:nvPr>
            <p:ph type="title" hasCustomPrompt="1"/>
          </p:nvPr>
        </p:nvSpPr>
        <p:spPr>
          <a:xfrm>
            <a:off x="2928938" y="2286354"/>
            <a:ext cx="6215062" cy="1534427"/>
          </a:xfrm>
        </p:spPr>
        <p:txBody>
          <a:bodyPr>
            <a:noAutofit/>
          </a:bodyPr>
          <a:lstStyle>
            <a:lvl1pPr algn="ctr">
              <a:defRPr lang="zh-CN" altLang="en-US" sz="4400" kern="1200" dirty="0">
                <a:solidFill>
                  <a:srgbClr val="F2F2F2"/>
                </a:solidFill>
                <a:latin typeface="+mn-ea"/>
                <a:ea typeface="+mn-ea"/>
                <a:cs typeface="+mn-cs"/>
              </a:defRPr>
            </a:lvl1pPr>
          </a:lstStyle>
          <a:p>
            <a:r>
              <a:rPr lang="zh-CN" altLang="en-US" dirty="0" smtClean="0"/>
              <a:t>节标题</a:t>
            </a:r>
            <a:endParaRPr lang="zh-CN" altLang="en-US" dirty="0"/>
          </a:p>
        </p:txBody>
      </p:sp>
      <p:sp>
        <p:nvSpPr>
          <p:cNvPr id="17" name="文本占位符 17"/>
          <p:cNvSpPr>
            <a:spLocks noGrp="1"/>
          </p:cNvSpPr>
          <p:nvPr>
            <p:ph type="body" sz="quarter" idx="13" hasCustomPrompt="1"/>
          </p:nvPr>
        </p:nvSpPr>
        <p:spPr>
          <a:xfrm>
            <a:off x="700086" y="1872762"/>
            <a:ext cx="2228852" cy="2639647"/>
          </a:xfrm>
        </p:spPr>
        <p:txBody>
          <a:bodyPr>
            <a:noAutofit/>
          </a:bodyPr>
          <a:lstStyle>
            <a:lvl1pPr marL="0" indent="0" algn="ctr">
              <a:buNone/>
              <a:defRPr sz="18000" b="1" i="0">
                <a:solidFill>
                  <a:schemeClr val="tx1"/>
                </a:solidFill>
                <a:latin typeface="微软雅黑" panose="020B0503020204020204" pitchFamily="34" charset="-122"/>
                <a:ea typeface="微软雅黑" panose="020B0503020204020204" pitchFamily="34" charset="-122"/>
              </a:defRPr>
            </a:lvl1pPr>
          </a:lstStyle>
          <a:p>
            <a:pPr lvl="0"/>
            <a:r>
              <a:rPr lang="en-US" altLang="zh-CN" dirty="0" smtClean="0"/>
              <a:t>1</a:t>
            </a:r>
            <a:endParaRPr lang="zh-CN" altLang="en-US" dirty="0"/>
          </a:p>
        </p:txBody>
      </p:sp>
    </p:spTree>
    <p:extLst>
      <p:ext uri="{BB962C8B-B14F-4D97-AF65-F5344CB8AC3E}">
        <p14:creationId xmlns:p14="http://schemas.microsoft.com/office/powerpoint/2010/main" val="4160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1000"/>
                                        <p:tgtEl>
                                          <p:spTgt spid="17">
                                            <p:txEl>
                                              <p:pRg st="0" end="0"/>
                                            </p:txEl>
                                          </p:spTgt>
                                        </p:tgtEl>
                                      </p:cBhvr>
                                    </p:animEffect>
                                    <p:anim calcmode="lin" valueType="num">
                                      <p:cBhvr>
                                        <p:cTn id="12"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17">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build="p">
        <p:tmplLst>
          <p:tmpl lvl="1">
            <p:tnLst>
              <p:par>
                <p:cTn presetID="42"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1000"/>
                        <p:tgtEl>
                          <p:spTgt spid="17"/>
                        </p:tgtEl>
                      </p:cBhvr>
                    </p:animEffect>
                    <p:anim calcmode="lin" valueType="num">
                      <p:cBhvr>
                        <p:cTn dur="1000" fill="hold"/>
                        <p:tgtEl>
                          <p:spTgt spid="17"/>
                        </p:tgtEl>
                        <p:attrNameLst>
                          <p:attrName>ppt_x</p:attrName>
                        </p:attrNameLst>
                      </p:cBhvr>
                      <p:tavLst>
                        <p:tav tm="0">
                          <p:val>
                            <p:strVal val="#ppt_x"/>
                          </p:val>
                        </p:tav>
                        <p:tav tm="100000">
                          <p:val>
                            <p:strVal val="#ppt_x"/>
                          </p:val>
                        </p:tav>
                      </p:tavLst>
                    </p:anim>
                    <p:anim calcmode="lin" valueType="num">
                      <p:cBhvr>
                        <p:cTn dur="1000" fill="hold"/>
                        <p:tgtEl>
                          <p:spTgt spid="17"/>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3A07DD8-6722-4182-892A-E3676524296F}" type="datetimeFigureOut">
              <a:rPr lang="zh-CN" altLang="en-US" smtClean="0"/>
              <a:t>2019/3/7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DD336-5473-415A-8062-CEE63308F510}" type="slidenum">
              <a:rPr lang="zh-CN" altLang="en-US" smtClean="0"/>
              <a:t>‹#›</a:t>
            </a:fld>
            <a:endParaRPr lang="zh-CN" altLang="en-US"/>
          </a:p>
        </p:txBody>
      </p:sp>
      <p:pic>
        <p:nvPicPr>
          <p:cNvPr id="7" name="图片 6"/>
          <p:cNvPicPr>
            <a:picLocks noChangeAspect="1"/>
          </p:cNvPicPr>
          <p:nvPr userDrawn="1"/>
        </p:nvPicPr>
        <p:blipFill>
          <a:blip r:embed="rId2">
            <a:duotone>
              <a:prstClr val="black"/>
              <a:schemeClr val="bg1">
                <a:lumMod val="95000"/>
                <a:tint val="45000"/>
                <a:satMod val="400000"/>
              </a:schemeClr>
            </a:duotone>
            <a:extLst>
              <a:ext uri="{28A0092B-C50C-407E-A947-70E740481C1C}">
                <a14:useLocalDpi xmlns:a14="http://schemas.microsoft.com/office/drawing/2010/main" val="0"/>
              </a:ext>
            </a:extLst>
          </a:blip>
          <a:stretch>
            <a:fillRect/>
          </a:stretch>
        </p:blipFill>
        <p:spPr>
          <a:xfrm>
            <a:off x="7808860" y="0"/>
            <a:ext cx="1335140" cy="1133954"/>
          </a:xfrm>
          <a:prstGeom prst="rect">
            <a:avLst/>
          </a:prstGeom>
        </p:spPr>
      </p:pic>
      <p:sp>
        <p:nvSpPr>
          <p:cNvPr id="8" name="矩形 15"/>
          <p:cNvSpPr>
            <a:spLocks noChangeArrowheads="1"/>
          </p:cNvSpPr>
          <p:nvPr userDrawn="1"/>
        </p:nvSpPr>
        <p:spPr bwMode="auto">
          <a:xfrm>
            <a:off x="246742" y="266474"/>
            <a:ext cx="216000" cy="540000"/>
          </a:xfrm>
          <a:prstGeom prst="rect">
            <a:avLst/>
          </a:prstGeom>
          <a:solidFill>
            <a:srgbClr val="25437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Franklin Gothic Book" pitchFamily="34" charset="0"/>
                <a:ea typeface="宋体" panose="02010600030101010101" pitchFamily="2" charset="-122"/>
              </a:defRPr>
            </a:lvl1pPr>
            <a:lvl2pPr marL="742950" indent="-285750">
              <a:buFont typeface="Arial" panose="020B0604020202020204" pitchFamily="34" charset="0"/>
              <a:defRPr>
                <a:solidFill>
                  <a:schemeClr val="tx1"/>
                </a:solidFill>
                <a:latin typeface="Franklin Gothic Book"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Franklin Gothic Book"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Franklin Gothic Book"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Franklin Gothic Book"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9" name="矩形 17"/>
          <p:cNvSpPr>
            <a:spLocks noChangeArrowheads="1"/>
          </p:cNvSpPr>
          <p:nvPr userDrawn="1"/>
        </p:nvSpPr>
        <p:spPr bwMode="auto">
          <a:xfrm>
            <a:off x="531848" y="266474"/>
            <a:ext cx="108000" cy="540000"/>
          </a:xfrm>
          <a:prstGeom prst="rect">
            <a:avLst/>
          </a:prstGeom>
          <a:solidFill>
            <a:srgbClr val="99853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Franklin Gothic Book" pitchFamily="34" charset="0"/>
                <a:ea typeface="宋体" panose="02010600030101010101" pitchFamily="2" charset="-122"/>
              </a:defRPr>
            </a:lvl1pPr>
            <a:lvl2pPr marL="742950" indent="-285750">
              <a:buFont typeface="Arial" panose="020B0604020202020204" pitchFamily="34" charset="0"/>
              <a:defRPr>
                <a:solidFill>
                  <a:schemeClr val="tx1"/>
                </a:solidFill>
                <a:latin typeface="Franklin Gothic Book"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Franklin Gothic Book"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Franklin Gothic Book"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Franklin Gothic Book"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0" name="标题 1"/>
          <p:cNvSpPr>
            <a:spLocks noGrp="1"/>
          </p:cNvSpPr>
          <p:nvPr>
            <p:ph type="title" hasCustomPrompt="1"/>
          </p:nvPr>
        </p:nvSpPr>
        <p:spPr>
          <a:xfrm>
            <a:off x="639848" y="266474"/>
            <a:ext cx="3390285" cy="536574"/>
          </a:xfrm>
        </p:spPr>
        <p:txBody>
          <a:bodyPr>
            <a:noAutofit/>
          </a:bodyPr>
          <a:lstStyle>
            <a:lvl1pPr>
              <a:defRPr sz="3600">
                <a:latin typeface="+mj-ea"/>
                <a:ea typeface="+mj-ea"/>
              </a:defRPr>
            </a:lvl1pPr>
          </a:lstStyle>
          <a:p>
            <a:r>
              <a:rPr lang="zh-CN" altLang="en-US" dirty="0" smtClean="0"/>
              <a:t>小标题</a:t>
            </a:r>
            <a:endParaRPr lang="zh-CN" altLang="en-US" dirty="0"/>
          </a:p>
        </p:txBody>
      </p:sp>
    </p:spTree>
    <p:extLst>
      <p:ext uri="{BB962C8B-B14F-4D97-AF65-F5344CB8AC3E}">
        <p14:creationId xmlns:p14="http://schemas.microsoft.com/office/powerpoint/2010/main" val="10277169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A07DD8-6722-4182-892A-E3676524296F}" type="datetimeFigureOut">
              <a:rPr lang="zh-CN" altLang="en-US" smtClean="0"/>
              <a:t>2019/3/7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FDD336-5473-415A-8062-CEE63308F510}" type="slidenum">
              <a:rPr lang="zh-CN" altLang="en-US" smtClean="0"/>
              <a:t>‹#›</a:t>
            </a:fld>
            <a:endParaRPr lang="zh-CN" altLang="en-US"/>
          </a:p>
        </p:txBody>
      </p:sp>
      <p:pic>
        <p:nvPicPr>
          <p:cNvPr id="5" name="图片 4"/>
          <p:cNvPicPr>
            <a:picLocks noChangeAspect="1"/>
          </p:cNvPicPr>
          <p:nvPr userDrawn="1"/>
        </p:nvPicPr>
        <p:blipFill>
          <a:blip r:embed="rId2">
            <a:duotone>
              <a:prstClr val="black"/>
              <a:schemeClr val="bg1">
                <a:lumMod val="95000"/>
                <a:tint val="45000"/>
                <a:satMod val="400000"/>
              </a:schemeClr>
            </a:duotone>
            <a:extLst>
              <a:ext uri="{28A0092B-C50C-407E-A947-70E740481C1C}">
                <a14:useLocalDpi xmlns:a14="http://schemas.microsoft.com/office/drawing/2010/main" val="0"/>
              </a:ext>
            </a:extLst>
          </a:blip>
          <a:stretch>
            <a:fillRect/>
          </a:stretch>
        </p:blipFill>
        <p:spPr>
          <a:xfrm>
            <a:off x="7808860" y="0"/>
            <a:ext cx="1335140" cy="1133954"/>
          </a:xfrm>
          <a:prstGeom prst="rect">
            <a:avLst/>
          </a:prstGeom>
        </p:spPr>
      </p:pic>
    </p:spTree>
    <p:extLst>
      <p:ext uri="{BB962C8B-B14F-4D97-AF65-F5344CB8AC3E}">
        <p14:creationId xmlns:p14="http://schemas.microsoft.com/office/powerpoint/2010/main" val="13719232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结尾">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3A07DD8-6722-4182-892A-E3676524296F}" type="datetimeFigureOut">
              <a:rPr lang="zh-CN" altLang="en-US" smtClean="0"/>
              <a:t>2019/3/7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FDD336-5473-415A-8062-CEE63308F510}" type="slidenum">
              <a:rPr lang="zh-CN" altLang="en-US" smtClean="0"/>
              <a:t>‹#›</a:t>
            </a:fld>
            <a:endParaRPr lang="zh-CN" altLang="en-US"/>
          </a:p>
        </p:txBody>
      </p:sp>
      <p:cxnSp>
        <p:nvCxnSpPr>
          <p:cNvPr id="7" name="直接连接符 6"/>
          <p:cNvCxnSpPr/>
          <p:nvPr userDrawn="1"/>
        </p:nvCxnSpPr>
        <p:spPr>
          <a:xfrm flipH="1">
            <a:off x="2584183" y="3181019"/>
            <a:ext cx="5760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Freeform 5"/>
          <p:cNvSpPr>
            <a:spLocks noEditPoints="1"/>
          </p:cNvSpPr>
          <p:nvPr userDrawn="1"/>
        </p:nvSpPr>
        <p:spPr bwMode="auto">
          <a:xfrm>
            <a:off x="0" y="1750723"/>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002060"/>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6"/>
          <p:cNvSpPr>
            <a:spLocks noEditPoints="1"/>
          </p:cNvSpPr>
          <p:nvPr userDrawn="1"/>
        </p:nvSpPr>
        <p:spPr bwMode="auto">
          <a:xfrm>
            <a:off x="1722420" y="2789757"/>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10" name="图片 9"/>
          <p:cNvPicPr>
            <a:picLocks noChangeAspect="1"/>
          </p:cNvPicPr>
          <p:nvPr userDrawn="1"/>
        </p:nvPicPr>
        <p:blipFill>
          <a:blip r:embed="rId2">
            <a:duotone>
              <a:prstClr val="black"/>
              <a:srgbClr val="002060">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551983" y="107919"/>
            <a:ext cx="3476625" cy="638175"/>
          </a:xfrm>
          <a:prstGeom prst="rect">
            <a:avLst/>
          </a:prstGeom>
        </p:spPr>
      </p:pic>
      <p:sp>
        <p:nvSpPr>
          <p:cNvPr id="11" name="文本占位符 2"/>
          <p:cNvSpPr>
            <a:spLocks noGrp="1"/>
          </p:cNvSpPr>
          <p:nvPr>
            <p:ph type="body" sz="quarter" idx="13"/>
          </p:nvPr>
        </p:nvSpPr>
        <p:spPr>
          <a:xfrm>
            <a:off x="2584183" y="3364524"/>
            <a:ext cx="5760000" cy="441692"/>
          </a:xfrm>
        </p:spPr>
        <p:txBody>
          <a:bodyPr>
            <a:normAutofit/>
          </a:bodyPr>
          <a:lstStyle>
            <a:lvl1pPr marL="0" indent="0" algn="ctr">
              <a:buNone/>
              <a:defRPr sz="2800"/>
            </a:lvl1pPr>
          </a:lstStyle>
          <a:p>
            <a:pPr lvl="0"/>
            <a:r>
              <a:rPr lang="zh-CN" altLang="en-US" dirty="0"/>
              <a:t>答辩人：王建坤     导师：胡泓</a:t>
            </a:r>
          </a:p>
          <a:p>
            <a:endParaRPr lang="zh-CN" altLang="en-US" dirty="0"/>
          </a:p>
        </p:txBody>
      </p:sp>
      <p:sp>
        <p:nvSpPr>
          <p:cNvPr id="14" name="标题 1"/>
          <p:cNvSpPr>
            <a:spLocks noGrp="1"/>
          </p:cNvSpPr>
          <p:nvPr>
            <p:ph type="ctrTitle"/>
          </p:nvPr>
        </p:nvSpPr>
        <p:spPr>
          <a:xfrm>
            <a:off x="2584183" y="2219084"/>
            <a:ext cx="5760000" cy="961935"/>
          </a:xfrm>
        </p:spPr>
        <p:txBody>
          <a:bodyPr>
            <a:normAutofit/>
          </a:bodyPr>
          <a:lstStyle>
            <a:lvl1pPr algn="l">
              <a:defRPr sz="4800" b="1" i="0">
                <a:latin typeface="+mj-ea"/>
                <a:ea typeface="+mj-ea"/>
              </a:defRPr>
            </a:lvl1pPr>
          </a:lstStyle>
          <a:p>
            <a:r>
              <a:rPr lang="zh-CN" altLang="en-US" dirty="0" smtClean="0"/>
              <a:t>感谢聆听 请多指教！</a:t>
            </a:r>
            <a:endParaRPr lang="zh-CN" altLang="en-US" dirty="0"/>
          </a:p>
        </p:txBody>
      </p:sp>
    </p:spTree>
    <p:extLst>
      <p:ext uri="{BB962C8B-B14F-4D97-AF65-F5344CB8AC3E}">
        <p14:creationId xmlns:p14="http://schemas.microsoft.com/office/powerpoint/2010/main" val="300840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2500"/>
                            </p:stCondLst>
                            <p:childTnLst>
                              <p:par>
                                <p:cTn id="23" presetID="2" presetClass="entr" presetSubtype="2" fill="hold" grpId="0" nodeType="after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 calcmode="lin" valueType="num">
                                      <p:cBhvr additive="base">
                                        <p:cTn id="25"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build="p">
        <p:tmplLst>
          <p:tmpl lvl="1">
            <p:tnLst>
              <p:par>
                <p:cTn presetID="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4"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A07DD8-6722-4182-892A-E3676524296F}" type="datetimeFigureOut">
              <a:rPr lang="zh-CN" altLang="en-US" smtClean="0"/>
              <a:t>2019/3/7</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DD336-5473-415A-8062-CEE63308F510}" type="slidenum">
              <a:rPr lang="zh-CN" altLang="en-US" smtClean="0"/>
              <a:t>‹#›</a:t>
            </a:fld>
            <a:endParaRPr lang="zh-CN" altLang="en-US"/>
          </a:p>
        </p:txBody>
      </p:sp>
    </p:spTree>
    <p:extLst>
      <p:ext uri="{BB962C8B-B14F-4D97-AF65-F5344CB8AC3E}">
        <p14:creationId xmlns:p14="http://schemas.microsoft.com/office/powerpoint/2010/main" val="2128129864"/>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60"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3.xml"/><Relationship Id="rId5" Type="http://schemas.openxmlformats.org/officeDocument/2006/relationships/image" Target="../media/image14.jpg"/><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3.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7.jpeg"/><Relationship Id="rId4" Type="http://schemas.openxmlformats.org/officeDocument/2006/relationships/image" Target="../media/image26.jp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34988" y="2134543"/>
            <a:ext cx="6696636" cy="1360874"/>
          </a:xfrm>
        </p:spPr>
        <p:txBody>
          <a:bodyPr>
            <a:noAutofit/>
          </a:bodyPr>
          <a:lstStyle/>
          <a:p>
            <a:r>
              <a:rPr lang="zh-CN" altLang="en-US" dirty="0"/>
              <a:t>基于机器视觉的雾化器装配质量检测</a:t>
            </a:r>
            <a:r>
              <a:rPr lang="zh-CN" altLang="en-US" dirty="0" smtClean="0"/>
              <a:t>算法研究</a:t>
            </a:r>
            <a:endParaRPr lang="zh-CN" altLang="en-US" dirty="0"/>
          </a:p>
        </p:txBody>
      </p:sp>
      <p:sp>
        <p:nvSpPr>
          <p:cNvPr id="3" name="文本占位符 2"/>
          <p:cNvSpPr>
            <a:spLocks noGrp="1"/>
          </p:cNvSpPr>
          <p:nvPr>
            <p:ph type="body" sz="quarter" idx="13"/>
          </p:nvPr>
        </p:nvSpPr>
        <p:spPr>
          <a:xfrm>
            <a:off x="3765094" y="3783603"/>
            <a:ext cx="3236423" cy="1586255"/>
          </a:xfrm>
        </p:spPr>
        <p:txBody>
          <a:bodyPr>
            <a:normAutofit/>
          </a:bodyPr>
          <a:lstStyle/>
          <a:p>
            <a:pPr algn="l"/>
            <a:r>
              <a:rPr lang="zh-CN" altLang="en-US" dirty="0"/>
              <a:t>答辩人：王建</a:t>
            </a:r>
            <a:r>
              <a:rPr lang="zh-CN" altLang="en-US" dirty="0" smtClean="0"/>
              <a:t>坤       </a:t>
            </a:r>
            <a:endParaRPr lang="en-US" altLang="zh-CN" dirty="0"/>
          </a:p>
          <a:p>
            <a:pPr algn="l"/>
            <a:r>
              <a:rPr lang="zh-CN" altLang="en-US" dirty="0" smtClean="0"/>
              <a:t>导     师</a:t>
            </a:r>
            <a:r>
              <a:rPr lang="zh-CN" altLang="en-US" dirty="0"/>
              <a:t>：</a:t>
            </a:r>
            <a:r>
              <a:rPr lang="zh-CN" altLang="en-US" dirty="0" smtClean="0"/>
              <a:t>胡泓教授</a:t>
            </a:r>
            <a:endParaRPr lang="en-US" altLang="zh-CN" dirty="0" smtClean="0"/>
          </a:p>
          <a:p>
            <a:pPr algn="l"/>
            <a:r>
              <a:rPr lang="zh-CN" altLang="en-US" dirty="0" smtClean="0"/>
              <a:t>专     业：机械工程</a:t>
            </a:r>
            <a:endParaRPr lang="zh-CN" altLang="en-US" dirty="0"/>
          </a:p>
        </p:txBody>
      </p:sp>
    </p:spTree>
    <p:extLst>
      <p:ext uri="{BB962C8B-B14F-4D97-AF65-F5344CB8AC3E}">
        <p14:creationId xmlns:p14="http://schemas.microsoft.com/office/powerpoint/2010/main" val="625587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工件缺失检测</a:t>
            </a:r>
            <a:endParaRPr lang="zh-CN" altLang="en-US" dirty="0"/>
          </a:p>
        </p:txBody>
      </p:sp>
      <p:sp>
        <p:nvSpPr>
          <p:cNvPr id="3" name="矩形 2"/>
          <p:cNvSpPr/>
          <p:nvPr/>
        </p:nvSpPr>
        <p:spPr>
          <a:xfrm>
            <a:off x="639848" y="1295224"/>
            <a:ext cx="7535964" cy="1920526"/>
          </a:xfrm>
          <a:prstGeom prst="rect">
            <a:avLst/>
          </a:prstGeom>
        </p:spPr>
        <p:txBody>
          <a:bodyPr wrap="square">
            <a:spAutoFit/>
          </a:bodyPr>
          <a:lstStyle/>
          <a:p>
            <a:pPr indent="304800" algn="just">
              <a:lnSpc>
                <a:spcPct val="120000"/>
              </a:lnSpc>
              <a:spcAft>
                <a:spcPts val="0"/>
              </a:spcAft>
            </a:pPr>
            <a:r>
              <a:rPr lang="zh-CN" altLang="zh-CN" sz="2200" kern="100" dirty="0">
                <a:latin typeface="+mn-ea"/>
                <a:cs typeface="Times New Roman" panose="02020603050405020304" pitchFamily="18" charset="0"/>
              </a:rPr>
              <a:t>装配件</a:t>
            </a:r>
            <a:r>
              <a:rPr lang="zh-CN" altLang="zh-CN" sz="2200" kern="100" dirty="0" smtClean="0">
                <a:latin typeface="+mn-ea"/>
                <a:cs typeface="Times New Roman" panose="02020603050405020304" pitchFamily="18" charset="0"/>
              </a:rPr>
              <a:t>在</a:t>
            </a:r>
            <a:r>
              <a:rPr lang="zh-CN" altLang="en-US" sz="2200" kern="100" dirty="0" smtClean="0">
                <a:latin typeface="+mn-ea"/>
                <a:cs typeface="Times New Roman" panose="02020603050405020304" pitchFamily="18" charset="0"/>
              </a:rPr>
              <a:t>工位转换过程中可能</a:t>
            </a:r>
            <a:r>
              <a:rPr lang="zh-CN" altLang="zh-CN" sz="2200" kern="100" dirty="0" smtClean="0">
                <a:latin typeface="+mn-ea"/>
                <a:cs typeface="Times New Roman" panose="02020603050405020304" pitchFamily="18" charset="0"/>
              </a:rPr>
              <a:t>出现</a:t>
            </a:r>
            <a:r>
              <a:rPr lang="zh-CN" altLang="zh-CN" sz="2200" kern="100" dirty="0">
                <a:latin typeface="+mn-ea"/>
                <a:cs typeface="Times New Roman" panose="02020603050405020304" pitchFamily="18" charset="0"/>
              </a:rPr>
              <a:t>夹取失败或者在夹取过程中丢失的情况，导致在检测工位上没有装配件只有夹具。</a:t>
            </a:r>
          </a:p>
          <a:p>
            <a:r>
              <a:rPr lang="en-US" altLang="zh-CN" sz="2200" dirty="0">
                <a:latin typeface="+mn-ea"/>
                <a:cs typeface="Times New Roman" panose="02020603050405020304" pitchFamily="18" charset="0"/>
              </a:rPr>
              <a:t> </a:t>
            </a:r>
            <a:r>
              <a:rPr lang="en-US" altLang="zh-CN" sz="2200" dirty="0" smtClean="0">
                <a:latin typeface="+mn-ea"/>
                <a:cs typeface="Times New Roman" panose="02020603050405020304" pitchFamily="18" charset="0"/>
              </a:rPr>
              <a:t> </a:t>
            </a:r>
            <a:r>
              <a:rPr lang="zh-CN" altLang="zh-CN" sz="2200" dirty="0" smtClean="0">
                <a:latin typeface="+mn-ea"/>
                <a:cs typeface="Times New Roman" panose="02020603050405020304" pitchFamily="18" charset="0"/>
              </a:rPr>
              <a:t>通过</a:t>
            </a:r>
            <a:r>
              <a:rPr lang="zh-CN" altLang="zh-CN" sz="2200" b="1" dirty="0">
                <a:latin typeface="+mn-ea"/>
                <a:cs typeface="Times New Roman" panose="02020603050405020304" pitchFamily="18" charset="0"/>
              </a:rPr>
              <a:t>设置轮廓面积阈值进行轮廓筛选</a:t>
            </a:r>
            <a:r>
              <a:rPr lang="zh-CN" altLang="zh-CN" sz="2200" dirty="0" smtClean="0">
                <a:latin typeface="+mn-ea"/>
                <a:cs typeface="Times New Roman" panose="02020603050405020304" pitchFamily="18" charset="0"/>
              </a:rPr>
              <a:t>，过滤</a:t>
            </a:r>
            <a:r>
              <a:rPr lang="zh-CN" altLang="zh-CN" sz="2200" dirty="0">
                <a:latin typeface="+mn-ea"/>
                <a:cs typeface="Times New Roman" panose="02020603050405020304" pitchFamily="18" charset="0"/>
              </a:rPr>
              <a:t>小面积的轮廓，如果存在工件缺失的情况，在进行轮廓</a:t>
            </a:r>
            <a:r>
              <a:rPr lang="zh-CN" altLang="zh-CN" sz="2200" dirty="0" smtClean="0">
                <a:latin typeface="+mn-ea"/>
                <a:cs typeface="Times New Roman" panose="02020603050405020304" pitchFamily="18" charset="0"/>
              </a:rPr>
              <a:t>查找</a:t>
            </a:r>
            <a:r>
              <a:rPr lang="zh-CN" altLang="en-US" sz="2200" dirty="0" smtClean="0">
                <a:latin typeface="+mn-ea"/>
                <a:cs typeface="Times New Roman" panose="02020603050405020304" pitchFamily="18" charset="0"/>
              </a:rPr>
              <a:t>时</a:t>
            </a:r>
            <a:r>
              <a:rPr lang="zh-CN" altLang="zh-CN" sz="2200" dirty="0" smtClean="0">
                <a:latin typeface="+mn-ea"/>
                <a:cs typeface="Times New Roman" panose="02020603050405020304" pitchFamily="18" charset="0"/>
              </a:rPr>
              <a:t>就</a:t>
            </a:r>
            <a:r>
              <a:rPr lang="zh-CN" altLang="zh-CN" sz="2200" dirty="0">
                <a:latin typeface="+mn-ea"/>
                <a:cs typeface="Times New Roman" panose="02020603050405020304" pitchFamily="18" charset="0"/>
              </a:rPr>
              <a:t>找不到轮廓，</a:t>
            </a:r>
            <a:r>
              <a:rPr lang="zh-CN" altLang="zh-CN" sz="2200" dirty="0" smtClean="0">
                <a:latin typeface="+mn-ea"/>
                <a:cs typeface="Times New Roman" panose="02020603050405020304" pitchFamily="18" charset="0"/>
              </a:rPr>
              <a:t>因此</a:t>
            </a:r>
            <a:r>
              <a:rPr lang="zh-CN" altLang="en-US" sz="2200" dirty="0" smtClean="0">
                <a:latin typeface="+mn-ea"/>
                <a:cs typeface="Times New Roman" panose="02020603050405020304" pitchFamily="18" charset="0"/>
              </a:rPr>
              <a:t>可以</a:t>
            </a:r>
            <a:r>
              <a:rPr lang="zh-CN" altLang="zh-CN" sz="2200" dirty="0" smtClean="0">
                <a:latin typeface="+mn-ea"/>
                <a:cs typeface="Times New Roman" panose="02020603050405020304" pitchFamily="18" charset="0"/>
              </a:rPr>
              <a:t>根据轮廓</a:t>
            </a:r>
            <a:r>
              <a:rPr lang="zh-CN" altLang="zh-CN" sz="2200" dirty="0">
                <a:latin typeface="+mn-ea"/>
                <a:cs typeface="Times New Roman" panose="02020603050405020304" pitchFamily="18" charset="0"/>
              </a:rPr>
              <a:t>查找的结果来判断工件是否缺失。</a:t>
            </a:r>
            <a:endParaRPr lang="zh-CN" altLang="en-US" sz="2200" dirty="0">
              <a:latin typeface="+mn-ea"/>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9426" y="3707926"/>
            <a:ext cx="3240000" cy="1944000"/>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8014" y="3707926"/>
            <a:ext cx="3240000" cy="1944000"/>
          </a:xfrm>
          <a:prstGeom prst="rect">
            <a:avLst/>
          </a:prstGeom>
        </p:spPr>
      </p:pic>
      <p:sp>
        <p:nvSpPr>
          <p:cNvPr id="6" name="文本框 5"/>
          <p:cNvSpPr txBox="1"/>
          <p:nvPr/>
        </p:nvSpPr>
        <p:spPr>
          <a:xfrm>
            <a:off x="1804596" y="5757329"/>
            <a:ext cx="1569660" cy="369332"/>
          </a:xfrm>
          <a:prstGeom prst="rect">
            <a:avLst/>
          </a:prstGeom>
          <a:noFill/>
        </p:spPr>
        <p:txBody>
          <a:bodyPr wrap="none" rtlCol="0">
            <a:spAutoFit/>
          </a:bodyPr>
          <a:lstStyle/>
          <a:p>
            <a:r>
              <a:rPr lang="zh-CN" altLang="en-US" dirty="0" smtClean="0"/>
              <a:t>工件缺失样本</a:t>
            </a:r>
            <a:endParaRPr lang="zh-CN" altLang="en-US" dirty="0"/>
          </a:p>
        </p:txBody>
      </p:sp>
      <p:sp>
        <p:nvSpPr>
          <p:cNvPr id="7" name="文本框 6"/>
          <p:cNvSpPr txBox="1"/>
          <p:nvPr/>
        </p:nvSpPr>
        <p:spPr>
          <a:xfrm>
            <a:off x="5673184" y="5728262"/>
            <a:ext cx="1107996" cy="369332"/>
          </a:xfrm>
          <a:prstGeom prst="rect">
            <a:avLst/>
          </a:prstGeom>
          <a:noFill/>
        </p:spPr>
        <p:txBody>
          <a:bodyPr wrap="none" rtlCol="0">
            <a:spAutoFit/>
          </a:bodyPr>
          <a:lstStyle/>
          <a:p>
            <a:r>
              <a:rPr lang="zh-CN" altLang="en-US" dirty="0" smtClean="0"/>
              <a:t>轮廓查找</a:t>
            </a:r>
            <a:endParaRPr lang="zh-CN" altLang="en-US" dirty="0"/>
          </a:p>
        </p:txBody>
      </p:sp>
    </p:spTree>
    <p:extLst>
      <p:ext uri="{BB962C8B-B14F-4D97-AF65-F5344CB8AC3E}">
        <p14:creationId xmlns:p14="http://schemas.microsoft.com/office/powerpoint/2010/main" val="3512830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7051870" cy="536574"/>
          </a:xfrm>
        </p:spPr>
        <p:txBody>
          <a:bodyPr/>
          <a:lstStyle/>
          <a:p>
            <a:r>
              <a:rPr lang="zh-CN" altLang="zh-CN" dirty="0"/>
              <a:t>棉芯缺失</a:t>
            </a:r>
            <a:r>
              <a:rPr lang="zh-CN" altLang="zh-CN" dirty="0" smtClean="0"/>
              <a:t>检测</a:t>
            </a:r>
            <a:r>
              <a:rPr lang="zh-CN" altLang="en-US" dirty="0" smtClean="0"/>
              <a:t>与金属丝长度检测</a:t>
            </a:r>
            <a:endParaRPr lang="zh-CN" altLang="en-US" dirty="0"/>
          </a:p>
        </p:txBody>
      </p:sp>
      <p:pic>
        <p:nvPicPr>
          <p:cNvPr id="8" name="图片 7"/>
          <p:cNvPicPr/>
          <p:nvPr/>
        </p:nvPicPr>
        <p:blipFill>
          <a:blip r:embed="rId2">
            <a:extLst>
              <a:ext uri="{28A0092B-C50C-407E-A947-70E740481C1C}">
                <a14:useLocalDpi xmlns:a14="http://schemas.microsoft.com/office/drawing/2010/main" val="0"/>
              </a:ext>
            </a:extLst>
          </a:blip>
          <a:stretch>
            <a:fillRect/>
          </a:stretch>
        </p:blipFill>
        <p:spPr>
          <a:xfrm>
            <a:off x="911151" y="3687109"/>
            <a:ext cx="1198245" cy="1079500"/>
          </a:xfrm>
          <a:prstGeom prst="rect">
            <a:avLst/>
          </a:prstGeom>
          <a:ln>
            <a:solidFill>
              <a:schemeClr val="tx1"/>
            </a:solidFill>
          </a:ln>
        </p:spPr>
      </p:pic>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2702317" y="3687109"/>
            <a:ext cx="1230630" cy="1079500"/>
          </a:xfrm>
          <a:prstGeom prst="rect">
            <a:avLst/>
          </a:prstGeom>
        </p:spPr>
      </p:pic>
      <p:sp>
        <p:nvSpPr>
          <p:cNvPr id="11" name="文本框 10"/>
          <p:cNvSpPr txBox="1"/>
          <p:nvPr/>
        </p:nvSpPr>
        <p:spPr>
          <a:xfrm>
            <a:off x="1071691" y="4842930"/>
            <a:ext cx="877163" cy="369332"/>
          </a:xfrm>
          <a:prstGeom prst="rect">
            <a:avLst/>
          </a:prstGeom>
          <a:noFill/>
        </p:spPr>
        <p:txBody>
          <a:bodyPr wrap="none" rtlCol="0">
            <a:spAutoFit/>
          </a:bodyPr>
          <a:lstStyle/>
          <a:p>
            <a:r>
              <a:rPr lang="zh-CN" altLang="en-US" dirty="0" smtClean="0"/>
              <a:t>有棉芯</a:t>
            </a:r>
            <a:endParaRPr lang="zh-CN" altLang="en-US" dirty="0"/>
          </a:p>
        </p:txBody>
      </p:sp>
      <p:sp>
        <p:nvSpPr>
          <p:cNvPr id="12" name="文本框 11"/>
          <p:cNvSpPr txBox="1"/>
          <p:nvPr/>
        </p:nvSpPr>
        <p:spPr>
          <a:xfrm>
            <a:off x="2879050" y="4826989"/>
            <a:ext cx="877163" cy="369332"/>
          </a:xfrm>
          <a:prstGeom prst="rect">
            <a:avLst/>
          </a:prstGeom>
          <a:noFill/>
        </p:spPr>
        <p:txBody>
          <a:bodyPr wrap="none" rtlCol="0">
            <a:spAutoFit/>
          </a:bodyPr>
          <a:lstStyle/>
          <a:p>
            <a:r>
              <a:rPr lang="zh-CN" altLang="en-US" dirty="0" smtClean="0"/>
              <a:t>无棉芯</a:t>
            </a:r>
            <a:endParaRPr lang="zh-CN" altLang="en-US" dirty="0"/>
          </a:p>
        </p:txBody>
      </p:sp>
      <p:sp>
        <p:nvSpPr>
          <p:cNvPr id="7" name="矩形 6"/>
          <p:cNvSpPr/>
          <p:nvPr/>
        </p:nvSpPr>
        <p:spPr>
          <a:xfrm>
            <a:off x="639847" y="1517255"/>
            <a:ext cx="7356671" cy="1446550"/>
          </a:xfrm>
          <a:prstGeom prst="rect">
            <a:avLst/>
          </a:prstGeom>
        </p:spPr>
        <p:txBody>
          <a:bodyPr wrap="square">
            <a:spAutoFit/>
          </a:bodyPr>
          <a:lstStyle/>
          <a:p>
            <a:r>
              <a:rPr lang="zh-CN" altLang="zh-CN" sz="2200" b="1" dirty="0" smtClean="0">
                <a:latin typeface="Times New Roman" panose="02020603050405020304" pitchFamily="18" charset="0"/>
                <a:cs typeface="Times New Roman" panose="02020603050405020304" pitchFamily="18" charset="0"/>
              </a:rPr>
              <a:t>像素统计法</a:t>
            </a:r>
            <a:r>
              <a:rPr lang="zh-CN" altLang="en-US" sz="2200" dirty="0">
                <a:latin typeface="Times New Roman" panose="02020603050405020304" pitchFamily="18" charset="0"/>
                <a:cs typeface="Times New Roman" panose="02020603050405020304" pitchFamily="18" charset="0"/>
              </a:rPr>
              <a:t>：</a:t>
            </a:r>
            <a:r>
              <a:rPr lang="zh-CN" altLang="zh-CN" sz="2200" dirty="0" smtClean="0">
                <a:latin typeface="Times New Roman" panose="02020603050405020304" pitchFamily="18" charset="0"/>
                <a:cs typeface="Times New Roman" panose="02020603050405020304" pitchFamily="18" charset="0"/>
              </a:rPr>
              <a:t>棉芯</a:t>
            </a:r>
            <a:r>
              <a:rPr lang="zh-CN" altLang="en-US" sz="2200" dirty="0" smtClean="0">
                <a:latin typeface="Times New Roman" panose="02020603050405020304" pitchFamily="18" charset="0"/>
                <a:cs typeface="Times New Roman" panose="02020603050405020304" pitchFamily="18" charset="0"/>
              </a:rPr>
              <a:t>和金属丝</a:t>
            </a:r>
            <a:r>
              <a:rPr lang="zh-CN" altLang="zh-CN" sz="2200" dirty="0" smtClean="0">
                <a:latin typeface="Times New Roman" panose="02020603050405020304" pitchFamily="18" charset="0"/>
                <a:cs typeface="Times New Roman" panose="02020603050405020304" pitchFamily="18" charset="0"/>
              </a:rPr>
              <a:t>在</a:t>
            </a:r>
            <a:r>
              <a:rPr lang="zh-CN" altLang="zh-CN" sz="2200" dirty="0">
                <a:latin typeface="Times New Roman" panose="02020603050405020304" pitchFamily="18" charset="0"/>
                <a:cs typeface="Times New Roman" panose="02020603050405020304" pitchFamily="18" charset="0"/>
              </a:rPr>
              <a:t>成像时呈亮白色</a:t>
            </a:r>
            <a:r>
              <a:rPr lang="zh-CN" altLang="zh-CN" sz="2200" dirty="0" smtClean="0">
                <a:latin typeface="Times New Roman" panose="02020603050405020304" pitchFamily="18" charset="0"/>
                <a:cs typeface="Times New Roman" panose="02020603050405020304" pitchFamily="18" charset="0"/>
              </a:rPr>
              <a:t>，通过</a:t>
            </a:r>
            <a:r>
              <a:rPr lang="zh-CN" altLang="zh-CN" sz="2200" dirty="0" smtClean="0">
                <a:latin typeface="Times New Roman" panose="02020603050405020304" pitchFamily="18" charset="0"/>
                <a:cs typeface="Times New Roman" panose="02020603050405020304" pitchFamily="18" charset="0"/>
              </a:rPr>
              <a:t>统计检测</a:t>
            </a:r>
            <a:r>
              <a:rPr lang="en-US" altLang="zh-CN" sz="2200" dirty="0">
                <a:latin typeface="Times New Roman" panose="02020603050405020304" pitchFamily="18" charset="0"/>
              </a:rPr>
              <a:t>ROI</a:t>
            </a:r>
            <a:r>
              <a:rPr lang="zh-CN" altLang="zh-CN" sz="2200" dirty="0">
                <a:latin typeface="Times New Roman" panose="02020603050405020304" pitchFamily="18" charset="0"/>
                <a:cs typeface="Times New Roman" panose="02020603050405020304" pitchFamily="18" charset="0"/>
              </a:rPr>
              <a:t>中的</a:t>
            </a:r>
            <a:r>
              <a:rPr lang="zh-CN" altLang="zh-CN" sz="2200" b="1" dirty="0">
                <a:latin typeface="Times New Roman" panose="02020603050405020304" pitchFamily="18" charset="0"/>
                <a:cs typeface="Times New Roman" panose="02020603050405020304" pitchFamily="18" charset="0"/>
              </a:rPr>
              <a:t>白色像素数量比例</a:t>
            </a:r>
            <a:r>
              <a:rPr lang="zh-CN" altLang="zh-CN" sz="2200" dirty="0">
                <a:latin typeface="Times New Roman" panose="02020603050405020304" pitchFamily="18" charset="0"/>
                <a:cs typeface="Times New Roman" panose="02020603050405020304" pitchFamily="18" charset="0"/>
              </a:rPr>
              <a:t>来判断棉</a:t>
            </a:r>
            <a:r>
              <a:rPr lang="zh-CN" altLang="zh-CN" sz="2200" dirty="0" smtClean="0">
                <a:latin typeface="Times New Roman" panose="02020603050405020304" pitchFamily="18" charset="0"/>
                <a:cs typeface="Times New Roman" panose="02020603050405020304" pitchFamily="18" charset="0"/>
              </a:rPr>
              <a:t>芯</a:t>
            </a:r>
            <a:r>
              <a:rPr lang="zh-CN" altLang="en-US" sz="2200" dirty="0" smtClean="0">
                <a:latin typeface="Times New Roman" panose="02020603050405020304" pitchFamily="18" charset="0"/>
                <a:cs typeface="Times New Roman" panose="02020603050405020304" pitchFamily="18" charset="0"/>
              </a:rPr>
              <a:t>或金属丝</a:t>
            </a:r>
            <a:r>
              <a:rPr lang="zh-CN" altLang="zh-CN" sz="2200" dirty="0" smtClean="0">
                <a:latin typeface="Times New Roman" panose="02020603050405020304" pitchFamily="18" charset="0"/>
                <a:cs typeface="Times New Roman" panose="02020603050405020304" pitchFamily="18" charset="0"/>
              </a:rPr>
              <a:t>是否</a:t>
            </a:r>
            <a:r>
              <a:rPr lang="zh-CN" altLang="zh-CN" sz="2200" dirty="0">
                <a:latin typeface="Times New Roman" panose="02020603050405020304" pitchFamily="18" charset="0"/>
                <a:cs typeface="Times New Roman" panose="02020603050405020304" pitchFamily="18" charset="0"/>
              </a:rPr>
              <a:t>缺失。如果比例小于设定的阈值则判定为棉芯</a:t>
            </a:r>
            <a:r>
              <a:rPr lang="zh-CN" altLang="zh-CN" sz="2200" dirty="0" smtClean="0">
                <a:latin typeface="Times New Roman" panose="02020603050405020304" pitchFamily="18" charset="0"/>
                <a:cs typeface="Times New Roman" panose="02020603050405020304" pitchFamily="18" charset="0"/>
              </a:rPr>
              <a:t>缺失</a:t>
            </a:r>
            <a:r>
              <a:rPr lang="zh-CN" altLang="en-US" sz="2200" dirty="0" smtClean="0">
                <a:latin typeface="Times New Roman" panose="02020603050405020304" pitchFamily="18" charset="0"/>
                <a:cs typeface="Times New Roman" panose="02020603050405020304" pitchFamily="18" charset="0"/>
              </a:rPr>
              <a:t>或金属丝长度过短</a:t>
            </a:r>
            <a:r>
              <a:rPr lang="zh-CN" altLang="zh-CN" sz="2200" dirty="0" smtClean="0">
                <a:latin typeface="Times New Roman" panose="02020603050405020304" pitchFamily="18" charset="0"/>
                <a:cs typeface="Times New Roman" panose="02020603050405020304" pitchFamily="18" charset="0"/>
              </a:rPr>
              <a:t>，反之</a:t>
            </a:r>
            <a:r>
              <a:rPr lang="zh-CN" altLang="en-US" sz="2200" dirty="0" smtClean="0">
                <a:latin typeface="Times New Roman" panose="02020603050405020304" pitchFamily="18" charset="0"/>
                <a:cs typeface="Times New Roman" panose="02020603050405020304" pitchFamily="18" charset="0"/>
              </a:rPr>
              <a:t>。</a:t>
            </a:r>
            <a:endParaRPr lang="zh-CN" altLang="en-US" sz="2200" dirty="0"/>
          </a:p>
        </p:txBody>
      </p:sp>
      <p:pic>
        <p:nvPicPr>
          <p:cNvPr id="14" name="图片 13"/>
          <p:cNvPicPr/>
          <p:nvPr/>
        </p:nvPicPr>
        <p:blipFill>
          <a:blip r:embed="rId4">
            <a:extLst>
              <a:ext uri="{28A0092B-C50C-407E-A947-70E740481C1C}">
                <a14:useLocalDpi xmlns:a14="http://schemas.microsoft.com/office/drawing/2010/main" val="0"/>
              </a:ext>
            </a:extLst>
          </a:blip>
          <a:stretch>
            <a:fillRect/>
          </a:stretch>
        </p:blipFill>
        <p:spPr>
          <a:xfrm>
            <a:off x="4712784" y="3717271"/>
            <a:ext cx="1476375" cy="1019175"/>
          </a:xfrm>
          <a:prstGeom prst="rect">
            <a:avLst/>
          </a:prstGeom>
        </p:spPr>
      </p:pic>
      <p:pic>
        <p:nvPicPr>
          <p:cNvPr id="15" name="图片 14"/>
          <p:cNvPicPr/>
          <p:nvPr/>
        </p:nvPicPr>
        <p:blipFill>
          <a:blip r:embed="rId5">
            <a:extLst>
              <a:ext uri="{28A0092B-C50C-407E-A947-70E740481C1C}">
                <a14:useLocalDpi xmlns:a14="http://schemas.microsoft.com/office/drawing/2010/main" val="0"/>
              </a:ext>
            </a:extLst>
          </a:blip>
          <a:stretch>
            <a:fillRect/>
          </a:stretch>
        </p:blipFill>
        <p:spPr>
          <a:xfrm>
            <a:off x="6520143" y="3717270"/>
            <a:ext cx="1476375" cy="1019175"/>
          </a:xfrm>
          <a:prstGeom prst="rect">
            <a:avLst/>
          </a:prstGeom>
        </p:spPr>
      </p:pic>
      <p:sp>
        <p:nvSpPr>
          <p:cNvPr id="16" name="文本框 15"/>
          <p:cNvSpPr txBox="1"/>
          <p:nvPr/>
        </p:nvSpPr>
        <p:spPr>
          <a:xfrm>
            <a:off x="4896973" y="4826989"/>
            <a:ext cx="1107996" cy="369332"/>
          </a:xfrm>
          <a:prstGeom prst="rect">
            <a:avLst/>
          </a:prstGeom>
          <a:noFill/>
        </p:spPr>
        <p:txBody>
          <a:bodyPr wrap="none" rtlCol="0">
            <a:spAutoFit/>
          </a:bodyPr>
          <a:lstStyle/>
          <a:p>
            <a:r>
              <a:rPr lang="zh-CN" altLang="en-US" dirty="0" smtClean="0"/>
              <a:t>有金属丝</a:t>
            </a:r>
            <a:endParaRPr lang="zh-CN" altLang="en-US" dirty="0"/>
          </a:p>
        </p:txBody>
      </p:sp>
      <p:sp>
        <p:nvSpPr>
          <p:cNvPr id="17" name="文本框 16"/>
          <p:cNvSpPr txBox="1"/>
          <p:nvPr/>
        </p:nvSpPr>
        <p:spPr>
          <a:xfrm>
            <a:off x="6704332" y="4826989"/>
            <a:ext cx="1107996" cy="369332"/>
          </a:xfrm>
          <a:prstGeom prst="rect">
            <a:avLst/>
          </a:prstGeom>
          <a:noFill/>
        </p:spPr>
        <p:txBody>
          <a:bodyPr wrap="none" rtlCol="0">
            <a:spAutoFit/>
          </a:bodyPr>
          <a:lstStyle/>
          <a:p>
            <a:r>
              <a:rPr lang="zh-CN" altLang="en-US" dirty="0" smtClean="0"/>
              <a:t>无金属丝</a:t>
            </a:r>
            <a:endParaRPr lang="zh-CN" altLang="en-US" dirty="0"/>
          </a:p>
        </p:txBody>
      </p:sp>
    </p:spTree>
    <p:extLst>
      <p:ext uri="{BB962C8B-B14F-4D97-AF65-F5344CB8AC3E}">
        <p14:creationId xmlns:p14="http://schemas.microsoft.com/office/powerpoint/2010/main" val="795927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金属片缺失检测</a:t>
            </a:r>
            <a:endParaRPr lang="zh-CN" altLang="en-US" dirty="0"/>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735" y="2491398"/>
            <a:ext cx="2880000" cy="1787398"/>
          </a:xfrm>
          <a:prstGeom prst="rect">
            <a:avLst/>
          </a:prstGeom>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1564" y="2491398"/>
            <a:ext cx="2880000" cy="1787398"/>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735" y="4683556"/>
            <a:ext cx="2880000" cy="1787398"/>
          </a:xfrm>
          <a:prstGeom prst="rect">
            <a:avLst/>
          </a:prstGeom>
        </p:spPr>
      </p:pic>
      <p:pic>
        <p:nvPicPr>
          <p:cNvPr id="16" name="图片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1564" y="4683556"/>
            <a:ext cx="2880000" cy="1787398"/>
          </a:xfrm>
          <a:prstGeom prst="rect">
            <a:avLst/>
          </a:prstGeom>
        </p:spPr>
      </p:pic>
      <p:cxnSp>
        <p:nvCxnSpPr>
          <p:cNvPr id="12" name="直接箭头连接符 11"/>
          <p:cNvCxnSpPr/>
          <p:nvPr/>
        </p:nvCxnSpPr>
        <p:spPr>
          <a:xfrm>
            <a:off x="1873624" y="3031798"/>
            <a:ext cx="259977" cy="2779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39848" y="849196"/>
            <a:ext cx="7328637" cy="1348061"/>
          </a:xfrm>
          <a:prstGeom prst="rect">
            <a:avLst/>
          </a:prstGeom>
        </p:spPr>
        <p:txBody>
          <a:bodyPr wrap="square">
            <a:spAutoFit/>
          </a:bodyPr>
          <a:lstStyle/>
          <a:p>
            <a:pPr indent="304800" algn="just">
              <a:lnSpc>
                <a:spcPct val="120000"/>
              </a:lnSpc>
              <a:spcAft>
                <a:spcPts val="0"/>
              </a:spcAft>
            </a:pPr>
            <a:r>
              <a:rPr lang="zh-CN" altLang="zh-CN" sz="2200" kern="100" dirty="0" smtClean="0">
                <a:latin typeface="Times New Roman" panose="02020603050405020304" pitchFamily="18" charset="0"/>
                <a:cs typeface="Times New Roman" panose="02020603050405020304" pitchFamily="18" charset="0"/>
              </a:rPr>
              <a:t>检测到</a:t>
            </a:r>
            <a:r>
              <a:rPr lang="zh-CN" altLang="en-US" sz="2200" kern="100" dirty="0" smtClean="0">
                <a:latin typeface="Times New Roman" panose="02020603050405020304" pitchFamily="18" charset="0"/>
                <a:cs typeface="Times New Roman" panose="02020603050405020304" pitchFamily="18" charset="0"/>
              </a:rPr>
              <a:t>金属</a:t>
            </a:r>
            <a:r>
              <a:rPr lang="zh-CN" altLang="zh-CN" sz="2200" kern="100" dirty="0" smtClean="0">
                <a:latin typeface="Times New Roman" panose="02020603050405020304" pitchFamily="18" charset="0"/>
                <a:cs typeface="Times New Roman" panose="02020603050405020304" pitchFamily="18" charset="0"/>
              </a:rPr>
              <a:t>卡</a:t>
            </a:r>
            <a:r>
              <a:rPr lang="zh-CN" altLang="zh-CN" sz="2200" kern="100" dirty="0">
                <a:latin typeface="Times New Roman" panose="02020603050405020304" pitchFamily="18" charset="0"/>
                <a:cs typeface="Times New Roman" panose="02020603050405020304" pitchFamily="18" charset="0"/>
              </a:rPr>
              <a:t>爪就能</a:t>
            </a:r>
            <a:r>
              <a:rPr lang="zh-CN" altLang="zh-CN" sz="2200" kern="100" dirty="0" smtClean="0">
                <a:latin typeface="Times New Roman" panose="02020603050405020304" pitchFamily="18" charset="0"/>
                <a:cs typeface="Times New Roman" panose="02020603050405020304" pitchFamily="18" charset="0"/>
              </a:rPr>
              <a:t>判定金属</a:t>
            </a:r>
            <a:r>
              <a:rPr lang="zh-CN" altLang="zh-CN" sz="2200" kern="100" dirty="0">
                <a:latin typeface="Times New Roman" panose="02020603050405020304" pitchFamily="18" charset="0"/>
                <a:cs typeface="Times New Roman" panose="02020603050405020304" pitchFamily="18" charset="0"/>
              </a:rPr>
              <a:t>片是存在的</a:t>
            </a:r>
            <a:r>
              <a:rPr lang="zh-CN" altLang="zh-CN" sz="2200" kern="100" dirty="0" smtClean="0">
                <a:latin typeface="Times New Roman" panose="02020603050405020304" pitchFamily="18" charset="0"/>
                <a:cs typeface="Times New Roman" panose="02020603050405020304" pitchFamily="18" charset="0"/>
              </a:rPr>
              <a:t>。</a:t>
            </a:r>
            <a:r>
              <a:rPr lang="zh-CN" altLang="en-US" sz="2200" kern="100" dirty="0" smtClean="0">
                <a:latin typeface="Times New Roman" panose="02020603050405020304" pitchFamily="18" charset="0"/>
                <a:cs typeface="Times New Roman" panose="02020603050405020304" pitchFamily="18" charset="0"/>
              </a:rPr>
              <a:t>首先对</a:t>
            </a:r>
            <a:r>
              <a:rPr lang="zh-CN" altLang="zh-CN" sz="2200" kern="100" dirty="0" smtClean="0">
                <a:latin typeface="Times New Roman" panose="02020603050405020304" pitchFamily="18" charset="0"/>
                <a:cs typeface="Times New Roman" panose="02020603050405020304" pitchFamily="18" charset="0"/>
              </a:rPr>
              <a:t>图片</a:t>
            </a:r>
            <a:r>
              <a:rPr lang="zh-CN" altLang="zh-CN" sz="2200" kern="100" dirty="0">
                <a:latin typeface="Times New Roman" panose="02020603050405020304" pitchFamily="18" charset="0"/>
                <a:cs typeface="Times New Roman" panose="02020603050405020304" pitchFamily="18" charset="0"/>
              </a:rPr>
              <a:t>进行</a:t>
            </a:r>
            <a:r>
              <a:rPr lang="zh-CN" altLang="zh-CN" sz="2200" b="1" kern="100" dirty="0" smtClean="0">
                <a:latin typeface="Times New Roman" panose="02020603050405020304" pitchFamily="18" charset="0"/>
                <a:cs typeface="Times New Roman" panose="02020603050405020304" pitchFamily="18" charset="0"/>
              </a:rPr>
              <a:t>预处理</a:t>
            </a:r>
            <a:r>
              <a:rPr lang="zh-CN" altLang="en-US" sz="2200" b="1" kern="100" dirty="0" smtClean="0">
                <a:latin typeface="Times New Roman" panose="02020603050405020304" pitchFamily="18" charset="0"/>
                <a:cs typeface="Times New Roman" panose="02020603050405020304" pitchFamily="18" charset="0"/>
              </a:rPr>
              <a:t>，包括闭运算和二值化</a:t>
            </a:r>
            <a:r>
              <a:rPr lang="zh-CN" altLang="zh-CN" sz="2200" kern="100" dirty="0" smtClean="0">
                <a:latin typeface="Times New Roman" panose="02020603050405020304" pitchFamily="18" charset="0"/>
                <a:cs typeface="Times New Roman" panose="02020603050405020304" pitchFamily="18" charset="0"/>
              </a:rPr>
              <a:t>。</a:t>
            </a:r>
            <a:r>
              <a:rPr lang="zh-CN" altLang="en-US" sz="2200" kern="100" dirty="0" smtClean="0">
                <a:latin typeface="Times New Roman" panose="02020603050405020304" pitchFamily="18" charset="0"/>
                <a:cs typeface="Times New Roman" panose="02020603050405020304" pitchFamily="18" charset="0"/>
              </a:rPr>
              <a:t>然后采用</a:t>
            </a:r>
            <a:r>
              <a:rPr lang="zh-CN" altLang="en-US" sz="2200" b="1" kern="100" dirty="0" smtClean="0">
                <a:latin typeface="Times New Roman" panose="02020603050405020304" pitchFamily="18" charset="0"/>
                <a:cs typeface="Times New Roman" panose="02020603050405020304" pitchFamily="18" charset="0"/>
              </a:rPr>
              <a:t>模板匹配</a:t>
            </a:r>
            <a:r>
              <a:rPr lang="zh-CN" altLang="en-US" sz="2200" kern="100" dirty="0" smtClean="0">
                <a:latin typeface="Times New Roman" panose="02020603050405020304" pitchFamily="18" charset="0"/>
                <a:cs typeface="Times New Roman" panose="02020603050405020304" pitchFamily="18" charset="0"/>
              </a:rPr>
              <a:t>进行检测，使用的是</a:t>
            </a:r>
            <a:r>
              <a:rPr lang="zh-CN" altLang="zh-CN" sz="2400" dirty="0" smtClean="0"/>
              <a:t>归一化</a:t>
            </a:r>
            <a:r>
              <a:rPr lang="zh-CN" altLang="zh-CN" sz="2400" dirty="0"/>
              <a:t>平方差</a:t>
            </a:r>
            <a:r>
              <a:rPr lang="zh-CN" altLang="zh-CN" sz="2400" dirty="0" smtClean="0"/>
              <a:t>法</a:t>
            </a:r>
            <a:r>
              <a:rPr lang="zh-CN" altLang="en-US" sz="2400" dirty="0" smtClean="0"/>
              <a:t>。</a:t>
            </a:r>
            <a:endParaRPr lang="zh-CN" altLang="zh-CN" sz="2200" kern="100" dirty="0">
              <a:latin typeface="Times New Roman" panose="02020603050405020304" pitchFamily="18" charset="0"/>
              <a:cs typeface="Times New Roman" panose="02020603050405020304" pitchFamily="18" charset="0"/>
            </a:endParaRPr>
          </a:p>
        </p:txBody>
      </p:sp>
      <p:sp>
        <p:nvSpPr>
          <p:cNvPr id="24" name="文本框 23"/>
          <p:cNvSpPr txBox="1"/>
          <p:nvPr/>
        </p:nvSpPr>
        <p:spPr>
          <a:xfrm>
            <a:off x="1780992" y="4296510"/>
            <a:ext cx="1107996" cy="369332"/>
          </a:xfrm>
          <a:prstGeom prst="rect">
            <a:avLst/>
          </a:prstGeom>
          <a:noFill/>
        </p:spPr>
        <p:txBody>
          <a:bodyPr wrap="none" rtlCol="0">
            <a:spAutoFit/>
          </a:bodyPr>
          <a:lstStyle/>
          <a:p>
            <a:r>
              <a:rPr lang="zh-CN" altLang="en-US" dirty="0" smtClean="0"/>
              <a:t>待检测图</a:t>
            </a:r>
            <a:endParaRPr lang="zh-CN" altLang="en-US" dirty="0"/>
          </a:p>
        </p:txBody>
      </p:sp>
      <p:sp>
        <p:nvSpPr>
          <p:cNvPr id="25" name="文本框 24"/>
          <p:cNvSpPr txBox="1"/>
          <p:nvPr/>
        </p:nvSpPr>
        <p:spPr>
          <a:xfrm>
            <a:off x="5532982" y="4280996"/>
            <a:ext cx="877163" cy="369332"/>
          </a:xfrm>
          <a:prstGeom prst="rect">
            <a:avLst/>
          </a:prstGeom>
          <a:noFill/>
        </p:spPr>
        <p:txBody>
          <a:bodyPr wrap="none" rtlCol="0">
            <a:spAutoFit/>
          </a:bodyPr>
          <a:lstStyle/>
          <a:p>
            <a:r>
              <a:rPr lang="zh-CN" altLang="en-US" dirty="0" smtClean="0"/>
              <a:t>闭运算</a:t>
            </a:r>
            <a:endParaRPr lang="zh-CN" altLang="en-US" dirty="0"/>
          </a:p>
        </p:txBody>
      </p:sp>
      <p:sp>
        <p:nvSpPr>
          <p:cNvPr id="26" name="文本框 25"/>
          <p:cNvSpPr txBox="1"/>
          <p:nvPr/>
        </p:nvSpPr>
        <p:spPr>
          <a:xfrm>
            <a:off x="1896408" y="6488668"/>
            <a:ext cx="877163" cy="369332"/>
          </a:xfrm>
          <a:prstGeom prst="rect">
            <a:avLst/>
          </a:prstGeom>
          <a:noFill/>
        </p:spPr>
        <p:txBody>
          <a:bodyPr wrap="none" rtlCol="0">
            <a:spAutoFit/>
          </a:bodyPr>
          <a:lstStyle/>
          <a:p>
            <a:r>
              <a:rPr lang="zh-CN" altLang="en-US" dirty="0" smtClean="0"/>
              <a:t>二值化</a:t>
            </a:r>
            <a:endParaRPr lang="zh-CN" altLang="en-US" dirty="0"/>
          </a:p>
        </p:txBody>
      </p:sp>
      <p:sp>
        <p:nvSpPr>
          <p:cNvPr id="27" name="文本框 26"/>
          <p:cNvSpPr txBox="1"/>
          <p:nvPr/>
        </p:nvSpPr>
        <p:spPr>
          <a:xfrm>
            <a:off x="5532981" y="6466760"/>
            <a:ext cx="1107996" cy="369332"/>
          </a:xfrm>
          <a:prstGeom prst="rect">
            <a:avLst/>
          </a:prstGeom>
          <a:noFill/>
        </p:spPr>
        <p:txBody>
          <a:bodyPr wrap="none" rtlCol="0">
            <a:spAutoFit/>
          </a:bodyPr>
          <a:lstStyle/>
          <a:p>
            <a:r>
              <a:rPr lang="zh-CN" altLang="en-US" dirty="0" smtClean="0"/>
              <a:t>模板匹配</a:t>
            </a:r>
            <a:endParaRPr lang="zh-CN" altLang="en-US" dirty="0"/>
          </a:p>
        </p:txBody>
      </p:sp>
      <p:sp>
        <p:nvSpPr>
          <p:cNvPr id="28" name="文本框 27"/>
          <p:cNvSpPr txBox="1"/>
          <p:nvPr/>
        </p:nvSpPr>
        <p:spPr>
          <a:xfrm>
            <a:off x="8007606" y="4498890"/>
            <a:ext cx="646331" cy="369332"/>
          </a:xfrm>
          <a:prstGeom prst="rect">
            <a:avLst/>
          </a:prstGeom>
          <a:noFill/>
        </p:spPr>
        <p:txBody>
          <a:bodyPr wrap="none" rtlCol="0">
            <a:spAutoFit/>
          </a:bodyPr>
          <a:lstStyle/>
          <a:p>
            <a:r>
              <a:rPr lang="zh-CN" altLang="en-US" dirty="0"/>
              <a:t>模板</a:t>
            </a:r>
          </a:p>
        </p:txBody>
      </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49160" y="3608465"/>
            <a:ext cx="763222" cy="890425"/>
          </a:xfrm>
          <a:prstGeom prst="rect">
            <a:avLst/>
          </a:prstGeom>
        </p:spPr>
      </p:pic>
    </p:spTree>
    <p:extLst>
      <p:ext uri="{BB962C8B-B14F-4D97-AF65-F5344CB8AC3E}">
        <p14:creationId xmlns:p14="http://schemas.microsoft.com/office/powerpoint/2010/main" val="3746640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金属丝</a:t>
            </a:r>
            <a:r>
              <a:rPr lang="zh-CN" altLang="en-US" dirty="0" smtClean="0"/>
              <a:t>位置</a:t>
            </a:r>
            <a:r>
              <a:rPr lang="zh-CN" altLang="zh-CN" dirty="0" smtClean="0"/>
              <a:t>检测</a:t>
            </a:r>
            <a:endParaRPr lang="zh-CN" altLang="en-US" dirty="0"/>
          </a:p>
        </p:txBody>
      </p:sp>
      <p:sp>
        <p:nvSpPr>
          <p:cNvPr id="3" name="矩形 2"/>
          <p:cNvSpPr/>
          <p:nvPr/>
        </p:nvSpPr>
        <p:spPr>
          <a:xfrm>
            <a:off x="639848" y="1227275"/>
            <a:ext cx="7526999" cy="769441"/>
          </a:xfrm>
          <a:prstGeom prst="rect">
            <a:avLst/>
          </a:prstGeom>
        </p:spPr>
        <p:txBody>
          <a:bodyPr wrap="square">
            <a:spAutoFit/>
          </a:bodyPr>
          <a:lstStyle/>
          <a:p>
            <a:r>
              <a:rPr lang="zh-CN" altLang="en-US" sz="2200" dirty="0" smtClean="0">
                <a:latin typeface="+mn-ea"/>
                <a:cs typeface="Times New Roman" panose="02020603050405020304" pitchFamily="18" charset="0"/>
              </a:rPr>
              <a:t>  </a:t>
            </a:r>
            <a:r>
              <a:rPr lang="zh-CN" altLang="en-US" sz="2200" dirty="0" smtClean="0">
                <a:latin typeface="Times New Roman" panose="02020603050405020304" pitchFamily="18" charset="0"/>
                <a:cs typeface="Times New Roman" panose="02020603050405020304" pitchFamily="18" charset="0"/>
              </a:rPr>
              <a:t>通过测量</a:t>
            </a:r>
            <a:r>
              <a:rPr lang="zh-CN" altLang="zh-CN" sz="2200" dirty="0" smtClean="0">
                <a:latin typeface="Times New Roman" panose="02020603050405020304" pitchFamily="18" charset="0"/>
                <a:cs typeface="Times New Roman" panose="02020603050405020304" pitchFamily="18" charset="0"/>
              </a:rPr>
              <a:t>金属丝</a:t>
            </a:r>
            <a:r>
              <a:rPr lang="zh-CN" altLang="zh-CN" sz="2200" dirty="0">
                <a:latin typeface="Times New Roman" panose="02020603050405020304" pitchFamily="18" charset="0"/>
                <a:cs typeface="Times New Roman" panose="02020603050405020304" pitchFamily="18" charset="0"/>
              </a:rPr>
              <a:t>与金属片卡爪竖直边的距离来</a:t>
            </a:r>
            <a:r>
              <a:rPr lang="zh-CN" altLang="zh-CN" sz="2200" dirty="0" smtClean="0">
                <a:latin typeface="Times New Roman" panose="02020603050405020304" pitchFamily="18" charset="0"/>
                <a:cs typeface="Times New Roman" panose="02020603050405020304" pitchFamily="18" charset="0"/>
              </a:rPr>
              <a:t>判定</a:t>
            </a:r>
            <a:r>
              <a:rPr lang="zh-CN" altLang="en-US" sz="2200" dirty="0" smtClean="0">
                <a:latin typeface="Times New Roman" panose="02020603050405020304" pitchFamily="18" charset="0"/>
                <a:cs typeface="Times New Roman" panose="02020603050405020304" pitchFamily="18" charset="0"/>
              </a:rPr>
              <a:t>金属丝的位置是否异常。</a:t>
            </a:r>
            <a:endParaRPr lang="en-US" altLang="zh-CN" sz="2200" dirty="0" smtClean="0">
              <a:latin typeface="Times New Roman" panose="02020603050405020304" pitchFamily="18" charset="0"/>
              <a:cs typeface="Times New Roman" panose="02020603050405020304" pitchFamily="18" charset="0"/>
            </a:endParaRPr>
          </a:p>
        </p:txBody>
      </p:sp>
      <p:sp>
        <p:nvSpPr>
          <p:cNvPr id="4" name="矩形 3"/>
          <p:cNvSpPr/>
          <p:nvPr/>
        </p:nvSpPr>
        <p:spPr>
          <a:xfrm>
            <a:off x="639848" y="2166628"/>
            <a:ext cx="7526999" cy="1446550"/>
          </a:xfrm>
          <a:prstGeom prst="rect">
            <a:avLst/>
          </a:prstGeom>
        </p:spPr>
        <p:txBody>
          <a:bodyPr wrap="square">
            <a:spAutoFit/>
          </a:bodyPr>
          <a:lstStyle/>
          <a:p>
            <a:r>
              <a:rPr lang="en-US" altLang="zh-CN" sz="2200" dirty="0" smtClean="0">
                <a:latin typeface="+mn-ea"/>
                <a:cs typeface="Times New Roman" panose="02020603050405020304" pitchFamily="18" charset="0"/>
              </a:rPr>
              <a:t>  </a:t>
            </a:r>
            <a:r>
              <a:rPr lang="zh-CN" altLang="zh-CN" sz="2200" dirty="0" smtClean="0">
                <a:latin typeface="Times New Roman" panose="02020603050405020304" pitchFamily="18" charset="0"/>
                <a:cs typeface="Times New Roman" panose="02020603050405020304" pitchFamily="18" charset="0"/>
              </a:rPr>
              <a:t>首先</a:t>
            </a:r>
            <a:r>
              <a:rPr lang="zh-CN" altLang="zh-CN" sz="2200" dirty="0">
                <a:latin typeface="Times New Roman" panose="02020603050405020304" pitchFamily="18" charset="0"/>
                <a:cs typeface="Times New Roman" panose="02020603050405020304" pitchFamily="18" charset="0"/>
              </a:rPr>
              <a:t>对待检测的图片进行</a:t>
            </a:r>
            <a:r>
              <a:rPr lang="zh-CN" altLang="zh-CN" sz="2200" b="1" dirty="0">
                <a:latin typeface="Times New Roman" panose="02020603050405020304" pitchFamily="18" charset="0"/>
                <a:cs typeface="Times New Roman" panose="02020603050405020304" pitchFamily="18" charset="0"/>
              </a:rPr>
              <a:t>预处理</a:t>
            </a:r>
            <a:r>
              <a:rPr lang="zh-CN" altLang="zh-CN" sz="2200" dirty="0">
                <a:latin typeface="Times New Roman" panose="02020603050405020304" pitchFamily="18" charset="0"/>
                <a:cs typeface="Times New Roman" panose="02020603050405020304" pitchFamily="18" charset="0"/>
              </a:rPr>
              <a:t>，包括闭运算和二值化，闭运算消除黑色孔洞，二值化操作分割出亮白色</a:t>
            </a:r>
            <a:r>
              <a:rPr lang="zh-CN" altLang="zh-CN" sz="2200" dirty="0" smtClean="0">
                <a:latin typeface="Times New Roman" panose="02020603050405020304" pitchFamily="18" charset="0"/>
                <a:cs typeface="Times New Roman" panose="02020603050405020304" pitchFamily="18" charset="0"/>
              </a:rPr>
              <a:t>区域</a:t>
            </a:r>
            <a:r>
              <a:rPr lang="zh-CN" altLang="en-US" sz="2200" dirty="0" smtClean="0">
                <a:latin typeface="Times New Roman" panose="02020603050405020304" pitchFamily="18" charset="0"/>
                <a:cs typeface="Times New Roman" panose="02020603050405020304" pitchFamily="18" charset="0"/>
              </a:rPr>
              <a:t>。</a:t>
            </a:r>
            <a:endParaRPr lang="en-US" altLang="zh-CN" sz="2200" dirty="0" smtClean="0">
              <a:latin typeface="Times New Roman" panose="02020603050405020304" pitchFamily="18" charset="0"/>
              <a:cs typeface="Times New Roman" panose="02020603050405020304" pitchFamily="18" charset="0"/>
            </a:endParaRPr>
          </a:p>
          <a:p>
            <a:r>
              <a:rPr lang="zh-CN" altLang="en-US" sz="2200" dirty="0" smtClean="0">
                <a:latin typeface="+mn-ea"/>
              </a:rPr>
              <a:t>  </a:t>
            </a:r>
            <a:r>
              <a:rPr lang="zh-CN" altLang="en-US" sz="2200" b="1" dirty="0" smtClean="0"/>
              <a:t>测量</a:t>
            </a:r>
            <a:r>
              <a:rPr lang="zh-CN" altLang="zh-CN" sz="2200" b="1" dirty="0">
                <a:latin typeface="Times New Roman" panose="02020603050405020304" pitchFamily="18" charset="0"/>
                <a:cs typeface="Times New Roman" panose="02020603050405020304" pitchFamily="18" charset="0"/>
              </a:rPr>
              <a:t>金属丝</a:t>
            </a:r>
            <a:r>
              <a:rPr lang="zh-CN" altLang="zh-CN" sz="2200" b="1" dirty="0" smtClean="0">
                <a:latin typeface="Times New Roman" panose="02020603050405020304" pitchFamily="18" charset="0"/>
                <a:cs typeface="Times New Roman" panose="02020603050405020304" pitchFamily="18" charset="0"/>
              </a:rPr>
              <a:t>与卡爪</a:t>
            </a:r>
            <a:r>
              <a:rPr lang="zh-CN" altLang="en-US" sz="2200" b="1" dirty="0" smtClean="0">
                <a:latin typeface="Times New Roman" panose="02020603050405020304" pitchFamily="18" charset="0"/>
                <a:cs typeface="Times New Roman" panose="02020603050405020304" pitchFamily="18" charset="0"/>
              </a:rPr>
              <a:t>的</a:t>
            </a:r>
            <a:r>
              <a:rPr lang="zh-CN" altLang="en-US" sz="2200" b="1" dirty="0" smtClean="0"/>
              <a:t>距离</a:t>
            </a:r>
            <a:r>
              <a:rPr lang="zh-CN" altLang="en-US" sz="2200" dirty="0" smtClean="0"/>
              <a:t>，如果距离偏离一定的范围则判定为异常，反之。</a:t>
            </a:r>
            <a:endParaRPr lang="zh-CN" altLang="en-US" sz="22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65" y="3956498"/>
            <a:ext cx="3240000" cy="177957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7945" y="3956498"/>
            <a:ext cx="3240000" cy="1779570"/>
          </a:xfrm>
          <a:prstGeom prst="rect">
            <a:avLst/>
          </a:prstGeom>
        </p:spPr>
      </p:pic>
      <p:sp>
        <p:nvSpPr>
          <p:cNvPr id="7" name="文本框 6"/>
          <p:cNvSpPr txBox="1"/>
          <p:nvPr/>
        </p:nvSpPr>
        <p:spPr>
          <a:xfrm>
            <a:off x="1923303" y="5832495"/>
            <a:ext cx="1338828" cy="369332"/>
          </a:xfrm>
          <a:prstGeom prst="rect">
            <a:avLst/>
          </a:prstGeom>
          <a:noFill/>
        </p:spPr>
        <p:txBody>
          <a:bodyPr wrap="none" rtlCol="0">
            <a:spAutoFit/>
          </a:bodyPr>
          <a:lstStyle/>
          <a:p>
            <a:r>
              <a:rPr lang="zh-CN" altLang="en-US" dirty="0"/>
              <a:t>待</a:t>
            </a:r>
            <a:r>
              <a:rPr lang="zh-CN" altLang="en-US" dirty="0" smtClean="0"/>
              <a:t>检测图片</a:t>
            </a:r>
            <a:endParaRPr lang="zh-CN" altLang="en-US" dirty="0"/>
          </a:p>
        </p:txBody>
      </p:sp>
      <p:sp>
        <p:nvSpPr>
          <p:cNvPr id="8" name="文本框 7"/>
          <p:cNvSpPr txBox="1"/>
          <p:nvPr/>
        </p:nvSpPr>
        <p:spPr>
          <a:xfrm>
            <a:off x="5518531" y="5832495"/>
            <a:ext cx="1338828" cy="369332"/>
          </a:xfrm>
          <a:prstGeom prst="rect">
            <a:avLst/>
          </a:prstGeom>
          <a:noFill/>
        </p:spPr>
        <p:txBody>
          <a:bodyPr wrap="none" rtlCol="0">
            <a:spAutoFit/>
          </a:bodyPr>
          <a:lstStyle/>
          <a:p>
            <a:r>
              <a:rPr lang="zh-CN" altLang="en-US" dirty="0" smtClean="0"/>
              <a:t>预处理结果</a:t>
            </a:r>
            <a:endParaRPr lang="zh-CN" altLang="en-US" dirty="0"/>
          </a:p>
        </p:txBody>
      </p:sp>
    </p:spTree>
    <p:extLst>
      <p:ext uri="{BB962C8B-B14F-4D97-AF65-F5344CB8AC3E}">
        <p14:creationId xmlns:p14="http://schemas.microsoft.com/office/powerpoint/2010/main" val="41178824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金属丝</a:t>
            </a:r>
            <a:r>
              <a:rPr lang="zh-CN" altLang="en-US" dirty="0" smtClean="0"/>
              <a:t>位置</a:t>
            </a:r>
            <a:r>
              <a:rPr lang="zh-CN" altLang="zh-CN" dirty="0" smtClean="0"/>
              <a:t>检测</a:t>
            </a:r>
            <a:endParaRPr lang="zh-CN" altLang="en-US" dirty="0"/>
          </a:p>
        </p:txBody>
      </p:sp>
      <p:sp>
        <p:nvSpPr>
          <p:cNvPr id="3" name="矩形 2"/>
          <p:cNvSpPr/>
          <p:nvPr/>
        </p:nvSpPr>
        <p:spPr>
          <a:xfrm>
            <a:off x="639848" y="1039016"/>
            <a:ext cx="7526999" cy="2462213"/>
          </a:xfrm>
          <a:prstGeom prst="rect">
            <a:avLst/>
          </a:prstGeom>
        </p:spPr>
        <p:txBody>
          <a:bodyPr wrap="square">
            <a:spAutoFit/>
          </a:bodyPr>
          <a:lstStyle/>
          <a:p>
            <a:r>
              <a:rPr lang="zh-CN" altLang="en-US" sz="2200" b="1" dirty="0" smtClean="0">
                <a:latin typeface="Times New Roman" panose="02020603050405020304" pitchFamily="18" charset="0"/>
                <a:cs typeface="Times New Roman" panose="02020603050405020304" pitchFamily="18" charset="0"/>
              </a:rPr>
              <a:t>测距步骤：</a:t>
            </a:r>
            <a:endParaRPr lang="en-US" altLang="zh-CN" sz="2200" b="1" dirty="0" smtClean="0">
              <a:latin typeface="Times New Roman" panose="02020603050405020304" pitchFamily="18" charset="0"/>
              <a:cs typeface="Times New Roman" panose="02020603050405020304" pitchFamily="18" charset="0"/>
            </a:endParaRPr>
          </a:p>
          <a:p>
            <a:pPr marL="358775" indent="-358775">
              <a:buAutoNum type="arabicPeriod"/>
            </a:pPr>
            <a:r>
              <a:rPr lang="zh-CN" altLang="en-US" sz="2200" b="1" dirty="0" smtClean="0">
                <a:latin typeface="Times New Roman" panose="02020603050405020304" pitchFamily="18" charset="0"/>
                <a:cs typeface="Times New Roman" panose="02020603050405020304" pitchFamily="18" charset="0"/>
              </a:rPr>
              <a:t>统计</a:t>
            </a:r>
            <a:r>
              <a:rPr lang="zh-CN" altLang="en-US" sz="2200" b="1" dirty="0">
                <a:latin typeface="Times New Roman" panose="02020603050405020304" pitchFamily="18" charset="0"/>
                <a:cs typeface="Times New Roman" panose="02020603050405020304" pitchFamily="18" charset="0"/>
              </a:rPr>
              <a:t>图像</a:t>
            </a:r>
            <a:r>
              <a:rPr lang="zh-CN" altLang="en-US" sz="2200" b="1" dirty="0" smtClean="0">
                <a:latin typeface="Times New Roman" panose="02020603050405020304" pitchFamily="18" charset="0"/>
                <a:cs typeface="Times New Roman" panose="02020603050405020304" pitchFamily="18" charset="0"/>
              </a:rPr>
              <a:t>每</a:t>
            </a:r>
            <a:r>
              <a:rPr lang="zh-CN" altLang="en-US" sz="2200" b="1" dirty="0">
                <a:latin typeface="Times New Roman" panose="02020603050405020304" pitchFamily="18" charset="0"/>
                <a:cs typeface="Times New Roman" panose="02020603050405020304" pitchFamily="18" charset="0"/>
              </a:rPr>
              <a:t>一列白点的</a:t>
            </a:r>
            <a:r>
              <a:rPr lang="zh-CN" altLang="en-US" sz="2200" b="1" dirty="0" smtClean="0">
                <a:latin typeface="Times New Roman" panose="02020603050405020304" pitchFamily="18" charset="0"/>
                <a:cs typeface="Times New Roman" panose="02020603050405020304" pitchFamily="18" charset="0"/>
              </a:rPr>
              <a:t>数量</a:t>
            </a:r>
            <a:r>
              <a:rPr lang="zh-CN" altLang="en-US" sz="2200" dirty="0" smtClean="0">
                <a:latin typeface="Times New Roman" panose="02020603050405020304" pitchFamily="18" charset="0"/>
                <a:cs typeface="Times New Roman" panose="02020603050405020304" pitchFamily="18" charset="0"/>
              </a:rPr>
              <a:t>。在</a:t>
            </a:r>
            <a:r>
              <a:rPr lang="zh-CN" altLang="en-US" sz="2200" dirty="0">
                <a:latin typeface="Times New Roman" panose="02020603050405020304" pitchFamily="18" charset="0"/>
                <a:cs typeface="Times New Roman" panose="02020603050405020304" pitchFamily="18" charset="0"/>
              </a:rPr>
              <a:t>金属丝和极片卡爪竖直边处会有大量的白点，出现两个</a:t>
            </a:r>
            <a:r>
              <a:rPr lang="zh-CN" altLang="en-US" sz="2200" dirty="0" smtClean="0">
                <a:latin typeface="Times New Roman" panose="02020603050405020304" pitchFamily="18" charset="0"/>
                <a:cs typeface="Times New Roman" panose="02020603050405020304" pitchFamily="18" charset="0"/>
              </a:rPr>
              <a:t>极大值。</a:t>
            </a:r>
            <a:endParaRPr lang="en-US" altLang="zh-CN" sz="2200" dirty="0" smtClean="0">
              <a:latin typeface="Times New Roman" panose="02020603050405020304" pitchFamily="18" charset="0"/>
              <a:cs typeface="Times New Roman" panose="02020603050405020304" pitchFamily="18" charset="0"/>
            </a:endParaRPr>
          </a:p>
          <a:p>
            <a:pPr marL="358775" indent="-358775">
              <a:buAutoNum type="arabicPeriod"/>
            </a:pPr>
            <a:r>
              <a:rPr lang="zh-CN" altLang="en-US" sz="2200" b="1" dirty="0" smtClean="0">
                <a:latin typeface="Times New Roman" panose="02020603050405020304" pitchFamily="18" charset="0"/>
                <a:cs typeface="Times New Roman" panose="02020603050405020304" pitchFamily="18" charset="0"/>
              </a:rPr>
              <a:t>数值过滤。</a:t>
            </a:r>
            <a:r>
              <a:rPr lang="zh-CN" altLang="en-US" sz="2200" dirty="0">
                <a:latin typeface="Times New Roman" panose="02020603050405020304" pitchFamily="18" charset="0"/>
                <a:cs typeface="Times New Roman" panose="02020603050405020304" pitchFamily="18" charset="0"/>
              </a:rPr>
              <a:t>使小于某一个数值的</a:t>
            </a:r>
            <a:r>
              <a:rPr lang="zh-CN" altLang="en-US" sz="2200" dirty="0" smtClean="0">
                <a:latin typeface="Times New Roman" panose="02020603050405020304" pitchFamily="18" charset="0"/>
                <a:cs typeface="Times New Roman" panose="02020603050405020304" pitchFamily="18" charset="0"/>
              </a:rPr>
              <a:t>数变为</a:t>
            </a:r>
            <a:r>
              <a:rPr lang="en-US" altLang="zh-CN" sz="2200" dirty="0" smtClean="0">
                <a:latin typeface="Times New Roman" panose="02020603050405020304" pitchFamily="18" charset="0"/>
                <a:cs typeface="Times New Roman" panose="02020603050405020304" pitchFamily="18" charset="0"/>
              </a:rPr>
              <a:t>0</a:t>
            </a:r>
            <a:r>
              <a:rPr lang="zh-CN" altLang="en-US" sz="2200" dirty="0" smtClean="0">
                <a:latin typeface="Times New Roman" panose="02020603050405020304" pitchFamily="18" charset="0"/>
                <a:cs typeface="Times New Roman" panose="02020603050405020304" pitchFamily="18" charset="0"/>
              </a:rPr>
              <a:t>，过滤非检测区域。</a:t>
            </a:r>
            <a:endParaRPr lang="en-US" altLang="zh-CN" sz="2200" dirty="0" smtClean="0">
              <a:latin typeface="Times New Roman" panose="02020603050405020304" pitchFamily="18" charset="0"/>
              <a:cs typeface="Times New Roman" panose="02020603050405020304" pitchFamily="18" charset="0"/>
            </a:endParaRPr>
          </a:p>
          <a:p>
            <a:pPr marL="358775" indent="-358775">
              <a:buAutoNum type="arabicPeriod"/>
            </a:pPr>
            <a:r>
              <a:rPr lang="zh-CN" altLang="en-US" sz="2200" b="1" dirty="0" smtClean="0">
                <a:latin typeface="Times New Roman" panose="02020603050405020304" pitchFamily="18" charset="0"/>
                <a:cs typeface="Times New Roman" panose="02020603050405020304" pitchFamily="18" charset="0"/>
              </a:rPr>
              <a:t>数值平滑。</a:t>
            </a:r>
            <a:r>
              <a:rPr lang="zh-CN" altLang="en-US" sz="2200" dirty="0" smtClean="0">
                <a:latin typeface="Times New Roman" panose="02020603050405020304" pitchFamily="18" charset="0"/>
                <a:cs typeface="Times New Roman" panose="02020603050405020304" pitchFamily="18" charset="0"/>
              </a:rPr>
              <a:t>进行平滑处理，更容易找到极大值，两个极大值的距离就是</a:t>
            </a:r>
            <a:r>
              <a:rPr lang="zh-CN" altLang="zh-CN" sz="2200" dirty="0">
                <a:latin typeface="Times New Roman" panose="02020603050405020304" pitchFamily="18" charset="0"/>
                <a:cs typeface="Times New Roman" panose="02020603050405020304" pitchFamily="18" charset="0"/>
              </a:rPr>
              <a:t>金属丝与</a:t>
            </a:r>
            <a:r>
              <a:rPr lang="zh-CN" altLang="zh-CN" sz="2200" dirty="0" smtClean="0">
                <a:latin typeface="Times New Roman" panose="02020603050405020304" pitchFamily="18" charset="0"/>
                <a:cs typeface="Times New Roman" panose="02020603050405020304" pitchFamily="18" charset="0"/>
              </a:rPr>
              <a:t>金属卡爪的</a:t>
            </a:r>
            <a:r>
              <a:rPr lang="zh-CN" altLang="zh-CN" sz="2200" dirty="0">
                <a:latin typeface="Times New Roman" panose="02020603050405020304" pitchFamily="18" charset="0"/>
                <a:cs typeface="Times New Roman" panose="02020603050405020304" pitchFamily="18" charset="0"/>
              </a:rPr>
              <a:t>距离</a:t>
            </a:r>
            <a:r>
              <a:rPr lang="zh-CN" altLang="en-US" sz="2200" dirty="0" smtClean="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1030708" y="5971759"/>
            <a:ext cx="646331" cy="369332"/>
          </a:xfrm>
          <a:prstGeom prst="rect">
            <a:avLst/>
          </a:prstGeom>
          <a:noFill/>
        </p:spPr>
        <p:txBody>
          <a:bodyPr wrap="none" rtlCol="0">
            <a:spAutoFit/>
          </a:bodyPr>
          <a:lstStyle/>
          <a:p>
            <a:r>
              <a:rPr lang="zh-CN" altLang="zh-CN" dirty="0" smtClean="0"/>
              <a:t>原始</a:t>
            </a:r>
            <a:endParaRPr lang="zh-CN" altLang="en-US" dirty="0"/>
          </a:p>
        </p:txBody>
      </p:sp>
      <p:sp>
        <p:nvSpPr>
          <p:cNvPr id="8" name="文本框 7"/>
          <p:cNvSpPr txBox="1"/>
          <p:nvPr/>
        </p:nvSpPr>
        <p:spPr>
          <a:xfrm>
            <a:off x="4016468" y="5967276"/>
            <a:ext cx="646331" cy="369332"/>
          </a:xfrm>
          <a:prstGeom prst="rect">
            <a:avLst/>
          </a:prstGeom>
          <a:noFill/>
        </p:spPr>
        <p:txBody>
          <a:bodyPr wrap="none" rtlCol="0">
            <a:spAutoFit/>
          </a:bodyPr>
          <a:lstStyle/>
          <a:p>
            <a:r>
              <a:rPr lang="zh-CN" altLang="zh-CN" dirty="0" smtClean="0"/>
              <a:t>过滤</a:t>
            </a:r>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06" y="3737197"/>
            <a:ext cx="2880000" cy="2160000"/>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0466" y="3737197"/>
            <a:ext cx="2880000" cy="2160000"/>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6227" y="3737197"/>
            <a:ext cx="2880000" cy="2160000"/>
          </a:xfrm>
          <a:prstGeom prst="rect">
            <a:avLst/>
          </a:prstGeom>
        </p:spPr>
      </p:pic>
      <p:sp>
        <p:nvSpPr>
          <p:cNvPr id="12" name="矩形 11"/>
          <p:cNvSpPr/>
          <p:nvPr/>
        </p:nvSpPr>
        <p:spPr>
          <a:xfrm>
            <a:off x="7002228" y="5966387"/>
            <a:ext cx="646331" cy="369332"/>
          </a:xfrm>
          <a:prstGeom prst="rect">
            <a:avLst/>
          </a:prstGeom>
        </p:spPr>
        <p:txBody>
          <a:bodyPr wrap="none">
            <a:spAutoFit/>
          </a:bodyPr>
          <a:lstStyle/>
          <a:p>
            <a:r>
              <a:rPr lang="zh-CN" altLang="zh-CN" dirty="0" smtClean="0">
                <a:latin typeface="Times New Roman" panose="02020603050405020304" pitchFamily="18" charset="0"/>
                <a:cs typeface="Times New Roman" panose="02020603050405020304" pitchFamily="18" charset="0"/>
              </a:rPr>
              <a:t>平滑</a:t>
            </a:r>
            <a:endParaRPr lang="zh-CN" altLang="en-US" dirty="0"/>
          </a:p>
        </p:txBody>
      </p:sp>
    </p:spTree>
    <p:extLst>
      <p:ext uri="{BB962C8B-B14F-4D97-AF65-F5344CB8AC3E}">
        <p14:creationId xmlns:p14="http://schemas.microsoft.com/office/powerpoint/2010/main" val="2285690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4900340" cy="536574"/>
          </a:xfrm>
        </p:spPr>
        <p:txBody>
          <a:bodyPr/>
          <a:lstStyle/>
          <a:p>
            <a:r>
              <a:rPr lang="zh-CN" altLang="zh-CN" dirty="0"/>
              <a:t>图像处理检测</a:t>
            </a:r>
            <a:r>
              <a:rPr lang="zh-CN" altLang="zh-CN" dirty="0" smtClean="0"/>
              <a:t>算法</a:t>
            </a:r>
            <a:r>
              <a:rPr lang="zh-CN" altLang="en-US" dirty="0" smtClean="0"/>
              <a:t>效果</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899585235"/>
              </p:ext>
            </p:extLst>
          </p:nvPr>
        </p:nvGraphicFramePr>
        <p:xfrm>
          <a:off x="1284450" y="2659897"/>
          <a:ext cx="5915063" cy="2162620"/>
        </p:xfrm>
        <a:graphic>
          <a:graphicData uri="http://schemas.openxmlformats.org/drawingml/2006/table">
            <a:tbl>
              <a:tblPr firstRow="1" firstCol="1" bandRow="1"/>
              <a:tblGrid>
                <a:gridCol w="1971450"/>
                <a:gridCol w="1971450"/>
                <a:gridCol w="1972163"/>
              </a:tblGrid>
              <a:tr h="0">
                <a:tc>
                  <a:txBody>
                    <a:bodyPr/>
                    <a:lstStyle/>
                    <a:p>
                      <a:pPr algn="ctr">
                        <a:lnSpc>
                          <a:spcPct val="120000"/>
                        </a:lnSpc>
                        <a:spcAft>
                          <a:spcPts val="0"/>
                        </a:spcAft>
                      </a:pP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2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检出率</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误检</a:t>
                      </a:r>
                      <a:r>
                        <a:rPr 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率</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lnSpc>
                          <a:spcPct val="120000"/>
                        </a:lnSpc>
                        <a:spcAft>
                          <a:spcPts val="0"/>
                        </a:spcAft>
                      </a:pPr>
                      <a:r>
                        <a:rPr lang="zh-CN" altLang="en-US"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正常</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20000"/>
                        </a:lnSpc>
                        <a:spcAft>
                          <a:spcPts val="0"/>
                        </a:spcAft>
                      </a:pPr>
                      <a:r>
                        <a:rPr lang="en-US"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96.16%</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20000"/>
                        </a:lnSpc>
                        <a:spcAft>
                          <a:spcPts val="0"/>
                        </a:spcAft>
                      </a:pPr>
                      <a:r>
                        <a:rPr lang="en-US"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pPr algn="ctr">
                        <a:lnSpc>
                          <a:spcPct val="120000"/>
                        </a:lnSpc>
                        <a:spcAft>
                          <a:spcPts val="0"/>
                        </a:spcAft>
                      </a:pPr>
                      <a:r>
                        <a:rPr 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工件</a:t>
                      </a: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缺失</a:t>
                      </a:r>
                    </a:p>
                  </a:txBody>
                  <a:tcPr marL="68580" marR="68580" marT="0" marB="0">
                    <a:lnL>
                      <a:noFill/>
                    </a:lnL>
                    <a:lnR>
                      <a:noFill/>
                    </a:lnR>
                    <a:lnT w="12700" cap="flat" cmpd="sng" algn="ctr">
                      <a:noFill/>
                      <a:prstDash val="solid"/>
                      <a:round/>
                      <a:headEnd type="none" w="med" len="med"/>
                      <a:tailEnd type="none" w="med" len="med"/>
                    </a:lnT>
                    <a:lnB>
                      <a:noFill/>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100%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noFill/>
                      <a:prstDash val="solid"/>
                      <a:round/>
                      <a:headEnd type="none" w="med" len="med"/>
                      <a:tailEnd type="none" w="med" len="med"/>
                    </a:lnT>
                    <a:lnB>
                      <a:noFill/>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noFill/>
                      <a:prstDash val="solid"/>
                      <a:round/>
                      <a:headEnd type="none" w="med" len="med"/>
                      <a:tailEnd type="none" w="med" len="med"/>
                    </a:lnT>
                    <a:lnB>
                      <a:noFill/>
                    </a:lnB>
                  </a:tcPr>
                </a:tc>
              </a:tr>
              <a:tr h="0">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棉芯缺失</a:t>
                      </a:r>
                    </a:p>
                  </a:txBody>
                  <a:tcPr marL="68580" marR="68580" marT="0" marB="0">
                    <a:lnL>
                      <a:noFill/>
                    </a:lnL>
                    <a:lnR>
                      <a:noFill/>
                    </a:lnR>
                    <a:lnT>
                      <a:noFill/>
                    </a:lnT>
                    <a:lnB>
                      <a:noFill/>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72.72%</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0%</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0">
                <a:tc>
                  <a:txBody>
                    <a:bodyPr/>
                    <a:lstStyle/>
                    <a:p>
                      <a:pPr algn="ctr">
                        <a:lnSpc>
                          <a:spcPct val="12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金属片缺失</a:t>
                      </a:r>
                    </a:p>
                  </a:txBody>
                  <a:tcPr marL="68580" marR="68580" marT="0" marB="0">
                    <a:lnL>
                      <a:noFill/>
                    </a:lnL>
                    <a:lnR>
                      <a:noFill/>
                    </a:lnR>
                    <a:lnT>
                      <a:noFill/>
                    </a:lnT>
                    <a:lnB>
                      <a:noFill/>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0.85% / 2/234</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0">
                <a:tc>
                  <a:txBody>
                    <a:bodyPr/>
                    <a:lstStyle/>
                    <a:p>
                      <a:pPr algn="ctr">
                        <a:lnSpc>
                          <a:spcPct val="12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金属丝异常</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2.99% / 7/234</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639848" y="1548560"/>
            <a:ext cx="7365634" cy="904863"/>
          </a:xfrm>
          <a:prstGeom prst="rect">
            <a:avLst/>
          </a:prstGeom>
        </p:spPr>
        <p:txBody>
          <a:bodyPr wrap="square">
            <a:spAutoFit/>
          </a:bodyPr>
          <a:lstStyle/>
          <a:p>
            <a:pPr algn="just">
              <a:lnSpc>
                <a:spcPct val="120000"/>
              </a:lnSpc>
              <a:spcAft>
                <a:spcPts val="0"/>
              </a:spcAft>
            </a:pPr>
            <a:r>
              <a:rPr lang="zh-CN" altLang="zh-CN" sz="2200" kern="100" dirty="0">
                <a:latin typeface="Times New Roman" panose="02020603050405020304" pitchFamily="18" charset="0"/>
                <a:cs typeface="Times New Roman" panose="02020603050405020304" pitchFamily="18" charset="0"/>
              </a:rPr>
              <a:t>检出率指该类别被正确检测出来的比例，误检率</a:t>
            </a:r>
            <a:r>
              <a:rPr lang="zh-CN" altLang="zh-CN" sz="2200" kern="100" dirty="0" smtClean="0">
                <a:latin typeface="Times New Roman" panose="02020603050405020304" pitchFamily="18" charset="0"/>
                <a:cs typeface="Times New Roman" panose="02020603050405020304" pitchFamily="18" charset="0"/>
              </a:rPr>
              <a:t>指</a:t>
            </a:r>
            <a:r>
              <a:rPr lang="zh-CN" altLang="en-US" sz="2200" kern="100" dirty="0" smtClean="0">
                <a:latin typeface="Times New Roman" panose="02020603050405020304" pitchFamily="18" charset="0"/>
                <a:cs typeface="Times New Roman" panose="02020603050405020304" pitchFamily="18" charset="0"/>
              </a:rPr>
              <a:t>把正常样本</a:t>
            </a:r>
            <a:r>
              <a:rPr lang="zh-CN" altLang="zh-CN" sz="2200" kern="100" dirty="0" smtClean="0">
                <a:latin typeface="Times New Roman" panose="02020603050405020304" pitchFamily="18" charset="0"/>
                <a:cs typeface="Times New Roman" panose="02020603050405020304" pitchFamily="18" charset="0"/>
              </a:rPr>
              <a:t>类别</a:t>
            </a:r>
            <a:r>
              <a:rPr lang="zh-CN" altLang="zh-CN" sz="2200" kern="100" dirty="0">
                <a:latin typeface="Times New Roman" panose="02020603050405020304" pitchFamily="18" charset="0"/>
                <a:cs typeface="Times New Roman" panose="02020603050405020304" pitchFamily="18" charset="0"/>
              </a:rPr>
              <a:t>检测为该类别的比率。</a:t>
            </a:r>
          </a:p>
        </p:txBody>
      </p:sp>
      <p:sp>
        <p:nvSpPr>
          <p:cNvPr id="6" name="矩形 5"/>
          <p:cNvSpPr/>
          <p:nvPr/>
        </p:nvSpPr>
        <p:spPr>
          <a:xfrm>
            <a:off x="639848" y="4919290"/>
            <a:ext cx="7365634" cy="904863"/>
          </a:xfrm>
          <a:prstGeom prst="rect">
            <a:avLst/>
          </a:prstGeom>
        </p:spPr>
        <p:txBody>
          <a:bodyPr wrap="square">
            <a:spAutoFit/>
          </a:bodyPr>
          <a:lstStyle/>
          <a:p>
            <a:pPr algn="just">
              <a:lnSpc>
                <a:spcPct val="120000"/>
              </a:lnSpc>
              <a:spcAft>
                <a:spcPts val="0"/>
              </a:spcAft>
            </a:pPr>
            <a:r>
              <a:rPr lang="zh-CN" altLang="en-US" sz="2200" b="1" kern="100" dirty="0" smtClean="0">
                <a:latin typeface="Times New Roman" panose="02020603050405020304" pitchFamily="18" charset="0"/>
                <a:cs typeface="Times New Roman" panose="02020603050405020304" pitchFamily="18" charset="0"/>
              </a:rPr>
              <a:t>棉芯缺失检出率低</a:t>
            </a:r>
            <a:r>
              <a:rPr lang="zh-CN" altLang="en-US" sz="2200" kern="100" dirty="0" smtClean="0">
                <a:latin typeface="Times New Roman" panose="02020603050405020304" pitchFamily="18" charset="0"/>
                <a:cs typeface="Times New Roman" panose="02020603050405020304" pitchFamily="18" charset="0"/>
              </a:rPr>
              <a:t>：轮廓查找失败，被判定为工件缺失。</a:t>
            </a:r>
            <a:endParaRPr lang="en-US" altLang="zh-CN" sz="2200" kern="100" dirty="0" smtClean="0">
              <a:latin typeface="Times New Roman" panose="02020603050405020304" pitchFamily="18" charset="0"/>
              <a:cs typeface="Times New Roman" panose="02020603050405020304" pitchFamily="18" charset="0"/>
            </a:endParaRPr>
          </a:p>
          <a:p>
            <a:pPr algn="just">
              <a:lnSpc>
                <a:spcPct val="120000"/>
              </a:lnSpc>
              <a:spcAft>
                <a:spcPts val="0"/>
              </a:spcAft>
            </a:pPr>
            <a:r>
              <a:rPr lang="zh-CN" altLang="en-US" sz="2200" b="1" kern="100" dirty="0">
                <a:latin typeface="Times New Roman" panose="02020603050405020304" pitchFamily="18" charset="0"/>
                <a:cs typeface="Times New Roman" panose="02020603050405020304" pitchFamily="18" charset="0"/>
              </a:rPr>
              <a:t>误</a:t>
            </a:r>
            <a:r>
              <a:rPr lang="zh-CN" altLang="en-US" sz="2200" b="1" kern="100" dirty="0" smtClean="0">
                <a:latin typeface="Times New Roman" panose="02020603050405020304" pitchFamily="18" charset="0"/>
                <a:cs typeface="Times New Roman" panose="02020603050405020304" pitchFamily="18" charset="0"/>
              </a:rPr>
              <a:t>检原因</a:t>
            </a:r>
            <a:r>
              <a:rPr lang="zh-CN" altLang="en-US" sz="2200" kern="100" dirty="0" smtClean="0">
                <a:latin typeface="Times New Roman" panose="02020603050405020304" pitchFamily="18" charset="0"/>
                <a:cs typeface="Times New Roman" panose="02020603050405020304" pitchFamily="18" charset="0"/>
              </a:rPr>
              <a:t>：</a:t>
            </a:r>
            <a:r>
              <a:rPr lang="en-US" altLang="zh-CN" sz="2200" kern="100" dirty="0" smtClean="0">
                <a:latin typeface="Times New Roman" panose="02020603050405020304" pitchFamily="18" charset="0"/>
                <a:cs typeface="Times New Roman" panose="02020603050405020304" pitchFamily="18" charset="0"/>
              </a:rPr>
              <a:t>ROI</a:t>
            </a:r>
            <a:r>
              <a:rPr lang="zh-CN" altLang="en-US" sz="2200" kern="100" dirty="0" smtClean="0">
                <a:latin typeface="Times New Roman" panose="02020603050405020304" pitchFamily="18" charset="0"/>
                <a:cs typeface="Times New Roman" panose="02020603050405020304" pitchFamily="18" charset="0"/>
              </a:rPr>
              <a:t>不准确</a:t>
            </a:r>
            <a:endParaRPr lang="zh-CN" altLang="zh-CN" sz="22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174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Times New Roman" panose="02020603050405020304" pitchFamily="18" charset="0"/>
              </a:rPr>
              <a:t>MobileNet</a:t>
            </a:r>
            <a:endParaRPr lang="zh-CN" altLang="en-US" dirty="0"/>
          </a:p>
        </p:txBody>
      </p:sp>
      <mc:AlternateContent xmlns:mc="http://schemas.openxmlformats.org/markup-compatibility/2006" xmlns:a14="http://schemas.microsoft.com/office/drawing/2010/main">
        <mc:Choice Requires="a14">
          <p:sp>
            <p:nvSpPr>
              <p:cNvPr id="3" name="矩形 2"/>
              <p:cNvSpPr/>
              <p:nvPr/>
            </p:nvSpPr>
            <p:spPr>
              <a:xfrm>
                <a:off x="639848" y="1174394"/>
                <a:ext cx="7365634" cy="1846659"/>
              </a:xfrm>
              <a:prstGeom prst="rect">
                <a:avLst/>
              </a:prstGeom>
            </p:spPr>
            <p:txBody>
              <a:bodyPr wrap="square">
                <a:spAutoFit/>
              </a:bodyPr>
              <a:lstStyle/>
              <a:p>
                <a:r>
                  <a:rPr lang="en-US" altLang="zh-CN" sz="2200" dirty="0" smtClean="0">
                    <a:latin typeface="+mn-ea"/>
                  </a:rPr>
                  <a:t>  </a:t>
                </a:r>
                <a:r>
                  <a:rPr lang="en-US" altLang="zh-CN" sz="2200" dirty="0" err="1" smtClean="0">
                    <a:latin typeface="Times New Roman" panose="02020603050405020304" pitchFamily="18" charset="0"/>
                  </a:rPr>
                  <a:t>MobileNet</a:t>
                </a:r>
                <a:r>
                  <a:rPr lang="zh-CN" altLang="zh-CN" sz="2200" dirty="0">
                    <a:latin typeface="Times New Roman" panose="02020603050405020304" pitchFamily="18" charset="0"/>
                    <a:cs typeface="Times New Roman" panose="02020603050405020304" pitchFamily="18" charset="0"/>
                  </a:rPr>
                  <a:t>是一个基于深度可分离卷积的模型，跟其它模型相比，在准确率相差不大的情况下它的计算量远远少于其它</a:t>
                </a:r>
                <a:r>
                  <a:rPr lang="zh-CN" altLang="zh-CN" sz="2200" dirty="0" smtClean="0">
                    <a:latin typeface="Times New Roman" panose="02020603050405020304" pitchFamily="18" charset="0"/>
                    <a:cs typeface="Times New Roman" panose="02020603050405020304" pitchFamily="18" charset="0"/>
                  </a:rPr>
                  <a:t>模型</a:t>
                </a:r>
                <a:r>
                  <a:rPr lang="zh-CN" altLang="en-US" sz="2200" dirty="0" smtClean="0">
                    <a:latin typeface="Times New Roman" panose="02020603050405020304" pitchFamily="18" charset="0"/>
                    <a:cs typeface="Times New Roman" panose="02020603050405020304" pitchFamily="18" charset="0"/>
                  </a:rPr>
                  <a:t>，比较适合工业检测的特点。</a:t>
                </a:r>
                <a:endParaRPr lang="en-US" altLang="zh-CN" sz="2200" dirty="0" smtClean="0">
                  <a:latin typeface="Times New Roman" panose="02020603050405020304" pitchFamily="18" charset="0"/>
                  <a:cs typeface="Times New Roman" panose="02020603050405020304" pitchFamily="18" charset="0"/>
                </a:endParaRPr>
              </a:p>
              <a:p>
                <a:r>
                  <a:rPr lang="en-US" altLang="zh-CN" sz="2200" dirty="0" smtClean="0">
                    <a:latin typeface="+mn-ea"/>
                  </a:rPr>
                  <a:t>  </a:t>
                </a:r>
                <a:r>
                  <a:rPr lang="zh-CN" altLang="zh-CN" sz="2200" dirty="0" smtClean="0"/>
                  <a:t>如果</a:t>
                </a:r>
                <a:r>
                  <a:rPr lang="zh-CN" altLang="zh-CN" sz="2200" dirty="0"/>
                  <a:t>使用</a:t>
                </a:r>
                <a14:m>
                  <m:oMath xmlns:m="http://schemas.openxmlformats.org/officeDocument/2006/math">
                    <m:r>
                      <a:rPr lang="zh-CN" altLang="zh-CN" sz="2200">
                        <a:latin typeface="Cambria Math" panose="02040503050406030204" pitchFamily="18" charset="0"/>
                      </a:rPr>
                      <m:t> </m:t>
                    </m:r>
                    <m:r>
                      <a:rPr lang="en-US" altLang="zh-CN" sz="2200" i="1">
                        <a:latin typeface="Cambria Math" panose="02040503050406030204" pitchFamily="18" charset="0"/>
                      </a:rPr>
                      <m:t>3×</m:t>
                    </m:r>
                    <m:r>
                      <a:rPr lang="en-US" altLang="zh-CN" sz="2200">
                        <a:latin typeface="Cambria Math" panose="02040503050406030204" pitchFamily="18" charset="0"/>
                      </a:rPr>
                      <m:t>3 </m:t>
                    </m:r>
                  </m:oMath>
                </a14:m>
                <a:r>
                  <a:rPr lang="zh-CN" altLang="zh-CN" sz="2200" dirty="0"/>
                  <a:t>的卷积核，</a:t>
                </a:r>
                <a:r>
                  <a:rPr lang="zh-CN" altLang="zh-CN" sz="2200" b="1" dirty="0"/>
                  <a:t>深度分离卷积的计数量约为标准卷积层计算量的</a:t>
                </a:r>
                <a:r>
                  <a:rPr lang="zh-CN" altLang="zh-CN" sz="2200" b="1" dirty="0" smtClean="0"/>
                  <a:t>九分之一</a:t>
                </a:r>
                <a:r>
                  <a:rPr lang="zh-CN" altLang="en-US" sz="2200" dirty="0" smtClean="0"/>
                  <a:t>。</a:t>
                </a:r>
                <a:endParaRPr lang="zh-CN" altLang="en-US" sz="2200" dirty="0"/>
              </a:p>
            </p:txBody>
          </p:sp>
        </mc:Choice>
        <mc:Fallback xmlns="">
          <p:sp>
            <p:nvSpPr>
              <p:cNvPr id="3" name="矩形 2"/>
              <p:cNvSpPr>
                <a:spLocks noRot="1" noChangeAspect="1" noMove="1" noResize="1" noEditPoints="1" noAdjustHandles="1" noChangeArrowheads="1" noChangeShapeType="1" noTextEdit="1"/>
              </p:cNvSpPr>
              <p:nvPr/>
            </p:nvSpPr>
            <p:spPr>
              <a:xfrm>
                <a:off x="639848" y="1174394"/>
                <a:ext cx="7365634" cy="1846659"/>
              </a:xfrm>
              <a:prstGeom prst="rect">
                <a:avLst/>
              </a:prstGeom>
              <a:blipFill rotWithShape="0">
                <a:blip r:embed="rId2"/>
                <a:stretch>
                  <a:fillRect l="-1076" t="-3300" b="-990"/>
                </a:stretch>
              </a:blipFill>
            </p:spPr>
            <p:txBody>
              <a:bodyPr/>
              <a:lstStyle/>
              <a:p>
                <a:r>
                  <a:rPr lang="zh-CN" altLang="en-US">
                    <a:noFill/>
                  </a:rPr>
                  <a:t> </a:t>
                </a:r>
              </a:p>
            </p:txBody>
          </p:sp>
        </mc:Fallback>
      </mc:AlternateContent>
      <p:pic>
        <p:nvPicPr>
          <p:cNvPr id="11" name="图片 10"/>
          <p:cNvPicPr>
            <a:picLocks noChangeAspect="1"/>
          </p:cNvPicPr>
          <p:nvPr/>
        </p:nvPicPr>
        <p:blipFill rotWithShape="1">
          <a:blip r:embed="rId3" cstate="print">
            <a:extLst>
              <a:ext uri="{28A0092B-C50C-407E-A947-70E740481C1C}">
                <a14:useLocalDpi xmlns:a14="http://schemas.microsoft.com/office/drawing/2010/main" val="0"/>
              </a:ext>
            </a:extLst>
          </a:blip>
          <a:srcRect b="17765"/>
          <a:stretch/>
        </p:blipFill>
        <p:spPr bwMode="auto">
          <a:xfrm>
            <a:off x="639848" y="4077813"/>
            <a:ext cx="3240000" cy="1183950"/>
          </a:xfrm>
          <a:prstGeom prst="rect">
            <a:avLst/>
          </a:prstGeom>
          <a:ln>
            <a:noFill/>
          </a:ln>
          <a:extLst>
            <a:ext uri="{53640926-AAD7-44D8-BBD7-CCE9431645EC}">
              <a14:shadowObscured xmlns:a14="http://schemas.microsoft.com/office/drawing/2010/main"/>
            </a:ext>
          </a:extLst>
        </p:spPr>
      </p:pic>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b="29301"/>
          <a:stretch/>
        </p:blipFill>
        <p:spPr bwMode="auto">
          <a:xfrm>
            <a:off x="4863854" y="3195866"/>
            <a:ext cx="3240000" cy="874532"/>
          </a:xfrm>
          <a:prstGeom prst="rect">
            <a:avLst/>
          </a:prstGeom>
          <a:ln>
            <a:noFill/>
          </a:ln>
          <a:extLst>
            <a:ext uri="{53640926-AAD7-44D8-BBD7-CCE9431645EC}">
              <a14:shadowObscured xmlns:a14="http://schemas.microsoft.com/office/drawing/2010/main"/>
            </a:ext>
          </a:extLst>
        </p:spPr>
      </p:pic>
      <p:pic>
        <p:nvPicPr>
          <p:cNvPr id="13" name="图片 12"/>
          <p:cNvPicPr>
            <a:picLocks noChangeAspect="1"/>
          </p:cNvPicPr>
          <p:nvPr/>
        </p:nvPicPr>
        <p:blipFill rotWithShape="1">
          <a:blip r:embed="rId5" cstate="print">
            <a:extLst>
              <a:ext uri="{28A0092B-C50C-407E-A947-70E740481C1C}">
                <a14:useLocalDpi xmlns:a14="http://schemas.microsoft.com/office/drawing/2010/main" val="0"/>
              </a:ext>
            </a:extLst>
          </a:blip>
          <a:srcRect b="26210"/>
          <a:stretch/>
        </p:blipFill>
        <p:spPr bwMode="auto">
          <a:xfrm>
            <a:off x="4863854" y="5254348"/>
            <a:ext cx="3240000" cy="1032983"/>
          </a:xfrm>
          <a:prstGeom prst="rect">
            <a:avLst/>
          </a:prstGeom>
          <a:ln>
            <a:noFill/>
          </a:ln>
          <a:extLst>
            <a:ext uri="{53640926-AAD7-44D8-BBD7-CCE9431645EC}">
              <a14:shadowObscured xmlns:a14="http://schemas.microsoft.com/office/drawing/2010/main"/>
            </a:ext>
          </a:extLst>
        </p:spPr>
      </p:pic>
      <p:sp>
        <p:nvSpPr>
          <p:cNvPr id="8" name="文本框 7"/>
          <p:cNvSpPr txBox="1"/>
          <p:nvPr/>
        </p:nvSpPr>
        <p:spPr>
          <a:xfrm>
            <a:off x="4023839" y="3992534"/>
            <a:ext cx="696024" cy="1323439"/>
          </a:xfrm>
          <a:prstGeom prst="rect">
            <a:avLst/>
          </a:prstGeom>
          <a:noFill/>
        </p:spPr>
        <p:txBody>
          <a:bodyPr wrap="none" rtlCol="0">
            <a:spAutoFit/>
          </a:bodyPr>
          <a:lstStyle/>
          <a:p>
            <a:r>
              <a:rPr lang="en-US" altLang="zh-CN" sz="8000" dirty="0" smtClean="0"/>
              <a:t>=</a:t>
            </a:r>
            <a:endParaRPr lang="zh-CN" altLang="en-US" sz="8000" dirty="0"/>
          </a:p>
        </p:txBody>
      </p:sp>
      <p:sp>
        <p:nvSpPr>
          <p:cNvPr id="15" name="文本框 14"/>
          <p:cNvSpPr txBox="1"/>
          <p:nvPr/>
        </p:nvSpPr>
        <p:spPr>
          <a:xfrm>
            <a:off x="6135842" y="3930909"/>
            <a:ext cx="696024" cy="1323439"/>
          </a:xfrm>
          <a:prstGeom prst="rect">
            <a:avLst/>
          </a:prstGeom>
          <a:noFill/>
        </p:spPr>
        <p:txBody>
          <a:bodyPr wrap="none" rtlCol="0">
            <a:spAutoFit/>
          </a:bodyPr>
          <a:lstStyle/>
          <a:p>
            <a:r>
              <a:rPr lang="en-US" altLang="zh-CN" sz="8000" dirty="0"/>
              <a:t>+</a:t>
            </a:r>
            <a:endParaRPr lang="zh-CN" altLang="en-US" sz="8000" dirty="0"/>
          </a:p>
        </p:txBody>
      </p:sp>
      <p:sp>
        <p:nvSpPr>
          <p:cNvPr id="16" name="文本框 15"/>
          <p:cNvSpPr txBox="1"/>
          <p:nvPr/>
        </p:nvSpPr>
        <p:spPr>
          <a:xfrm>
            <a:off x="1870377" y="5479479"/>
            <a:ext cx="1107996" cy="369332"/>
          </a:xfrm>
          <a:prstGeom prst="rect">
            <a:avLst/>
          </a:prstGeom>
          <a:noFill/>
        </p:spPr>
        <p:txBody>
          <a:bodyPr wrap="none" rtlCol="0">
            <a:spAutoFit/>
          </a:bodyPr>
          <a:lstStyle/>
          <a:p>
            <a:r>
              <a:rPr lang="zh-CN" altLang="en-US" dirty="0" smtClean="0"/>
              <a:t>标准卷积</a:t>
            </a:r>
            <a:endParaRPr lang="zh-CN" altLang="en-US" dirty="0"/>
          </a:p>
        </p:txBody>
      </p:sp>
      <p:sp>
        <p:nvSpPr>
          <p:cNvPr id="17" name="文本框 16"/>
          <p:cNvSpPr txBox="1"/>
          <p:nvPr/>
        </p:nvSpPr>
        <p:spPr>
          <a:xfrm>
            <a:off x="5929856" y="4070398"/>
            <a:ext cx="1107996" cy="369332"/>
          </a:xfrm>
          <a:prstGeom prst="rect">
            <a:avLst/>
          </a:prstGeom>
          <a:noFill/>
        </p:spPr>
        <p:txBody>
          <a:bodyPr wrap="none" rtlCol="0">
            <a:spAutoFit/>
          </a:bodyPr>
          <a:lstStyle/>
          <a:p>
            <a:r>
              <a:rPr lang="zh-CN" altLang="en-US" dirty="0" smtClean="0"/>
              <a:t>深度卷积</a:t>
            </a:r>
            <a:endParaRPr lang="zh-CN" altLang="en-US" dirty="0"/>
          </a:p>
        </p:txBody>
      </p:sp>
      <p:sp>
        <p:nvSpPr>
          <p:cNvPr id="18" name="文本框 17"/>
          <p:cNvSpPr txBox="1"/>
          <p:nvPr/>
        </p:nvSpPr>
        <p:spPr>
          <a:xfrm>
            <a:off x="5934280" y="4892431"/>
            <a:ext cx="1107996" cy="369332"/>
          </a:xfrm>
          <a:prstGeom prst="rect">
            <a:avLst/>
          </a:prstGeom>
          <a:noFill/>
        </p:spPr>
        <p:txBody>
          <a:bodyPr wrap="none" rtlCol="0">
            <a:spAutoFit/>
          </a:bodyPr>
          <a:lstStyle/>
          <a:p>
            <a:r>
              <a:rPr lang="zh-CN" altLang="en-US" dirty="0" smtClean="0"/>
              <a:t>逐点卷积</a:t>
            </a:r>
            <a:endParaRPr lang="zh-CN" altLang="en-US" dirty="0"/>
          </a:p>
        </p:txBody>
      </p:sp>
    </p:spTree>
    <p:extLst>
      <p:ext uri="{BB962C8B-B14F-4D97-AF65-F5344CB8AC3E}">
        <p14:creationId xmlns:p14="http://schemas.microsoft.com/office/powerpoint/2010/main" val="22632467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模型训练</a:t>
            </a:r>
            <a:endParaRPr lang="zh-CN" altLang="en-US" dirty="0"/>
          </a:p>
        </p:txBody>
      </p:sp>
      <p:grpSp>
        <p:nvGrpSpPr>
          <p:cNvPr id="33" name="画布 16"/>
          <p:cNvGrpSpPr>
            <a:grpSpLocks/>
          </p:cNvGrpSpPr>
          <p:nvPr/>
        </p:nvGrpSpPr>
        <p:grpSpPr bwMode="auto">
          <a:xfrm>
            <a:off x="3949234" y="803048"/>
            <a:ext cx="5356225" cy="5280025"/>
            <a:chOff x="0" y="0"/>
            <a:chExt cx="4097655" cy="4345940"/>
          </a:xfrm>
        </p:grpSpPr>
        <p:sp>
          <p:nvSpPr>
            <p:cNvPr id="34" name="矩形 122"/>
            <p:cNvSpPr>
              <a:spLocks noChangeArrowheads="1"/>
            </p:cNvSpPr>
            <p:nvPr/>
          </p:nvSpPr>
          <p:spPr bwMode="auto">
            <a:xfrm>
              <a:off x="0" y="0"/>
              <a:ext cx="4097655" cy="434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35" name="流程图: 过程 34">
              <a:extLst>
                <a:ext uri="{FF2B5EF4-FFF2-40B4-BE49-F238E27FC236}">
                  <a16:creationId xmlns:a16="http://schemas.microsoft.com/office/drawing/2014/main" xmlns="" id="{57AE6D65-AD68-4910-AD70-E3F9CD49580C}"/>
                </a:ext>
              </a:extLst>
            </p:cNvPr>
            <p:cNvSpPr/>
            <p:nvPr/>
          </p:nvSpPr>
          <p:spPr>
            <a:xfrm>
              <a:off x="1400295" y="1811026"/>
              <a:ext cx="914504" cy="359330"/>
            </a:xfrm>
            <a:prstGeom prst="flowChartProcess">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1600" kern="100" dirty="0">
                  <a:solidFill>
                    <a:schemeClr val="dk1"/>
                  </a:solidFill>
                  <a:latin typeface="Times New Roman" panose="02020603050405020304" pitchFamily="18" charset="0"/>
                  <a:cs typeface="宋体" panose="02010600030101010101" pitchFamily="2" charset="-122"/>
                </a:rPr>
                <a:t>前向传播</a:t>
              </a:r>
            </a:p>
          </p:txBody>
        </p:sp>
        <p:sp>
          <p:nvSpPr>
            <p:cNvPr id="36" name="流程图: 过程 35">
              <a:extLst>
                <a:ext uri="{FF2B5EF4-FFF2-40B4-BE49-F238E27FC236}">
                  <a16:creationId xmlns:a16="http://schemas.microsoft.com/office/drawing/2014/main" xmlns="" id="{DF5618C4-A100-4C16-AE5A-386CCEA74366}"/>
                </a:ext>
              </a:extLst>
            </p:cNvPr>
            <p:cNvSpPr/>
            <p:nvPr/>
          </p:nvSpPr>
          <p:spPr>
            <a:xfrm>
              <a:off x="1220552" y="2393795"/>
              <a:ext cx="1320140" cy="360637"/>
            </a:xfrm>
            <a:prstGeom prst="flowChartProcess">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1600" kern="100" dirty="0">
                  <a:solidFill>
                    <a:schemeClr val="dk1"/>
                  </a:solidFill>
                  <a:latin typeface="Times New Roman" panose="02020603050405020304" pitchFamily="18" charset="0"/>
                  <a:cs typeface="宋体" panose="02010600030101010101" pitchFamily="2" charset="-122"/>
                </a:rPr>
                <a:t>计算损失函数值</a:t>
              </a:r>
            </a:p>
          </p:txBody>
        </p:sp>
        <p:grpSp>
          <p:nvGrpSpPr>
            <p:cNvPr id="37" name="组合 125"/>
            <p:cNvGrpSpPr>
              <a:grpSpLocks/>
            </p:cNvGrpSpPr>
            <p:nvPr/>
          </p:nvGrpSpPr>
          <p:grpSpPr bwMode="auto">
            <a:xfrm>
              <a:off x="1156376" y="2969946"/>
              <a:ext cx="1440000" cy="719436"/>
              <a:chOff x="493162" y="3371521"/>
              <a:chExt cx="1440000" cy="719436"/>
            </a:xfrm>
          </p:grpSpPr>
          <p:sp>
            <p:nvSpPr>
              <p:cNvPr id="59" name="菱形 58">
                <a:extLst>
                  <a:ext uri="{FF2B5EF4-FFF2-40B4-BE49-F238E27FC236}">
                    <a16:creationId xmlns:a16="http://schemas.microsoft.com/office/drawing/2014/main" xmlns="" id="{12D7EFA7-B56E-49A1-8474-4DB33447F7E4}"/>
                  </a:ext>
                </a:extLst>
              </p:cNvPr>
              <p:cNvSpPr/>
              <p:nvPr/>
            </p:nvSpPr>
            <p:spPr>
              <a:xfrm>
                <a:off x="492971" y="3371605"/>
                <a:ext cx="1440373" cy="719969"/>
              </a:xfrm>
              <a:prstGeom prst="diamond">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indent="127000" algn="just" eaLnBrk="1" fontAlgn="auto" hangingPunct="1">
                  <a:lnSpc>
                    <a:spcPct val="120000"/>
                  </a:lnSpc>
                  <a:spcBef>
                    <a:spcPts val="0"/>
                  </a:spcBef>
                  <a:spcAft>
                    <a:spcPts val="390"/>
                  </a:spcAft>
                  <a:defRPr/>
                </a:pPr>
                <a:endParaRPr lang="zh-CN" sz="1050" kern="100" dirty="0">
                  <a:latin typeface="Times New Roman" panose="02020603050405020304" pitchFamily="18" charset="0"/>
                  <a:cs typeface="宋体" panose="02010600030101010101" pitchFamily="2" charset="-122"/>
                </a:endParaRPr>
              </a:p>
            </p:txBody>
          </p:sp>
          <p:sp>
            <p:nvSpPr>
              <p:cNvPr id="60" name="文本框 19">
                <a:extLst>
                  <a:ext uri="{FF2B5EF4-FFF2-40B4-BE49-F238E27FC236}">
                    <a16:creationId xmlns:a16="http://schemas.microsoft.com/office/drawing/2014/main" xmlns="" id="{D3227F8A-32FC-49B8-8983-80F34F86E615}"/>
                  </a:ext>
                </a:extLst>
              </p:cNvPr>
              <p:cNvSpPr txBox="1"/>
              <p:nvPr/>
            </p:nvSpPr>
            <p:spPr>
              <a:xfrm>
                <a:off x="680001" y="3544084"/>
                <a:ext cx="993445" cy="50698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wrap="none"/>
              <a:lstStyle/>
              <a:p>
                <a:pPr indent="127000" algn="ctr" eaLnBrk="1" fontAlgn="auto" hangingPunct="1">
                  <a:lnSpc>
                    <a:spcPts val="1500"/>
                  </a:lnSpc>
                  <a:spcBef>
                    <a:spcPts val="0"/>
                  </a:spcBef>
                  <a:spcAft>
                    <a:spcPts val="390"/>
                  </a:spcAft>
                  <a:defRPr/>
                </a:pPr>
                <a:r>
                  <a:rPr lang="zh-CN" sz="1600" kern="100" dirty="0">
                    <a:latin typeface="Times New Roman" panose="02020603050405020304" pitchFamily="18" charset="0"/>
                    <a:cs typeface="宋体" panose="02010600030101010101" pitchFamily="2" charset="-122"/>
                  </a:rPr>
                  <a:t>是否满足终</a:t>
                </a:r>
              </a:p>
              <a:p>
                <a:pPr indent="127000" algn="ctr" eaLnBrk="1" fontAlgn="auto" hangingPunct="1">
                  <a:lnSpc>
                    <a:spcPts val="1500"/>
                  </a:lnSpc>
                  <a:spcBef>
                    <a:spcPts val="0"/>
                  </a:spcBef>
                  <a:spcAft>
                    <a:spcPts val="390"/>
                  </a:spcAft>
                  <a:defRPr/>
                </a:pPr>
                <a:r>
                  <a:rPr lang="zh-CN" sz="1600" kern="100" dirty="0">
                    <a:latin typeface="Times New Roman" panose="02020603050405020304" pitchFamily="18" charset="0"/>
                    <a:cs typeface="宋体" panose="02010600030101010101" pitchFamily="2" charset="-122"/>
                  </a:rPr>
                  <a:t>止条件？</a:t>
                </a:r>
              </a:p>
            </p:txBody>
          </p:sp>
        </p:grpSp>
        <p:grpSp>
          <p:nvGrpSpPr>
            <p:cNvPr id="38" name="组合 126"/>
            <p:cNvGrpSpPr>
              <a:grpSpLocks/>
            </p:cNvGrpSpPr>
            <p:nvPr/>
          </p:nvGrpSpPr>
          <p:grpSpPr bwMode="auto">
            <a:xfrm>
              <a:off x="1300055" y="1232662"/>
              <a:ext cx="1080000" cy="404425"/>
              <a:chOff x="730761" y="1021470"/>
              <a:chExt cx="1080000" cy="485310"/>
            </a:xfrm>
          </p:grpSpPr>
          <p:sp>
            <p:nvSpPr>
              <p:cNvPr id="57" name="流程图: 数据 56">
                <a:extLst>
                  <a:ext uri="{FF2B5EF4-FFF2-40B4-BE49-F238E27FC236}">
                    <a16:creationId xmlns:a16="http://schemas.microsoft.com/office/drawing/2014/main" xmlns="" id="{7B982382-5BDD-430A-823F-1EF66C59D414}"/>
                  </a:ext>
                </a:extLst>
              </p:cNvPr>
              <p:cNvSpPr/>
              <p:nvPr/>
            </p:nvSpPr>
            <p:spPr>
              <a:xfrm>
                <a:off x="730199" y="1020888"/>
                <a:ext cx="1080887" cy="432765"/>
              </a:xfrm>
              <a:prstGeom prst="flowChartInputOutput">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zh-CN" altLang="en-US"/>
              </a:p>
            </p:txBody>
          </p:sp>
          <p:sp>
            <p:nvSpPr>
              <p:cNvPr id="58" name="文本框 27">
                <a:extLst>
                  <a:ext uri="{FF2B5EF4-FFF2-40B4-BE49-F238E27FC236}">
                    <a16:creationId xmlns:a16="http://schemas.microsoft.com/office/drawing/2014/main" xmlns="" id="{20A0F180-6CB0-4E70-B6E0-DB14C781003D}"/>
                  </a:ext>
                </a:extLst>
              </p:cNvPr>
              <p:cNvSpPr txBox="1"/>
              <p:nvPr/>
            </p:nvSpPr>
            <p:spPr>
              <a:xfrm>
                <a:off x="854076" y="1130647"/>
                <a:ext cx="833133" cy="37631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wrap="none"/>
              <a:lstStyle/>
              <a:p>
                <a:pPr indent="127000" algn="ctr" eaLnBrk="1" fontAlgn="auto" hangingPunct="1">
                  <a:lnSpc>
                    <a:spcPts val="1500"/>
                  </a:lnSpc>
                  <a:spcBef>
                    <a:spcPts val="0"/>
                  </a:spcBef>
                  <a:spcAft>
                    <a:spcPts val="390"/>
                  </a:spcAft>
                  <a:defRPr/>
                </a:pPr>
                <a:r>
                  <a:rPr lang="zh-CN" sz="1600" kern="100" dirty="0">
                    <a:latin typeface="Times New Roman" panose="02020603050405020304" pitchFamily="18" charset="0"/>
                    <a:cs typeface="宋体" panose="02010600030101010101" pitchFamily="2" charset="-122"/>
                  </a:rPr>
                  <a:t>批量样本</a:t>
                </a:r>
              </a:p>
            </p:txBody>
          </p:sp>
        </p:grpSp>
        <p:grpSp>
          <p:nvGrpSpPr>
            <p:cNvPr id="39" name="组合 38">
              <a:extLst>
                <a:ext uri="{FF2B5EF4-FFF2-40B4-BE49-F238E27FC236}">
                  <a16:creationId xmlns:a16="http://schemas.microsoft.com/office/drawing/2014/main" xmlns="" id="{31922F65-88BB-4A94-8732-FF89FB296A7F}"/>
                </a:ext>
              </a:extLst>
            </p:cNvPr>
            <p:cNvGrpSpPr/>
            <p:nvPr/>
          </p:nvGrpSpPr>
          <p:grpSpPr>
            <a:xfrm>
              <a:off x="1413838" y="73394"/>
              <a:ext cx="900000" cy="363055"/>
              <a:chOff x="930876" y="444843"/>
              <a:chExt cx="914400" cy="363055"/>
            </a:xfrm>
            <a:solidFill>
              <a:schemeClr val="bg1"/>
            </a:solidFill>
          </p:grpSpPr>
          <p:sp>
            <p:nvSpPr>
              <p:cNvPr id="55" name="流程图: 终止 54">
                <a:extLst>
                  <a:ext uri="{FF2B5EF4-FFF2-40B4-BE49-F238E27FC236}">
                    <a16:creationId xmlns:a16="http://schemas.microsoft.com/office/drawing/2014/main" xmlns="" id="{821728A5-ACB2-4DFD-9EF9-C5718E8DB807}"/>
                  </a:ext>
                </a:extLst>
              </p:cNvPr>
              <p:cNvSpPr/>
              <p:nvPr/>
            </p:nvSpPr>
            <p:spPr>
              <a:xfrm>
                <a:off x="930876" y="444843"/>
                <a:ext cx="914400" cy="360000"/>
              </a:xfrm>
              <a:prstGeom prst="flowChartTerminator">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zh-CN" altLang="en-US"/>
              </a:p>
            </p:txBody>
          </p:sp>
          <p:sp>
            <p:nvSpPr>
              <p:cNvPr id="56" name="文本框 40">
                <a:extLst>
                  <a:ext uri="{FF2B5EF4-FFF2-40B4-BE49-F238E27FC236}">
                    <a16:creationId xmlns:a16="http://schemas.microsoft.com/office/drawing/2014/main" xmlns="" id="{A1896994-9DBF-4384-9783-F23D3457056C}"/>
                  </a:ext>
                </a:extLst>
              </p:cNvPr>
              <p:cNvSpPr txBox="1"/>
              <p:nvPr/>
            </p:nvSpPr>
            <p:spPr>
              <a:xfrm>
                <a:off x="1057316" y="519608"/>
                <a:ext cx="518709" cy="28829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wrap="none"/>
              <a:lstStyle/>
              <a:p>
                <a:pPr indent="127000" algn="ctr" eaLnBrk="1" fontAlgn="auto" hangingPunct="1">
                  <a:lnSpc>
                    <a:spcPts val="1500"/>
                  </a:lnSpc>
                  <a:spcBef>
                    <a:spcPts val="0"/>
                  </a:spcBef>
                  <a:spcAft>
                    <a:spcPts val="390"/>
                  </a:spcAft>
                  <a:defRPr/>
                </a:pPr>
                <a:r>
                  <a:rPr lang="zh-CN" sz="1600" kern="100" dirty="0">
                    <a:latin typeface="Times New Roman" panose="02020603050405020304" pitchFamily="18" charset="0"/>
                    <a:cs typeface="宋体" panose="02010600030101010101" pitchFamily="2" charset="-122"/>
                  </a:rPr>
                  <a:t>开始</a:t>
                </a:r>
              </a:p>
            </p:txBody>
          </p:sp>
        </p:grpSp>
        <p:grpSp>
          <p:nvGrpSpPr>
            <p:cNvPr id="40" name="组合 39">
              <a:extLst>
                <a:ext uri="{FF2B5EF4-FFF2-40B4-BE49-F238E27FC236}">
                  <a16:creationId xmlns:a16="http://schemas.microsoft.com/office/drawing/2014/main" xmlns="" id="{98DAB4CF-B7E6-4A94-B020-148FE92C07ED}"/>
                </a:ext>
              </a:extLst>
            </p:cNvPr>
            <p:cNvGrpSpPr/>
            <p:nvPr/>
          </p:nvGrpSpPr>
          <p:grpSpPr>
            <a:xfrm>
              <a:off x="1436751" y="3904592"/>
              <a:ext cx="900000" cy="359410"/>
              <a:chOff x="0" y="0"/>
              <a:chExt cx="914400" cy="360000"/>
            </a:xfrm>
            <a:solidFill>
              <a:schemeClr val="bg1"/>
            </a:solidFill>
          </p:grpSpPr>
          <p:sp>
            <p:nvSpPr>
              <p:cNvPr id="53" name="流程图: 终止 52">
                <a:extLst>
                  <a:ext uri="{FF2B5EF4-FFF2-40B4-BE49-F238E27FC236}">
                    <a16:creationId xmlns:a16="http://schemas.microsoft.com/office/drawing/2014/main" xmlns="" id="{7ADB7280-DA5D-4B25-A4BB-364BDC39C520}"/>
                  </a:ext>
                </a:extLst>
              </p:cNvPr>
              <p:cNvSpPr/>
              <p:nvPr/>
            </p:nvSpPr>
            <p:spPr>
              <a:xfrm>
                <a:off x="0" y="0"/>
                <a:ext cx="914400" cy="360000"/>
              </a:xfrm>
              <a:prstGeom prst="flowChartTerminator">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zh-CN" altLang="en-US"/>
              </a:p>
            </p:txBody>
          </p:sp>
          <p:sp>
            <p:nvSpPr>
              <p:cNvPr id="54" name="文本框 3">
                <a:extLst>
                  <a:ext uri="{FF2B5EF4-FFF2-40B4-BE49-F238E27FC236}">
                    <a16:creationId xmlns:a16="http://schemas.microsoft.com/office/drawing/2014/main" xmlns="" id="{505B618B-DD3F-4711-B98B-A034FBC53F99}"/>
                  </a:ext>
                </a:extLst>
              </p:cNvPr>
              <p:cNvSpPr txBox="1"/>
              <p:nvPr/>
            </p:nvSpPr>
            <p:spPr>
              <a:xfrm>
                <a:off x="195546" y="91758"/>
                <a:ext cx="518709" cy="16490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wrap="none"/>
              <a:lstStyle/>
              <a:p>
                <a:pPr eaLnBrk="1" fontAlgn="auto" hangingPunct="1">
                  <a:lnSpc>
                    <a:spcPts val="1500"/>
                  </a:lnSpc>
                  <a:spcBef>
                    <a:spcPts val="0"/>
                  </a:spcBef>
                  <a:spcAft>
                    <a:spcPts val="0"/>
                  </a:spcAft>
                  <a:defRPr/>
                </a:pPr>
                <a:r>
                  <a:rPr lang="zh-CN" sz="1600" kern="100" dirty="0">
                    <a:latin typeface="Times New Roman" panose="02020603050405020304" pitchFamily="18" charset="0"/>
                    <a:cs typeface="宋体" panose="02010600030101010101" pitchFamily="2" charset="-122"/>
                  </a:rPr>
                  <a:t>结束</a:t>
                </a:r>
              </a:p>
            </p:txBody>
          </p:sp>
        </p:grpSp>
        <p:sp>
          <p:nvSpPr>
            <p:cNvPr id="41" name="流程图: 过程 40">
              <a:extLst>
                <a:ext uri="{FF2B5EF4-FFF2-40B4-BE49-F238E27FC236}">
                  <a16:creationId xmlns:a16="http://schemas.microsoft.com/office/drawing/2014/main" xmlns="" id="{A2B7C6EB-B9C5-4815-9207-7ABAD5294750}"/>
                </a:ext>
              </a:extLst>
            </p:cNvPr>
            <p:cNvSpPr/>
            <p:nvPr/>
          </p:nvSpPr>
          <p:spPr>
            <a:xfrm>
              <a:off x="2934183" y="1811026"/>
              <a:ext cx="914503" cy="467783"/>
            </a:xfrm>
            <a:prstGeom prst="flowChartProcess">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1600" kern="100" dirty="0">
                  <a:solidFill>
                    <a:schemeClr val="dk1"/>
                  </a:solidFill>
                  <a:latin typeface="Times New Roman" panose="02020603050405020304" pitchFamily="18" charset="0"/>
                  <a:cs typeface="宋体" panose="02010600030101010101" pitchFamily="2" charset="-122"/>
                </a:rPr>
                <a:t>训练算法更新参数</a:t>
              </a:r>
            </a:p>
          </p:txBody>
        </p:sp>
        <p:cxnSp>
          <p:nvCxnSpPr>
            <p:cNvPr id="42" name="直接箭头连接符 41">
              <a:extLst>
                <a:ext uri="{FF2B5EF4-FFF2-40B4-BE49-F238E27FC236}">
                  <a16:creationId xmlns:a16="http://schemas.microsoft.com/office/drawing/2014/main" xmlns="" id="{1D2F8702-EF1E-4E42-A00F-F506FB845B9C}"/>
                </a:ext>
              </a:extLst>
            </p:cNvPr>
            <p:cNvCxnSpPr/>
            <p:nvPr/>
          </p:nvCxnSpPr>
          <p:spPr>
            <a:xfrm>
              <a:off x="1878800" y="433810"/>
              <a:ext cx="0" cy="215598"/>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xmlns="" id="{E62DF940-C9F0-44A1-9639-8EBE6D2B1770}"/>
                </a:ext>
              </a:extLst>
            </p:cNvPr>
            <p:cNvCxnSpPr/>
            <p:nvPr/>
          </p:nvCxnSpPr>
          <p:spPr>
            <a:xfrm>
              <a:off x="1869084" y="1592814"/>
              <a:ext cx="0" cy="215599"/>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xmlns="" id="{4CF753CC-E42A-4CD0-AA90-8267A1E33C0C}"/>
                </a:ext>
              </a:extLst>
            </p:cNvPr>
            <p:cNvCxnSpPr/>
            <p:nvPr/>
          </p:nvCxnSpPr>
          <p:spPr>
            <a:xfrm>
              <a:off x="1884873" y="2178196"/>
              <a:ext cx="0" cy="215599"/>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xmlns="" id="{1F333818-AA2B-4765-B105-91E62155BB7E}"/>
                </a:ext>
              </a:extLst>
            </p:cNvPr>
            <p:cNvCxnSpPr/>
            <p:nvPr/>
          </p:nvCxnSpPr>
          <p:spPr>
            <a:xfrm>
              <a:off x="1884873" y="2754432"/>
              <a:ext cx="0" cy="215598"/>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xmlns="" id="{22BBC817-1511-4F14-8D7D-7887AAACA9D0}"/>
                </a:ext>
              </a:extLst>
            </p:cNvPr>
            <p:cNvCxnSpPr/>
            <p:nvPr/>
          </p:nvCxnSpPr>
          <p:spPr>
            <a:xfrm>
              <a:off x="1880015" y="3688691"/>
              <a:ext cx="0" cy="215599"/>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xmlns="" id="{CF8115CD-2AAA-4FBC-AA85-48B59DAB5C3B}"/>
                </a:ext>
              </a:extLst>
            </p:cNvPr>
            <p:cNvCxnSpPr>
              <a:stCxn id="59" idx="3"/>
            </p:cNvCxnSpPr>
            <p:nvPr/>
          </p:nvCxnSpPr>
          <p:spPr>
            <a:xfrm flipV="1">
              <a:off x="2596558" y="3329361"/>
              <a:ext cx="7918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xmlns="" id="{581F2596-4DA6-4C27-A7A8-43381C6D5C09}"/>
                </a:ext>
              </a:extLst>
            </p:cNvPr>
            <p:cNvCxnSpPr/>
            <p:nvPr/>
          </p:nvCxnSpPr>
          <p:spPr>
            <a:xfrm flipV="1">
              <a:off x="3388399" y="2278809"/>
              <a:ext cx="0" cy="1049245"/>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xmlns="" id="{09D3F5CF-B59E-4D6D-B843-9B98FBC3A18A}"/>
                </a:ext>
              </a:extLst>
            </p:cNvPr>
            <p:cNvCxnSpPr/>
            <p:nvPr/>
          </p:nvCxnSpPr>
          <p:spPr>
            <a:xfrm flipV="1">
              <a:off x="3388399" y="1091058"/>
              <a:ext cx="0" cy="7199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xmlns="" id="{3E159BB4-B276-4D87-8FC2-CA2E517589CC}"/>
                </a:ext>
              </a:extLst>
            </p:cNvPr>
            <p:cNvCxnSpPr/>
            <p:nvPr/>
          </p:nvCxnSpPr>
          <p:spPr>
            <a:xfrm flipH="1">
              <a:off x="1864226" y="1091058"/>
              <a:ext cx="1524173"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51" name="流程图: 过程 50">
              <a:extLst>
                <a:ext uri="{FF2B5EF4-FFF2-40B4-BE49-F238E27FC236}">
                  <a16:creationId xmlns:a16="http://schemas.microsoft.com/office/drawing/2014/main" xmlns="" id="{237F87A4-C6BA-48FF-97F6-D55F2D8B0B31}"/>
                </a:ext>
              </a:extLst>
            </p:cNvPr>
            <p:cNvSpPr/>
            <p:nvPr/>
          </p:nvSpPr>
          <p:spPr>
            <a:xfrm>
              <a:off x="1373576" y="649408"/>
              <a:ext cx="1004375" cy="360637"/>
            </a:xfrm>
            <a:prstGeom prst="flowChartProcess">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r>
                <a:rPr lang="en-US" altLang="zh-CN" sz="1600" kern="100" dirty="0">
                  <a:solidFill>
                    <a:schemeClr val="dk1"/>
                  </a:solidFill>
                  <a:latin typeface="Times New Roman" panose="02020603050405020304" pitchFamily="18" charset="0"/>
                  <a:cs typeface="宋体" panose="02010600030101010101" pitchFamily="2" charset="-122"/>
                </a:rPr>
                <a:t> </a:t>
              </a:r>
              <a:r>
                <a:rPr lang="zh-CN" sz="1600" kern="100" dirty="0">
                  <a:solidFill>
                    <a:schemeClr val="dk1"/>
                  </a:solidFill>
                  <a:latin typeface="Times New Roman" panose="02020603050405020304" pitchFamily="18" charset="0"/>
                  <a:cs typeface="宋体" panose="02010600030101010101" pitchFamily="2" charset="-122"/>
                </a:rPr>
                <a:t>权重初始化</a:t>
              </a:r>
            </a:p>
          </p:txBody>
        </p:sp>
        <p:cxnSp>
          <p:nvCxnSpPr>
            <p:cNvPr id="52" name="直接箭头连接符 51">
              <a:extLst>
                <a:ext uri="{FF2B5EF4-FFF2-40B4-BE49-F238E27FC236}">
                  <a16:creationId xmlns:a16="http://schemas.microsoft.com/office/drawing/2014/main" xmlns="" id="{22ECF350-4564-49DC-98CD-F8825053E871}"/>
                </a:ext>
              </a:extLst>
            </p:cNvPr>
            <p:cNvCxnSpPr/>
            <p:nvPr/>
          </p:nvCxnSpPr>
          <p:spPr>
            <a:xfrm>
              <a:off x="1878800" y="1008739"/>
              <a:ext cx="0" cy="216905"/>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sp>
        <p:nvSpPr>
          <p:cNvPr id="61" name="文本框 60">
            <a:extLst>
              <a:ext uri="{FF2B5EF4-FFF2-40B4-BE49-F238E27FC236}">
                <a16:creationId xmlns:a16="http://schemas.microsoft.com/office/drawing/2014/main" xmlns="" id="{F21A5795-F290-4143-B443-28B09DE65C16}"/>
              </a:ext>
            </a:extLst>
          </p:cNvPr>
          <p:cNvSpPr txBox="1"/>
          <p:nvPr/>
        </p:nvSpPr>
        <p:spPr>
          <a:xfrm>
            <a:off x="5432752" y="6172735"/>
            <a:ext cx="1919288" cy="369332"/>
          </a:xfrm>
          <a:prstGeom prst="rect">
            <a:avLst/>
          </a:prstGeom>
          <a:noFill/>
        </p:spPr>
        <p:txBody>
          <a:bodyPr>
            <a:spAutoFit/>
          </a:bodyPr>
          <a:lstStyle/>
          <a:p>
            <a:pPr algn="ctr" eaLnBrk="1" fontAlgn="auto" hangingPunct="1">
              <a:spcBef>
                <a:spcPts val="0"/>
              </a:spcBef>
              <a:spcAft>
                <a:spcPts val="0"/>
              </a:spcAft>
              <a:defRPr/>
            </a:pPr>
            <a:r>
              <a:rPr lang="zh-CN" altLang="en-US" dirty="0">
                <a:latin typeface="+mn-ea"/>
              </a:rPr>
              <a:t>模型</a:t>
            </a:r>
            <a:r>
              <a:rPr lang="zh-CN" altLang="en-US" dirty="0" smtClean="0">
                <a:latin typeface="+mn-ea"/>
                <a:ea typeface="+mn-ea"/>
              </a:rPr>
              <a:t>训练</a:t>
            </a:r>
            <a:r>
              <a:rPr lang="zh-CN" altLang="en-US" dirty="0">
                <a:latin typeface="+mn-ea"/>
                <a:ea typeface="+mn-ea"/>
              </a:rPr>
              <a:t>流程</a:t>
            </a:r>
          </a:p>
        </p:txBody>
      </p:sp>
      <p:sp>
        <p:nvSpPr>
          <p:cNvPr id="62" name="矩形 61"/>
          <p:cNvSpPr/>
          <p:nvPr/>
        </p:nvSpPr>
        <p:spPr>
          <a:xfrm>
            <a:off x="165595" y="1332219"/>
            <a:ext cx="5002045" cy="1169551"/>
          </a:xfrm>
          <a:prstGeom prst="rect">
            <a:avLst/>
          </a:prstGeom>
        </p:spPr>
        <p:txBody>
          <a:bodyPr wrap="square">
            <a:spAutoFit/>
          </a:bodyPr>
          <a:lstStyle/>
          <a:p>
            <a:pPr marL="342900" indent="-342900" algn="just">
              <a:buFont typeface="Wingdings" panose="05000000000000000000" pitchFamily="2" charset="2"/>
              <a:buChar char="Ø"/>
            </a:pPr>
            <a:r>
              <a:rPr lang="zh-CN" altLang="zh-CN" sz="2200" dirty="0">
                <a:ea typeface="黑体" panose="02010609060101010101" pitchFamily="49" charset="-122"/>
                <a:cs typeface="Times New Roman" panose="02020603050405020304" pitchFamily="18" charset="0"/>
              </a:rPr>
              <a:t>损失函数</a:t>
            </a:r>
            <a:r>
              <a:rPr lang="en-US" altLang="zh-CN" sz="2200" dirty="0">
                <a:latin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rPr>
              <a:t>计算</a:t>
            </a:r>
            <a:r>
              <a:rPr lang="zh-CN" altLang="zh-CN" sz="2200" dirty="0" smtClean="0">
                <a:latin typeface="Times New Roman" panose="02020603050405020304" pitchFamily="18" charset="0"/>
                <a:cs typeface="Times New Roman" panose="02020603050405020304" pitchFamily="18" charset="0"/>
              </a:rPr>
              <a:t>预测</a:t>
            </a:r>
            <a:r>
              <a:rPr lang="zh-CN" altLang="zh-CN" sz="2200" dirty="0">
                <a:latin typeface="Times New Roman" panose="02020603050405020304" pitchFamily="18" charset="0"/>
                <a:cs typeface="Times New Roman" panose="02020603050405020304" pitchFamily="18" charset="0"/>
              </a:rPr>
              <a:t>值与真实值的</a:t>
            </a:r>
            <a:r>
              <a:rPr lang="zh-CN" altLang="zh-CN" sz="2200" dirty="0" smtClean="0">
                <a:latin typeface="Times New Roman" panose="02020603050405020304" pitchFamily="18" charset="0"/>
                <a:cs typeface="Times New Roman" panose="02020603050405020304" pitchFamily="18" charset="0"/>
              </a:rPr>
              <a:t>差别</a:t>
            </a:r>
            <a:r>
              <a:rPr lang="zh-CN" altLang="en-US" sz="2200" dirty="0" smtClean="0">
                <a:latin typeface="Times New Roman" panose="02020603050405020304" pitchFamily="18" charset="0"/>
                <a:cs typeface="Times New Roman" panose="02020603050405020304" pitchFamily="18" charset="0"/>
              </a:rPr>
              <a:t>，差</a:t>
            </a:r>
            <a:r>
              <a:rPr lang="zh-CN" altLang="en-US" sz="2400" dirty="0"/>
              <a:t>值</a:t>
            </a:r>
            <a:r>
              <a:rPr lang="zh-CN" altLang="zh-CN" sz="2400" dirty="0" smtClean="0"/>
              <a:t>越</a:t>
            </a:r>
            <a:r>
              <a:rPr lang="zh-CN" altLang="zh-CN" sz="2400" dirty="0"/>
              <a:t>小，模型学习的结果越</a:t>
            </a:r>
            <a:r>
              <a:rPr lang="zh-CN" altLang="zh-CN" sz="2400" dirty="0" smtClean="0"/>
              <a:t>好</a:t>
            </a:r>
            <a:r>
              <a:rPr lang="zh-CN" altLang="en-US" sz="2400" dirty="0" smtClean="0"/>
              <a:t>。</a:t>
            </a:r>
            <a:r>
              <a:rPr lang="zh-CN" altLang="zh-CN" sz="2400" dirty="0"/>
              <a:t>使用</a:t>
            </a:r>
            <a:r>
              <a:rPr lang="zh-CN" altLang="zh-CN" sz="2400" b="1" dirty="0"/>
              <a:t>交叉熵</a:t>
            </a:r>
            <a:r>
              <a:rPr lang="zh-CN" altLang="zh-CN" sz="2400" b="1" dirty="0" smtClean="0"/>
              <a:t>损失函数</a:t>
            </a:r>
            <a:r>
              <a:rPr lang="zh-CN" altLang="en-US" sz="2400" dirty="0" smtClean="0"/>
              <a:t>。</a:t>
            </a:r>
            <a:endParaRPr lang="zh-CN" altLang="en-US" sz="2200" dirty="0"/>
          </a:p>
        </p:txBody>
      </p:sp>
      <mc:AlternateContent xmlns:mc="http://schemas.openxmlformats.org/markup-compatibility/2006" xmlns:a14="http://schemas.microsoft.com/office/drawing/2010/main">
        <mc:Choice Requires="a14">
          <p:sp>
            <p:nvSpPr>
              <p:cNvPr id="63" name="矩形 62"/>
              <p:cNvSpPr/>
              <p:nvPr/>
            </p:nvSpPr>
            <p:spPr>
              <a:xfrm>
                <a:off x="442721" y="2652735"/>
                <a:ext cx="458965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𝐿</m:t>
                      </m:r>
                      <m:d>
                        <m:dPr>
                          <m:ctrlPr>
                            <a:rPr lang="zh-CN" altLang="en-US"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𝑦</m:t>
                              </m:r>
                            </m:e>
                          </m:acc>
                          <m:r>
                            <a:rPr lang="zh-CN" altLang="en-US" sz="2000" i="0">
                              <a:latin typeface="Cambria Math" panose="02040503050406030204" pitchFamily="18" charset="0"/>
                            </a:rPr>
                            <m:t>, </m:t>
                          </m:r>
                          <m:r>
                            <a:rPr lang="zh-CN" altLang="en-US" sz="2000" i="1">
                              <a:latin typeface="Cambria Math" panose="02040503050406030204" pitchFamily="18" charset="0"/>
                            </a:rPr>
                            <m:t>𝑦</m:t>
                          </m:r>
                        </m:e>
                      </m:d>
                      <m:r>
                        <a:rPr lang="zh-CN" altLang="en-US" sz="2000" i="0">
                          <a:latin typeface="Cambria Math" panose="02040503050406030204" pitchFamily="18" charset="0"/>
                        </a:rPr>
                        <m:t>= −</m:t>
                      </m:r>
                      <m:r>
                        <a:rPr lang="zh-CN" altLang="en-US" sz="2000" i="1">
                          <a:latin typeface="Cambria Math" panose="02040503050406030204" pitchFamily="18" charset="0"/>
                        </a:rPr>
                        <m:t>𝑦</m:t>
                      </m:r>
                      <m:func>
                        <m:funcPr>
                          <m:ctrlPr>
                            <a:rPr lang="zh-CN" altLang="en-US" sz="2000" i="1">
                              <a:latin typeface="Cambria Math" panose="02040503050406030204" pitchFamily="18" charset="0"/>
                            </a:rPr>
                          </m:ctrlPr>
                        </m:funcPr>
                        <m:fName>
                          <m:r>
                            <m:rPr>
                              <m:sty m:val="p"/>
                            </m:rPr>
                            <a:rPr lang="zh-CN" altLang="en-US" sz="2000" i="0">
                              <a:latin typeface="Cambria Math" panose="02040503050406030204" pitchFamily="18" charset="0"/>
                            </a:rPr>
                            <m:t>log</m:t>
                          </m:r>
                        </m:fName>
                        <m:e>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𝑦</m:t>
                              </m:r>
                            </m:e>
                          </m:acc>
                        </m:e>
                      </m:func>
                      <m:r>
                        <a:rPr lang="zh-CN" altLang="en-US" sz="2000" i="0">
                          <a:latin typeface="Cambria Math" panose="02040503050406030204" pitchFamily="18" charset="0"/>
                        </a:rPr>
                        <m:t>+</m:t>
                      </m:r>
                      <m:d>
                        <m:dPr>
                          <m:ctrlPr>
                            <a:rPr lang="zh-CN" altLang="en-US" sz="2000" i="1">
                              <a:latin typeface="Cambria Math" panose="02040503050406030204" pitchFamily="18" charset="0"/>
                            </a:rPr>
                          </m:ctrlPr>
                        </m:dPr>
                        <m:e>
                          <m:r>
                            <a:rPr lang="zh-CN" altLang="en-US" sz="2000" i="0">
                              <a:latin typeface="Cambria Math" panose="02040503050406030204" pitchFamily="18" charset="0"/>
                            </a:rPr>
                            <m:t>1−</m:t>
                          </m:r>
                          <m:r>
                            <a:rPr lang="zh-CN" altLang="en-US" sz="2000" i="1">
                              <a:latin typeface="Cambria Math" panose="02040503050406030204" pitchFamily="18" charset="0"/>
                            </a:rPr>
                            <m:t>𝑦</m:t>
                          </m:r>
                        </m:e>
                      </m:d>
                      <m:func>
                        <m:funcPr>
                          <m:ctrlPr>
                            <a:rPr lang="zh-CN" altLang="en-US" sz="2000" i="1">
                              <a:latin typeface="Cambria Math" panose="02040503050406030204" pitchFamily="18" charset="0"/>
                            </a:rPr>
                          </m:ctrlPr>
                        </m:funcPr>
                        <m:fName>
                          <m:r>
                            <m:rPr>
                              <m:sty m:val="p"/>
                            </m:rPr>
                            <a:rPr lang="zh-CN" altLang="en-US" sz="2000" i="0">
                              <a:latin typeface="Cambria Math" panose="02040503050406030204" pitchFamily="18" charset="0"/>
                            </a:rPr>
                            <m:t>log</m:t>
                          </m:r>
                        </m:fName>
                        <m:e>
                          <m:d>
                            <m:dPr>
                              <m:ctrlPr>
                                <a:rPr lang="zh-CN" altLang="en-US" sz="2000" i="1">
                                  <a:latin typeface="Cambria Math" panose="02040503050406030204" pitchFamily="18" charset="0"/>
                                </a:rPr>
                              </m:ctrlPr>
                            </m:dPr>
                            <m:e>
                              <m:r>
                                <a:rPr lang="zh-CN" altLang="en-US" sz="2000" i="0">
                                  <a:latin typeface="Cambria Math" panose="02040503050406030204" pitchFamily="18" charset="0"/>
                                </a:rPr>
                                <m:t>1−</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𝑦</m:t>
                                  </m:r>
                                </m:e>
                              </m:acc>
                            </m:e>
                          </m:d>
                        </m:e>
                      </m:func>
                    </m:oMath>
                  </m:oMathPara>
                </a14:m>
                <a:endParaRPr lang="zh-CN" altLang="en-US" sz="2000" dirty="0"/>
              </a:p>
            </p:txBody>
          </p:sp>
        </mc:Choice>
        <mc:Fallback xmlns="">
          <p:sp>
            <p:nvSpPr>
              <p:cNvPr id="63" name="矩形 62"/>
              <p:cNvSpPr>
                <a:spLocks noRot="1" noChangeAspect="1" noMove="1" noResize="1" noEditPoints="1" noAdjustHandles="1" noChangeArrowheads="1" noChangeShapeType="1" noTextEdit="1"/>
              </p:cNvSpPr>
              <p:nvPr/>
            </p:nvSpPr>
            <p:spPr>
              <a:xfrm>
                <a:off x="442721" y="2652735"/>
                <a:ext cx="4589654" cy="400110"/>
              </a:xfrm>
              <a:prstGeom prst="rect">
                <a:avLst/>
              </a:prstGeom>
              <a:blipFill rotWithShape="0">
                <a:blip r:embed="rId2"/>
                <a:stretch>
                  <a:fillRect t="-6061" r="-3320"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矩形 63"/>
              <p:cNvSpPr/>
              <p:nvPr/>
            </p:nvSpPr>
            <p:spPr>
              <a:xfrm>
                <a:off x="1522430" y="4482449"/>
                <a:ext cx="1858329" cy="6776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𝜔</m:t>
                      </m:r>
                      <m:r>
                        <a:rPr lang="zh-CN" altLang="en-US" sz="2000" i="0">
                          <a:latin typeface="Cambria Math" panose="02040503050406030204" pitchFamily="18" charset="0"/>
                        </a:rPr>
                        <m:t>= </m:t>
                      </m:r>
                      <m:r>
                        <a:rPr lang="zh-CN" altLang="en-US" sz="2000" i="1">
                          <a:latin typeface="Cambria Math" panose="02040503050406030204" pitchFamily="18" charset="0"/>
                        </a:rPr>
                        <m:t>𝜔</m:t>
                      </m:r>
                      <m:r>
                        <a:rPr lang="zh-CN" altLang="en-US" sz="2000" i="0">
                          <a:latin typeface="Cambria Math" panose="02040503050406030204" pitchFamily="18" charset="0"/>
                        </a:rPr>
                        <m:t>−</m:t>
                      </m:r>
                      <m:r>
                        <a:rPr lang="zh-CN" altLang="en-US" sz="2000" i="1">
                          <a:latin typeface="Cambria Math" panose="02040503050406030204" pitchFamily="18" charset="0"/>
                        </a:rPr>
                        <m:t>𝛼</m:t>
                      </m:r>
                      <m:f>
                        <m:fPr>
                          <m:ctrlPr>
                            <a:rPr lang="zh-CN" altLang="en-US" sz="2000" i="1">
                              <a:latin typeface="Cambria Math" panose="02040503050406030204" pitchFamily="18" charset="0"/>
                            </a:rPr>
                          </m:ctrlPr>
                        </m:fPr>
                        <m:num>
                          <m:r>
                            <a:rPr lang="zh-CN" altLang="en-US" sz="2000" i="0">
                              <a:latin typeface="Cambria Math" panose="02040503050406030204" pitchFamily="18" charset="0"/>
                            </a:rPr>
                            <m:t>𝜕</m:t>
                          </m:r>
                          <m:r>
                            <a:rPr lang="zh-CN" altLang="en-US" sz="2000" i="1">
                              <a:latin typeface="Cambria Math" panose="02040503050406030204" pitchFamily="18" charset="0"/>
                            </a:rPr>
                            <m:t>𝐿</m:t>
                          </m:r>
                        </m:num>
                        <m:den>
                          <m:r>
                            <a:rPr lang="zh-CN" altLang="en-US" sz="2000" i="0">
                              <a:latin typeface="Cambria Math" panose="02040503050406030204" pitchFamily="18" charset="0"/>
                            </a:rPr>
                            <m:t>𝜕</m:t>
                          </m:r>
                          <m:r>
                            <a:rPr lang="zh-CN" altLang="en-US" sz="2000" i="1">
                              <a:latin typeface="Cambria Math" panose="02040503050406030204" pitchFamily="18" charset="0"/>
                            </a:rPr>
                            <m:t>𝜔</m:t>
                          </m:r>
                        </m:den>
                      </m:f>
                    </m:oMath>
                  </m:oMathPara>
                </a14:m>
                <a:endParaRPr lang="zh-CN" altLang="en-US" sz="2000" dirty="0"/>
              </a:p>
            </p:txBody>
          </p:sp>
        </mc:Choice>
        <mc:Fallback xmlns="">
          <p:sp>
            <p:nvSpPr>
              <p:cNvPr id="64" name="矩形 63"/>
              <p:cNvSpPr>
                <a:spLocks noRot="1" noChangeAspect="1" noMove="1" noResize="1" noEditPoints="1" noAdjustHandles="1" noChangeArrowheads="1" noChangeShapeType="1" noTextEdit="1"/>
              </p:cNvSpPr>
              <p:nvPr/>
            </p:nvSpPr>
            <p:spPr>
              <a:xfrm>
                <a:off x="1522430" y="4482449"/>
                <a:ext cx="1858329" cy="677621"/>
              </a:xfrm>
              <a:prstGeom prst="rect">
                <a:avLst/>
              </a:prstGeom>
              <a:blipFill rotWithShape="0">
                <a:blip r:embed="rId3"/>
                <a:stretch>
                  <a:fillRect/>
                </a:stretch>
              </a:blipFill>
            </p:spPr>
            <p:txBody>
              <a:bodyPr/>
              <a:lstStyle/>
              <a:p>
                <a:r>
                  <a:rPr lang="zh-CN" altLang="en-US">
                    <a:noFill/>
                  </a:rPr>
                  <a:t> </a:t>
                </a:r>
              </a:p>
            </p:txBody>
          </p:sp>
        </mc:Fallback>
      </mc:AlternateContent>
      <p:sp>
        <p:nvSpPr>
          <p:cNvPr id="65" name="矩形 64"/>
          <p:cNvSpPr/>
          <p:nvPr/>
        </p:nvSpPr>
        <p:spPr>
          <a:xfrm>
            <a:off x="165595" y="3552332"/>
            <a:ext cx="4572000" cy="769441"/>
          </a:xfrm>
          <a:prstGeom prst="rect">
            <a:avLst/>
          </a:prstGeom>
        </p:spPr>
        <p:txBody>
          <a:bodyPr>
            <a:spAutoFit/>
          </a:bodyPr>
          <a:lstStyle/>
          <a:p>
            <a:pPr marL="342900" indent="-342900">
              <a:buFont typeface="Wingdings" panose="05000000000000000000" pitchFamily="2" charset="2"/>
              <a:buChar char="Ø"/>
            </a:pPr>
            <a:r>
              <a:rPr lang="zh-CN" altLang="en-US" sz="2200" dirty="0" smtClean="0">
                <a:ea typeface="黑体" panose="02010609060101010101" pitchFamily="49" charset="-122"/>
                <a:cs typeface="Times New Roman" panose="02020603050405020304" pitchFamily="18" charset="0"/>
              </a:rPr>
              <a:t>参数更新</a:t>
            </a:r>
            <a:r>
              <a:rPr lang="en-US" altLang="zh-CN" sz="2200" dirty="0" smtClean="0">
                <a:latin typeface="Times New Roman" panose="02020603050405020304" pitchFamily="18" charset="0"/>
              </a:rPr>
              <a:t>    </a:t>
            </a:r>
            <a:r>
              <a:rPr lang="zh-CN" altLang="en-US" sz="2200" dirty="0" smtClean="0">
                <a:latin typeface="Times New Roman" panose="02020603050405020304" pitchFamily="18" charset="0"/>
              </a:rPr>
              <a:t>根据</a:t>
            </a:r>
            <a:r>
              <a:rPr lang="zh-CN" altLang="en-US" sz="2200" b="1" dirty="0" smtClean="0">
                <a:latin typeface="Times New Roman" panose="02020603050405020304" pitchFamily="18" charset="0"/>
              </a:rPr>
              <a:t>梯度下降</a:t>
            </a:r>
            <a:r>
              <a:rPr lang="zh-CN" altLang="en-US" sz="2200" dirty="0" smtClean="0">
                <a:latin typeface="Times New Roman" panose="02020603050405020304" pitchFamily="18" charset="0"/>
              </a:rPr>
              <a:t>的方向更新模型的参数。</a:t>
            </a:r>
            <a:endParaRPr lang="zh-CN" altLang="en-US" sz="2200" dirty="0"/>
          </a:p>
        </p:txBody>
      </p:sp>
    </p:spTree>
    <p:extLst>
      <p:ext uri="{BB962C8B-B14F-4D97-AF65-F5344CB8AC3E}">
        <p14:creationId xmlns:p14="http://schemas.microsoft.com/office/powerpoint/2010/main" val="3934700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5751987" cy="536574"/>
          </a:xfrm>
        </p:spPr>
        <p:txBody>
          <a:bodyPr/>
          <a:lstStyle/>
          <a:p>
            <a:r>
              <a:rPr lang="zh-CN" altLang="zh-CN" dirty="0"/>
              <a:t>卷积神经网络检测</a:t>
            </a:r>
            <a:r>
              <a:rPr lang="zh-CN" altLang="zh-CN" dirty="0" smtClean="0"/>
              <a:t>算法</a:t>
            </a:r>
            <a:r>
              <a:rPr lang="zh-CN" altLang="en-US" dirty="0" smtClean="0"/>
              <a:t>效果</a:t>
            </a:r>
            <a:endParaRPr lang="zh-CN" altLang="en-US" dirty="0"/>
          </a:p>
        </p:txBody>
      </p:sp>
      <p:sp>
        <p:nvSpPr>
          <p:cNvPr id="5" name="矩形 4"/>
          <p:cNvSpPr/>
          <p:nvPr/>
        </p:nvSpPr>
        <p:spPr>
          <a:xfrm>
            <a:off x="639846" y="4690271"/>
            <a:ext cx="7733187" cy="1311128"/>
          </a:xfrm>
          <a:prstGeom prst="rect">
            <a:avLst/>
          </a:prstGeom>
        </p:spPr>
        <p:txBody>
          <a:bodyPr wrap="square">
            <a:spAutoFit/>
          </a:bodyPr>
          <a:lstStyle/>
          <a:p>
            <a:pPr algn="just">
              <a:lnSpc>
                <a:spcPct val="120000"/>
              </a:lnSpc>
              <a:spcAft>
                <a:spcPts val="0"/>
              </a:spcAft>
            </a:pPr>
            <a:r>
              <a:rPr lang="zh-CN" altLang="zh-CN" sz="2200" kern="100" dirty="0">
                <a:latin typeface="Times New Roman" panose="02020603050405020304" pitchFamily="18" charset="0"/>
                <a:cs typeface="Times New Roman" panose="02020603050405020304" pitchFamily="18" charset="0"/>
              </a:rPr>
              <a:t>卷积神经网络算法的</a:t>
            </a:r>
            <a:r>
              <a:rPr lang="zh-CN" altLang="zh-CN" sz="2200" b="1" kern="100" dirty="0">
                <a:latin typeface="Times New Roman" panose="02020603050405020304" pitchFamily="18" charset="0"/>
                <a:cs typeface="Times New Roman" panose="02020603050405020304" pitchFamily="18" charset="0"/>
              </a:rPr>
              <a:t>分类准确率和误检率都得到了提升，但是检出率会有一点降低</a:t>
            </a:r>
            <a:r>
              <a:rPr lang="zh-CN" altLang="zh-CN" sz="2200" kern="100" dirty="0">
                <a:latin typeface="Times New Roman" panose="02020603050405020304" pitchFamily="18" charset="0"/>
                <a:cs typeface="Times New Roman" panose="02020603050405020304" pitchFamily="18" charset="0"/>
              </a:rPr>
              <a:t>。主要原因是卷积神经网络</a:t>
            </a:r>
            <a:r>
              <a:rPr lang="zh-CN" altLang="zh-CN" sz="2200" kern="100" dirty="0" smtClean="0">
                <a:latin typeface="Times New Roman" panose="02020603050405020304" pitchFamily="18" charset="0"/>
                <a:cs typeface="Times New Roman" panose="02020603050405020304" pitchFamily="18" charset="0"/>
              </a:rPr>
              <a:t>算法</a:t>
            </a:r>
            <a:r>
              <a:rPr lang="zh-CN" altLang="en-US" sz="2200" kern="100" dirty="0" smtClean="0">
                <a:latin typeface="Times New Roman" panose="02020603050405020304" pitchFamily="18" charset="0"/>
                <a:cs typeface="Times New Roman" panose="02020603050405020304" pitchFamily="18" charset="0"/>
              </a:rPr>
              <a:t>对样本数量比较敏感</a:t>
            </a:r>
            <a:r>
              <a:rPr lang="zh-CN" altLang="zh-CN" sz="2200" kern="100" dirty="0" smtClean="0">
                <a:latin typeface="Times New Roman" panose="02020603050405020304" pitchFamily="18" charset="0"/>
                <a:cs typeface="Times New Roman" panose="02020603050405020304" pitchFamily="18" charset="0"/>
              </a:rPr>
              <a:t>。</a:t>
            </a:r>
            <a:r>
              <a:rPr lang="zh-CN" altLang="zh-CN" sz="2200" kern="100" dirty="0">
                <a:latin typeface="Times New Roman" panose="02020603050405020304" pitchFamily="18" charset="0"/>
                <a:cs typeface="Times New Roman" panose="02020603050405020304" pitchFamily="18" charset="0"/>
              </a:rPr>
              <a:t>后续将对检出率做一些优化。</a:t>
            </a:r>
          </a:p>
        </p:txBody>
      </p:sp>
      <p:sp>
        <p:nvSpPr>
          <p:cNvPr id="6" name="矩形 5"/>
          <p:cNvSpPr/>
          <p:nvPr/>
        </p:nvSpPr>
        <p:spPr>
          <a:xfrm>
            <a:off x="639847" y="1185071"/>
            <a:ext cx="7733187" cy="869469"/>
          </a:xfrm>
          <a:prstGeom prst="rect">
            <a:avLst/>
          </a:prstGeom>
        </p:spPr>
        <p:txBody>
          <a:bodyPr wrap="square">
            <a:spAutoFit/>
          </a:bodyPr>
          <a:lstStyle/>
          <a:p>
            <a:pPr algn="just">
              <a:lnSpc>
                <a:spcPct val="120000"/>
              </a:lnSpc>
              <a:spcAft>
                <a:spcPts val="0"/>
              </a:spcAft>
            </a:pPr>
            <a:r>
              <a:rPr lang="zh-CN" altLang="en-US" sz="2200" kern="100" dirty="0" smtClean="0">
                <a:latin typeface="Times New Roman" panose="02020603050405020304" pitchFamily="18" charset="0"/>
                <a:cs typeface="Times New Roman" panose="02020603050405020304" pitchFamily="18" charset="0"/>
              </a:rPr>
              <a:t>精确率是指，检测为该类别且检测正确的比率。</a:t>
            </a:r>
            <a:endParaRPr lang="en-US" altLang="zh-CN" sz="2200" kern="100" dirty="0" smtClean="0">
              <a:latin typeface="Times New Roman" panose="02020603050405020304" pitchFamily="18" charset="0"/>
              <a:cs typeface="Times New Roman" panose="02020603050405020304" pitchFamily="18" charset="0"/>
            </a:endParaRPr>
          </a:p>
          <a:p>
            <a:pPr algn="just">
              <a:lnSpc>
                <a:spcPct val="120000"/>
              </a:lnSpc>
              <a:spcAft>
                <a:spcPts val="0"/>
              </a:spcAft>
            </a:pPr>
            <a:r>
              <a:rPr lang="en-US" altLang="zh-CN" sz="2200" kern="100" dirty="0" smtClean="0">
                <a:latin typeface="Times New Roman" panose="02020603050405020304" pitchFamily="18" charset="0"/>
                <a:cs typeface="Times New Roman" panose="02020603050405020304" pitchFamily="18" charset="0"/>
              </a:rPr>
              <a:t>F1</a:t>
            </a:r>
            <a:r>
              <a:rPr lang="zh-CN" altLang="en-US" sz="2200" kern="100" dirty="0" smtClean="0">
                <a:latin typeface="Times New Roman" panose="02020603050405020304" pitchFamily="18" charset="0"/>
                <a:cs typeface="Times New Roman" panose="02020603050405020304" pitchFamily="18" charset="0"/>
              </a:rPr>
              <a:t>是精确率和召回率的</a:t>
            </a:r>
            <a:r>
              <a:rPr lang="zh-CN" altLang="en-US" sz="2200" kern="100" dirty="0">
                <a:latin typeface="Times New Roman" panose="02020603050405020304" pitchFamily="18" charset="0"/>
                <a:cs typeface="Times New Roman" panose="02020603050405020304" pitchFamily="18" charset="0"/>
              </a:rPr>
              <a:t>综合</a:t>
            </a:r>
            <a:r>
              <a:rPr lang="zh-CN" altLang="en-US" sz="2200" kern="100" dirty="0" smtClean="0">
                <a:latin typeface="Times New Roman" panose="02020603050405020304" pitchFamily="18" charset="0"/>
                <a:cs typeface="Times New Roman" panose="02020603050405020304" pitchFamily="18" charset="0"/>
              </a:rPr>
              <a:t>指标。</a:t>
            </a:r>
            <a:endParaRPr lang="zh-CN" altLang="zh-CN" sz="2200" kern="100" dirty="0">
              <a:latin typeface="Times New Roman" panose="02020603050405020304" pitchFamily="18" charset="0"/>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2250740985"/>
              </p:ext>
            </p:extLst>
          </p:nvPr>
        </p:nvGraphicFramePr>
        <p:xfrm>
          <a:off x="215153" y="2206940"/>
          <a:ext cx="8758517" cy="2194560"/>
        </p:xfrm>
        <a:graphic>
          <a:graphicData uri="http://schemas.openxmlformats.org/drawingml/2006/table">
            <a:tbl>
              <a:tblPr firstRow="1" firstCol="1" bandRow="1"/>
              <a:tblGrid>
                <a:gridCol w="1693496"/>
                <a:gridCol w="1644991"/>
                <a:gridCol w="1839014"/>
                <a:gridCol w="1713531"/>
                <a:gridCol w="1867485"/>
              </a:tblGrid>
              <a:tr h="0">
                <a:tc>
                  <a:txBody>
                    <a:bodyPr/>
                    <a:lstStyle/>
                    <a:p>
                      <a:pPr algn="ctr">
                        <a:lnSpc>
                          <a:spcPct val="120000"/>
                        </a:lnSpc>
                        <a:spcAft>
                          <a:spcPts val="0"/>
                        </a:spcAft>
                      </a:pPr>
                      <a:r>
                        <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类别</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精确率</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召回率</a:t>
                      </a: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检出率</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F1</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误检率</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20000"/>
                        </a:lnSpc>
                        <a:spcAft>
                          <a:spcPts val="0"/>
                        </a:spcAft>
                      </a:pPr>
                      <a:r>
                        <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正常</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0000"/>
                        </a:lnSpc>
                        <a:spcAft>
                          <a:spcPts val="0"/>
                        </a:spcAft>
                      </a:pP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98.63%</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0000"/>
                        </a:lnSpc>
                        <a:spcAft>
                          <a:spcPts val="0"/>
                        </a:spcAft>
                      </a:pP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99.31%</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98.97%</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0000"/>
                        </a:lnSpc>
                        <a:spcAft>
                          <a:spcPts val="0"/>
                        </a:spcAft>
                      </a:pPr>
                      <a:r>
                        <a:rPr lang="en-US" sz="2000" kern="1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algn="ctr">
                        <a:lnSpc>
                          <a:spcPct val="120000"/>
                        </a:lnSpc>
                        <a:spcAft>
                          <a:spcPts val="0"/>
                        </a:spcAft>
                      </a:pPr>
                      <a:r>
                        <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工件缺失</a:t>
                      </a:r>
                    </a:p>
                  </a:txBody>
                  <a:tcPr marL="68580" marR="68580" marT="0" marB="0">
                    <a:lnL>
                      <a:noFill/>
                    </a:lnL>
                    <a:lnR>
                      <a:noFill/>
                    </a:lnR>
                    <a:lnT>
                      <a:noFill/>
                    </a:lnT>
                    <a:lnB>
                      <a:noFill/>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0">
                <a:tc>
                  <a:txBody>
                    <a:bodyPr/>
                    <a:lstStyle/>
                    <a:p>
                      <a:pPr algn="ctr">
                        <a:lnSpc>
                          <a:spcPct val="120000"/>
                        </a:lnSpc>
                        <a:spcAft>
                          <a:spcPts val="0"/>
                        </a:spcAft>
                      </a:pPr>
                      <a:r>
                        <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棉芯缺失</a:t>
                      </a:r>
                    </a:p>
                  </a:txBody>
                  <a:tcPr marL="68580" marR="68580" marT="0" marB="0">
                    <a:lnL>
                      <a:noFill/>
                    </a:lnL>
                    <a:lnR>
                      <a:noFill/>
                    </a:lnR>
                    <a:lnT>
                      <a:noFill/>
                    </a:lnT>
                    <a:lnB>
                      <a:noFill/>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0">
                <a:tc>
                  <a:txBody>
                    <a:bodyPr/>
                    <a:lstStyle/>
                    <a:p>
                      <a:pPr algn="ctr">
                        <a:lnSpc>
                          <a:spcPct val="120000"/>
                        </a:lnSpc>
                        <a:spcAft>
                          <a:spcPts val="0"/>
                        </a:spcAft>
                      </a:pPr>
                      <a:r>
                        <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金属片缺失</a:t>
                      </a:r>
                    </a:p>
                  </a:txBody>
                  <a:tcPr marL="68580" marR="68580" marT="0" marB="0">
                    <a:lnL>
                      <a:noFill/>
                    </a:lnL>
                    <a:lnR>
                      <a:noFill/>
                    </a:lnR>
                    <a:lnT>
                      <a:noFill/>
                    </a:lnT>
                    <a:lnB>
                      <a:noFill/>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94.44%</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97.14%</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97.14%</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altLang="zh-CN" sz="2000" kern="1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0.69%</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0">
                <a:tc>
                  <a:txBody>
                    <a:bodyPr/>
                    <a:lstStyle/>
                    <a:p>
                      <a:pPr algn="ctr">
                        <a:lnSpc>
                          <a:spcPct val="120000"/>
                        </a:lnSpc>
                        <a:spcAft>
                          <a:spcPts val="0"/>
                        </a:spcAft>
                      </a:pPr>
                      <a:r>
                        <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金属丝异常</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83.33%</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90.91%</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573997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检测软件设计</a:t>
            </a:r>
            <a:endParaRPr lang="zh-CN" altLang="en-US" dirty="0"/>
          </a:p>
        </p:txBody>
      </p:sp>
      <p:pic>
        <p:nvPicPr>
          <p:cNvPr id="3" name="图片 2"/>
          <p:cNvPicPr/>
          <p:nvPr/>
        </p:nvPicPr>
        <p:blipFill>
          <a:blip r:embed="rId2" cstate="print">
            <a:extLst>
              <a:ext uri="{28A0092B-C50C-407E-A947-70E740481C1C}">
                <a14:useLocalDpi xmlns:a14="http://schemas.microsoft.com/office/drawing/2010/main" val="0"/>
              </a:ext>
            </a:extLst>
          </a:blip>
          <a:stretch>
            <a:fillRect/>
          </a:stretch>
        </p:blipFill>
        <p:spPr>
          <a:xfrm>
            <a:off x="1762325" y="2557374"/>
            <a:ext cx="5039995" cy="3911600"/>
          </a:xfrm>
          <a:prstGeom prst="rect">
            <a:avLst/>
          </a:prstGeom>
        </p:spPr>
      </p:pic>
      <p:sp>
        <p:nvSpPr>
          <p:cNvPr id="4" name="矩形 3"/>
          <p:cNvSpPr/>
          <p:nvPr/>
        </p:nvSpPr>
        <p:spPr>
          <a:xfrm>
            <a:off x="639848" y="803048"/>
            <a:ext cx="7284951" cy="1754326"/>
          </a:xfrm>
          <a:prstGeom prst="rect">
            <a:avLst/>
          </a:prstGeom>
        </p:spPr>
        <p:txBody>
          <a:bodyPr wrap="square">
            <a:spAutoFit/>
          </a:bodyPr>
          <a:lstStyle/>
          <a:p>
            <a:pPr marL="285750" indent="-285750" algn="just">
              <a:lnSpc>
                <a:spcPct val="120000"/>
              </a:lnSpc>
              <a:spcAft>
                <a:spcPts val="0"/>
              </a:spcAft>
              <a:buFont typeface="Arial" panose="020B0604020202020204" pitchFamily="34" charset="0"/>
              <a:buChar char="•"/>
            </a:pPr>
            <a:r>
              <a:rPr lang="zh-CN" altLang="zh-CN" sz="2200" kern="100" dirty="0">
                <a:latin typeface="Times New Roman" panose="02020603050405020304" pitchFamily="18" charset="0"/>
                <a:ea typeface="黑体" panose="02010609060101010101" pitchFamily="49" charset="-122"/>
                <a:cs typeface="Times New Roman" panose="02020603050405020304" pitchFamily="18" charset="0"/>
              </a:rPr>
              <a:t>图像处理检测</a:t>
            </a:r>
            <a:r>
              <a:rPr lang="zh-CN" altLang="zh-CN" sz="2200" kern="100" dirty="0" smtClean="0">
                <a:latin typeface="Times New Roman" panose="02020603050405020304" pitchFamily="18" charset="0"/>
                <a:ea typeface="黑体" panose="02010609060101010101" pitchFamily="49" charset="-122"/>
                <a:cs typeface="Times New Roman" panose="02020603050405020304" pitchFamily="18" charset="0"/>
              </a:rPr>
              <a:t>算法</a:t>
            </a:r>
            <a:r>
              <a:rPr lang="zh-CN" altLang="en-US" sz="2200" kern="100" dirty="0" smtClean="0">
                <a:latin typeface="Times New Roman" panose="02020603050405020304" pitchFamily="18" charset="0"/>
                <a:cs typeface="Times New Roman" panose="02020603050405020304" pitchFamily="18" charset="0"/>
              </a:rPr>
              <a:t>：</a:t>
            </a:r>
            <a:r>
              <a:rPr lang="en-US" altLang="zh-CN" sz="2200" kern="100" dirty="0" err="1" smtClean="0">
                <a:latin typeface="Times New Roman" panose="02020603050405020304" pitchFamily="18" charset="0"/>
                <a:cs typeface="Times New Roman" panose="02020603050405020304" pitchFamily="18" charset="0"/>
              </a:rPr>
              <a:t>OpenCV</a:t>
            </a:r>
            <a:r>
              <a:rPr lang="zh-CN" altLang="zh-CN" sz="2200" kern="100" dirty="0" smtClean="0">
                <a:latin typeface="Times New Roman" panose="02020603050405020304" pitchFamily="18" charset="0"/>
                <a:cs typeface="Times New Roman" panose="02020603050405020304" pitchFamily="18" charset="0"/>
              </a:rPr>
              <a:t>。</a:t>
            </a:r>
            <a:endParaRPr lang="en-US" altLang="zh-CN" sz="2200" kern="100" dirty="0" smtClean="0">
              <a:latin typeface="Times New Roman" panose="02020603050405020304" pitchFamily="18" charset="0"/>
              <a:cs typeface="Times New Roman" panose="02020603050405020304" pitchFamily="18" charset="0"/>
            </a:endParaRPr>
          </a:p>
          <a:p>
            <a:pPr marL="285750" indent="-285750" algn="just">
              <a:lnSpc>
                <a:spcPct val="120000"/>
              </a:lnSpc>
              <a:spcAft>
                <a:spcPts val="0"/>
              </a:spcAft>
              <a:buFont typeface="Arial" panose="020B0604020202020204" pitchFamily="34" charset="0"/>
              <a:buChar char="•"/>
            </a:pPr>
            <a:r>
              <a:rPr lang="zh-CN" altLang="zh-CN" sz="2200" kern="100" dirty="0" smtClean="0">
                <a:latin typeface="Times New Roman" panose="02020603050405020304" pitchFamily="18" charset="0"/>
                <a:ea typeface="黑体" panose="02010609060101010101" pitchFamily="49" charset="-122"/>
                <a:cs typeface="Times New Roman" panose="02020603050405020304" pitchFamily="18" charset="0"/>
              </a:rPr>
              <a:t>卷积</a:t>
            </a:r>
            <a:r>
              <a:rPr lang="zh-CN" altLang="zh-CN" sz="2200" kern="100" dirty="0">
                <a:latin typeface="Times New Roman" panose="02020603050405020304" pitchFamily="18" charset="0"/>
                <a:ea typeface="黑体" panose="02010609060101010101" pitchFamily="49" charset="-122"/>
                <a:cs typeface="Times New Roman" panose="02020603050405020304" pitchFamily="18" charset="0"/>
              </a:rPr>
              <a:t>神经网络检测</a:t>
            </a:r>
            <a:r>
              <a:rPr lang="zh-CN" altLang="zh-CN" sz="2200" kern="100" dirty="0" smtClean="0">
                <a:latin typeface="Times New Roman" panose="02020603050405020304" pitchFamily="18" charset="0"/>
                <a:ea typeface="黑体" panose="02010609060101010101" pitchFamily="49" charset="-122"/>
                <a:cs typeface="Times New Roman" panose="02020603050405020304" pitchFamily="18" charset="0"/>
              </a:rPr>
              <a:t>算法</a:t>
            </a:r>
            <a:r>
              <a:rPr lang="zh-CN" altLang="en-US" sz="2200" kern="1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kern="100" dirty="0" err="1" smtClean="0">
                <a:latin typeface="Times New Roman" panose="02020603050405020304" pitchFamily="18" charset="0"/>
                <a:cs typeface="Times New Roman" panose="02020603050405020304" pitchFamily="18" charset="0"/>
              </a:rPr>
              <a:t>TensorFlow</a:t>
            </a:r>
            <a:r>
              <a:rPr lang="zh-CN" altLang="zh-CN" sz="2200" kern="100" dirty="0">
                <a:latin typeface="Times New Roman" panose="02020603050405020304" pitchFamily="18" charset="0"/>
                <a:cs typeface="Times New Roman" panose="02020603050405020304" pitchFamily="18" charset="0"/>
              </a:rPr>
              <a:t>深度学习</a:t>
            </a:r>
            <a:r>
              <a:rPr lang="zh-CN" altLang="zh-CN" sz="2200" kern="100" dirty="0" smtClean="0">
                <a:latin typeface="Times New Roman" panose="02020603050405020304" pitchFamily="18" charset="0"/>
                <a:cs typeface="Times New Roman" panose="02020603050405020304" pitchFamily="18" charset="0"/>
              </a:rPr>
              <a:t>框架</a:t>
            </a:r>
            <a:r>
              <a:rPr lang="zh-CN" altLang="en-US" sz="2200" kern="100" dirty="0" smtClean="0">
                <a:latin typeface="Times New Roman" panose="02020603050405020304" pitchFamily="18" charset="0"/>
                <a:cs typeface="Times New Roman" panose="02020603050405020304" pitchFamily="18" charset="0"/>
              </a:rPr>
              <a:t>。</a:t>
            </a:r>
            <a:endParaRPr lang="en-US" altLang="zh-CN" sz="2200" kern="100" dirty="0" smtClean="0">
              <a:latin typeface="Times New Roman" panose="02020603050405020304" pitchFamily="18" charset="0"/>
              <a:cs typeface="Times New Roman" panose="02020603050405020304" pitchFamily="18" charset="0"/>
            </a:endParaRPr>
          </a:p>
          <a:p>
            <a:pPr marL="285750" indent="-285750" algn="just">
              <a:lnSpc>
                <a:spcPct val="120000"/>
              </a:lnSpc>
              <a:spcAft>
                <a:spcPts val="0"/>
              </a:spcAft>
              <a:buFont typeface="Arial" panose="020B0604020202020204" pitchFamily="34" charset="0"/>
              <a:buChar char="•"/>
            </a:pPr>
            <a:r>
              <a:rPr lang="zh-CN" altLang="zh-CN" sz="2200" kern="100" dirty="0" smtClean="0">
                <a:latin typeface="Times New Roman" panose="02020603050405020304" pitchFamily="18" charset="0"/>
                <a:ea typeface="黑体" panose="02010609060101010101" pitchFamily="49" charset="-122"/>
                <a:cs typeface="Times New Roman" panose="02020603050405020304" pitchFamily="18" charset="0"/>
              </a:rPr>
              <a:t>数据库</a:t>
            </a:r>
            <a:r>
              <a:rPr lang="zh-CN" altLang="en-US" sz="2200" kern="1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kern="100" dirty="0" smtClean="0">
                <a:latin typeface="Times New Roman" panose="02020603050405020304" pitchFamily="18" charset="0"/>
                <a:cs typeface="Times New Roman" panose="02020603050405020304" pitchFamily="18" charset="0"/>
              </a:rPr>
              <a:t>MySQL</a:t>
            </a:r>
            <a:r>
              <a:rPr lang="zh-CN" altLang="zh-CN" sz="2200" kern="100" dirty="0" smtClean="0">
                <a:latin typeface="Times New Roman" panose="02020603050405020304" pitchFamily="18" charset="0"/>
                <a:cs typeface="Times New Roman" panose="02020603050405020304" pitchFamily="18" charset="0"/>
              </a:rPr>
              <a:t>数据库管理系统</a:t>
            </a:r>
            <a:r>
              <a:rPr lang="zh-CN" altLang="en-US" sz="2200" kern="100" dirty="0" smtClean="0">
                <a:latin typeface="Times New Roman" panose="02020603050405020304" pitchFamily="18" charset="0"/>
                <a:cs typeface="Times New Roman" panose="02020603050405020304" pitchFamily="18" charset="0"/>
              </a:rPr>
              <a:t>。</a:t>
            </a:r>
            <a:endParaRPr lang="en-US" altLang="zh-CN" sz="2200" kern="100" dirty="0" smtClean="0">
              <a:latin typeface="Times New Roman" panose="02020603050405020304" pitchFamily="18" charset="0"/>
              <a:cs typeface="Times New Roman" panose="02020603050405020304" pitchFamily="18" charset="0"/>
            </a:endParaRPr>
          </a:p>
          <a:p>
            <a:pPr marL="285750" indent="-285750" algn="just">
              <a:lnSpc>
                <a:spcPct val="120000"/>
              </a:lnSpc>
              <a:spcAft>
                <a:spcPts val="0"/>
              </a:spcAft>
              <a:buFont typeface="Arial" panose="020B0604020202020204" pitchFamily="34" charset="0"/>
              <a:buChar char="•"/>
            </a:pPr>
            <a:r>
              <a:rPr lang="zh-CN" altLang="zh-CN" sz="2200" kern="100" dirty="0">
                <a:latin typeface="Times New Roman" panose="02020603050405020304" pitchFamily="18" charset="0"/>
                <a:ea typeface="黑体" panose="02010609060101010101" pitchFamily="49" charset="-122"/>
                <a:cs typeface="Times New Roman" panose="02020603050405020304" pitchFamily="18" charset="0"/>
              </a:rPr>
              <a:t>图形用户界面</a:t>
            </a:r>
            <a:r>
              <a:rPr lang="zh-CN" altLang="en-US" sz="2200" kern="1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kern="100" dirty="0" smtClean="0">
                <a:latin typeface="Times New Roman" panose="02020603050405020304" pitchFamily="18" charset="0"/>
                <a:cs typeface="Times New Roman" panose="02020603050405020304" pitchFamily="18" charset="0"/>
              </a:rPr>
              <a:t>QT</a:t>
            </a:r>
            <a:r>
              <a:rPr lang="zh-CN" altLang="en-US" sz="2200" kern="100" dirty="0" smtClean="0">
                <a:latin typeface="Times New Roman" panose="02020603050405020304" pitchFamily="18" charset="0"/>
                <a:cs typeface="Times New Roman" panose="02020603050405020304" pitchFamily="18" charset="0"/>
              </a:rPr>
              <a:t>框架</a:t>
            </a:r>
            <a:endParaRPr lang="zh-CN" altLang="zh-CN" sz="2200" kern="100" dirty="0">
              <a:latin typeface="Times New Roman" panose="02020603050405020304" pitchFamily="18" charset="0"/>
              <a:cs typeface="Times New Roman" panose="02020603050405020304" pitchFamily="18" charset="0"/>
            </a:endParaRPr>
          </a:p>
        </p:txBody>
      </p:sp>
      <p:pic>
        <p:nvPicPr>
          <p:cNvPr id="5" name="图片 4"/>
          <p:cNvPicPr/>
          <p:nvPr/>
        </p:nvPicPr>
        <p:blipFill>
          <a:blip r:embed="rId3">
            <a:extLst>
              <a:ext uri="{28A0092B-C50C-407E-A947-70E740481C1C}">
                <a14:useLocalDpi xmlns:a14="http://schemas.microsoft.com/office/drawing/2010/main" val="0"/>
              </a:ext>
            </a:extLst>
          </a:blip>
          <a:stretch>
            <a:fillRect/>
          </a:stretch>
        </p:blipFill>
        <p:spPr>
          <a:xfrm>
            <a:off x="2299048" y="2589124"/>
            <a:ext cx="3966547" cy="3848100"/>
          </a:xfrm>
          <a:prstGeom prst="rect">
            <a:avLst/>
          </a:prstGeom>
        </p:spPr>
      </p:pic>
    </p:spTree>
    <p:extLst>
      <p:ext uri="{BB962C8B-B14F-4D97-AF65-F5344CB8AC3E}">
        <p14:creationId xmlns:p14="http://schemas.microsoft.com/office/powerpoint/2010/main" val="271743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五边形 2"/>
          <p:cNvSpPr/>
          <p:nvPr/>
        </p:nvSpPr>
        <p:spPr>
          <a:xfrm>
            <a:off x="1318996" y="1618615"/>
            <a:ext cx="864000" cy="54000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01</a:t>
            </a:r>
            <a:endParaRPr lang="zh-CN" altLang="en-US" sz="2800" dirty="0">
              <a:latin typeface="微软雅黑" panose="020B0503020204020204" pitchFamily="34" charset="-122"/>
              <a:ea typeface="微软雅黑" panose="020B0503020204020204" pitchFamily="34" charset="-122"/>
            </a:endParaRPr>
          </a:p>
        </p:txBody>
      </p:sp>
      <p:sp>
        <p:nvSpPr>
          <p:cNvPr id="4" name="圆角矩形 3"/>
          <p:cNvSpPr/>
          <p:nvPr/>
        </p:nvSpPr>
        <p:spPr>
          <a:xfrm>
            <a:off x="2373024" y="1618615"/>
            <a:ext cx="5172636" cy="54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b="1" dirty="0">
                <a:solidFill>
                  <a:schemeClr val="tx1"/>
                </a:solidFill>
              </a:rPr>
              <a:t>课题主要研究内容及进度情况</a:t>
            </a:r>
            <a:endParaRPr lang="zh-CN" altLang="en-US" sz="2400" b="1" dirty="0">
              <a:solidFill>
                <a:schemeClr val="tx1"/>
              </a:solidFill>
            </a:endParaRPr>
          </a:p>
        </p:txBody>
      </p:sp>
      <p:sp>
        <p:nvSpPr>
          <p:cNvPr id="5" name="五边形 4"/>
          <p:cNvSpPr/>
          <p:nvPr/>
        </p:nvSpPr>
        <p:spPr>
          <a:xfrm>
            <a:off x="1318996" y="2428167"/>
            <a:ext cx="864000" cy="54000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02</a:t>
            </a:r>
            <a:endParaRPr lang="zh-CN" altLang="en-US" sz="2800" dirty="0">
              <a:latin typeface="微软雅黑" panose="020B0503020204020204" pitchFamily="34" charset="-122"/>
              <a:ea typeface="微软雅黑" panose="020B0503020204020204" pitchFamily="34" charset="-122"/>
            </a:endParaRPr>
          </a:p>
        </p:txBody>
      </p:sp>
      <p:sp>
        <p:nvSpPr>
          <p:cNvPr id="6" name="圆角矩形 5"/>
          <p:cNvSpPr/>
          <p:nvPr/>
        </p:nvSpPr>
        <p:spPr>
          <a:xfrm>
            <a:off x="2373024" y="2428167"/>
            <a:ext cx="5172636" cy="54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b="1" dirty="0">
                <a:solidFill>
                  <a:schemeClr val="tx1"/>
                </a:solidFill>
              </a:rPr>
              <a:t>目前已完成的主要研究工作及结果</a:t>
            </a:r>
            <a:endParaRPr lang="zh-CN" altLang="en-US" sz="2400" b="1" dirty="0">
              <a:solidFill>
                <a:schemeClr val="tx1"/>
              </a:solidFill>
            </a:endParaRPr>
          </a:p>
        </p:txBody>
      </p:sp>
      <p:sp>
        <p:nvSpPr>
          <p:cNvPr id="7" name="五边形 6"/>
          <p:cNvSpPr/>
          <p:nvPr/>
        </p:nvSpPr>
        <p:spPr>
          <a:xfrm>
            <a:off x="1318996" y="3237719"/>
            <a:ext cx="864000" cy="54000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03</a:t>
            </a:r>
            <a:endParaRPr lang="zh-CN" altLang="en-US" sz="2800" dirty="0">
              <a:latin typeface="微软雅黑" panose="020B0503020204020204" pitchFamily="34" charset="-122"/>
              <a:ea typeface="微软雅黑" panose="020B0503020204020204" pitchFamily="34" charset="-122"/>
            </a:endParaRPr>
          </a:p>
        </p:txBody>
      </p:sp>
      <p:sp>
        <p:nvSpPr>
          <p:cNvPr id="8" name="圆角矩形 7"/>
          <p:cNvSpPr/>
          <p:nvPr/>
        </p:nvSpPr>
        <p:spPr>
          <a:xfrm>
            <a:off x="2373024" y="3237719"/>
            <a:ext cx="5172636" cy="54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solidFill>
              </a:rPr>
              <a:t>后期拟完成的研究工作及进度安排</a:t>
            </a:r>
          </a:p>
        </p:txBody>
      </p:sp>
      <p:sp>
        <p:nvSpPr>
          <p:cNvPr id="9" name="五边形 8"/>
          <p:cNvSpPr/>
          <p:nvPr/>
        </p:nvSpPr>
        <p:spPr>
          <a:xfrm>
            <a:off x="1318996" y="4047271"/>
            <a:ext cx="864000" cy="54000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04</a:t>
            </a:r>
            <a:endParaRPr lang="zh-CN" altLang="en-US" sz="2800" dirty="0">
              <a:latin typeface="微软雅黑" panose="020B0503020204020204" pitchFamily="34" charset="-122"/>
              <a:ea typeface="微软雅黑" panose="020B0503020204020204" pitchFamily="34" charset="-122"/>
            </a:endParaRPr>
          </a:p>
        </p:txBody>
      </p:sp>
      <p:sp>
        <p:nvSpPr>
          <p:cNvPr id="10" name="圆角矩形 9"/>
          <p:cNvSpPr/>
          <p:nvPr/>
        </p:nvSpPr>
        <p:spPr>
          <a:xfrm>
            <a:off x="2373024" y="4047271"/>
            <a:ext cx="5172636" cy="54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solidFill>
              </a:rPr>
              <a:t>存在问题、困难及其解决方案</a:t>
            </a:r>
          </a:p>
        </p:txBody>
      </p:sp>
      <p:sp>
        <p:nvSpPr>
          <p:cNvPr id="11" name="五边形 10"/>
          <p:cNvSpPr/>
          <p:nvPr/>
        </p:nvSpPr>
        <p:spPr>
          <a:xfrm>
            <a:off x="1318996" y="4856823"/>
            <a:ext cx="864000" cy="54000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05</a:t>
            </a:r>
            <a:endParaRPr lang="zh-CN" altLang="en-US" sz="2800" dirty="0">
              <a:latin typeface="微软雅黑" panose="020B0503020204020204" pitchFamily="34" charset="-122"/>
              <a:ea typeface="微软雅黑" panose="020B0503020204020204" pitchFamily="34" charset="-122"/>
            </a:endParaRPr>
          </a:p>
        </p:txBody>
      </p:sp>
      <p:sp>
        <p:nvSpPr>
          <p:cNvPr id="12" name="圆角矩形 11"/>
          <p:cNvSpPr/>
          <p:nvPr/>
        </p:nvSpPr>
        <p:spPr>
          <a:xfrm>
            <a:off x="2373024" y="4856823"/>
            <a:ext cx="5172636" cy="54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solidFill>
              </a:rPr>
              <a:t>如期完成全部论文工作的可能性</a:t>
            </a:r>
          </a:p>
        </p:txBody>
      </p:sp>
    </p:spTree>
    <p:extLst>
      <p:ext uri="{BB962C8B-B14F-4D97-AF65-F5344CB8AC3E}">
        <p14:creationId xmlns:p14="http://schemas.microsoft.com/office/powerpoint/2010/main" val="326233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5007917" cy="536574"/>
          </a:xfrm>
        </p:spPr>
        <p:txBody>
          <a:bodyPr/>
          <a:lstStyle/>
          <a:p>
            <a:r>
              <a:rPr lang="zh-CN" altLang="zh-CN" dirty="0"/>
              <a:t>云端数据管理系统设计</a:t>
            </a:r>
            <a:endParaRPr lang="zh-CN" altLang="en-US" dirty="0"/>
          </a:p>
        </p:txBody>
      </p:sp>
      <p:pic>
        <p:nvPicPr>
          <p:cNvPr id="3" name="图片 2"/>
          <p:cNvPicPr/>
          <p:nvPr/>
        </p:nvPicPr>
        <p:blipFill>
          <a:blip r:embed="rId2">
            <a:extLst>
              <a:ext uri="{28A0092B-C50C-407E-A947-70E740481C1C}">
                <a14:useLocalDpi xmlns:a14="http://schemas.microsoft.com/office/drawing/2010/main" val="0"/>
              </a:ext>
            </a:extLst>
          </a:blip>
          <a:stretch>
            <a:fillRect/>
          </a:stretch>
        </p:blipFill>
        <p:spPr>
          <a:xfrm>
            <a:off x="4311837" y="1103928"/>
            <a:ext cx="4679950" cy="2447925"/>
          </a:xfrm>
          <a:prstGeom prst="rect">
            <a:avLst/>
          </a:prstGeom>
        </p:spPr>
      </p:pic>
      <p:pic>
        <p:nvPicPr>
          <p:cNvPr id="4" name="图片 3"/>
          <p:cNvPicPr/>
          <p:nvPr/>
        </p:nvPicPr>
        <p:blipFill>
          <a:blip r:embed="rId3">
            <a:extLst>
              <a:ext uri="{28A0092B-C50C-407E-A947-70E740481C1C}">
                <a14:useLocalDpi xmlns:a14="http://schemas.microsoft.com/office/drawing/2010/main" val="0"/>
              </a:ext>
            </a:extLst>
          </a:blip>
          <a:stretch>
            <a:fillRect/>
          </a:stretch>
        </p:blipFill>
        <p:spPr>
          <a:xfrm>
            <a:off x="4311837" y="3852733"/>
            <a:ext cx="4679950" cy="2702560"/>
          </a:xfrm>
          <a:prstGeom prst="rect">
            <a:avLst/>
          </a:prstGeom>
        </p:spPr>
      </p:pic>
      <p:sp>
        <p:nvSpPr>
          <p:cNvPr id="5" name="矩形 4"/>
          <p:cNvSpPr/>
          <p:nvPr/>
        </p:nvSpPr>
        <p:spPr>
          <a:xfrm>
            <a:off x="89647" y="1371921"/>
            <a:ext cx="4061012" cy="4056495"/>
          </a:xfrm>
          <a:prstGeom prst="rect">
            <a:avLst/>
          </a:prstGeom>
        </p:spPr>
        <p:txBody>
          <a:bodyPr wrap="square">
            <a:spAutoFit/>
          </a:bodyPr>
          <a:lstStyle/>
          <a:p>
            <a:pPr marL="285750" indent="-285750" algn="just">
              <a:lnSpc>
                <a:spcPct val="120000"/>
              </a:lnSpc>
              <a:spcAft>
                <a:spcPts val="1200"/>
              </a:spcAft>
              <a:buFont typeface="Wingdings" panose="05000000000000000000" pitchFamily="2" charset="2"/>
              <a:buChar char="Ø"/>
            </a:pPr>
            <a:r>
              <a:rPr lang="zh-CN" altLang="zh-CN" sz="2200" dirty="0" smtClean="0"/>
              <a:t>采用</a:t>
            </a:r>
            <a:r>
              <a:rPr lang="en-US" altLang="zh-CN" sz="2200" dirty="0" err="1"/>
              <a:t>Django</a:t>
            </a:r>
            <a:r>
              <a:rPr lang="zh-CN" altLang="zh-CN" sz="2200" dirty="0"/>
              <a:t>框架</a:t>
            </a:r>
            <a:r>
              <a:rPr lang="zh-CN" altLang="zh-CN" sz="2200" dirty="0" smtClean="0"/>
              <a:t>进行</a:t>
            </a:r>
            <a:r>
              <a:rPr lang="zh-CN" altLang="en-US" sz="2200" dirty="0" smtClean="0"/>
              <a:t>开发，可以</a:t>
            </a:r>
            <a:r>
              <a:rPr lang="zh-CN" altLang="en-US" sz="2200" b="1" dirty="0" smtClean="0"/>
              <a:t>通过网页查看检测数据</a:t>
            </a:r>
            <a:r>
              <a:rPr lang="zh-CN" altLang="zh-CN" sz="2200" kern="100" dirty="0" smtClean="0">
                <a:latin typeface="Times New Roman" panose="02020603050405020304" pitchFamily="18" charset="0"/>
                <a:cs typeface="Times New Roman" panose="02020603050405020304" pitchFamily="18" charset="0"/>
              </a:rPr>
              <a:t>。</a:t>
            </a:r>
            <a:endParaRPr lang="en-US" altLang="zh-CN" sz="2200" kern="100" dirty="0" smtClean="0">
              <a:latin typeface="Times New Roman" panose="02020603050405020304" pitchFamily="18" charset="0"/>
              <a:cs typeface="Times New Roman" panose="02020603050405020304" pitchFamily="18" charset="0"/>
            </a:endParaRPr>
          </a:p>
          <a:p>
            <a:pPr marL="285750" indent="-285750" algn="just">
              <a:lnSpc>
                <a:spcPct val="120000"/>
              </a:lnSpc>
              <a:spcAft>
                <a:spcPts val="1200"/>
              </a:spcAft>
              <a:buFont typeface="Wingdings" panose="05000000000000000000" pitchFamily="2" charset="2"/>
              <a:buChar char="Ø"/>
            </a:pPr>
            <a:r>
              <a:rPr lang="zh-CN" altLang="zh-CN" sz="2200" b="1" kern="100" dirty="0" smtClean="0">
                <a:latin typeface="Times New Roman" panose="02020603050405020304" pitchFamily="18" charset="0"/>
                <a:cs typeface="Times New Roman" panose="02020603050405020304" pitchFamily="18" charset="0"/>
              </a:rPr>
              <a:t>检测</a:t>
            </a:r>
            <a:r>
              <a:rPr lang="zh-CN" altLang="zh-CN" sz="2200" b="1" kern="100" dirty="0">
                <a:latin typeface="Times New Roman" panose="02020603050405020304" pitchFamily="18" charset="0"/>
                <a:cs typeface="Times New Roman" panose="02020603050405020304" pitchFamily="18" charset="0"/>
              </a:rPr>
              <a:t>记录查询</a:t>
            </a:r>
            <a:r>
              <a:rPr lang="zh-CN" altLang="zh-CN" sz="2200" b="1" kern="100" dirty="0" smtClean="0">
                <a:latin typeface="Times New Roman" panose="02020603050405020304" pitchFamily="18" charset="0"/>
                <a:cs typeface="Times New Roman" panose="02020603050405020304" pitchFamily="18" charset="0"/>
              </a:rPr>
              <a:t>模块</a:t>
            </a:r>
            <a:r>
              <a:rPr lang="zh-CN" altLang="en-US" sz="2200" kern="100" dirty="0" smtClean="0">
                <a:latin typeface="Times New Roman" panose="02020603050405020304" pitchFamily="18" charset="0"/>
                <a:cs typeface="Times New Roman" panose="02020603050405020304" pitchFamily="18" charset="0"/>
              </a:rPr>
              <a:t>：</a:t>
            </a:r>
            <a:r>
              <a:rPr lang="zh-CN" altLang="zh-CN" sz="2200" kern="100" dirty="0">
                <a:latin typeface="Times New Roman" panose="02020603050405020304" pitchFamily="18" charset="0"/>
                <a:cs typeface="Times New Roman" panose="02020603050405020304" pitchFamily="18" charset="0"/>
              </a:rPr>
              <a:t>根据时间段查询检测记录，并且能查看相应的</a:t>
            </a:r>
            <a:r>
              <a:rPr lang="zh-CN" altLang="zh-CN" sz="2200" kern="100" dirty="0" smtClean="0">
                <a:latin typeface="Times New Roman" panose="02020603050405020304" pitchFamily="18" charset="0"/>
                <a:cs typeface="Times New Roman" panose="02020603050405020304" pitchFamily="18" charset="0"/>
              </a:rPr>
              <a:t>图片</a:t>
            </a:r>
            <a:r>
              <a:rPr lang="zh-CN" altLang="en-US" sz="2200" kern="100" dirty="0">
                <a:latin typeface="Times New Roman" panose="02020603050405020304" pitchFamily="18" charset="0"/>
                <a:cs typeface="Times New Roman" panose="02020603050405020304" pitchFamily="18" charset="0"/>
              </a:rPr>
              <a:t>。</a:t>
            </a:r>
            <a:endParaRPr lang="en-US" altLang="zh-CN" sz="2200" kern="100" dirty="0" smtClean="0">
              <a:latin typeface="Times New Roman" panose="02020603050405020304" pitchFamily="18" charset="0"/>
              <a:cs typeface="Times New Roman" panose="02020603050405020304" pitchFamily="18" charset="0"/>
            </a:endParaRPr>
          </a:p>
          <a:p>
            <a:pPr marL="285750" indent="-285750" algn="just">
              <a:lnSpc>
                <a:spcPct val="120000"/>
              </a:lnSpc>
              <a:spcAft>
                <a:spcPts val="1200"/>
              </a:spcAft>
              <a:buFont typeface="Wingdings" panose="05000000000000000000" pitchFamily="2" charset="2"/>
              <a:buChar char="Ø"/>
            </a:pPr>
            <a:r>
              <a:rPr lang="zh-CN" altLang="zh-CN" sz="2200" b="1" kern="100" dirty="0" smtClean="0">
                <a:latin typeface="Times New Roman" panose="02020603050405020304" pitchFamily="18" charset="0"/>
                <a:cs typeface="Times New Roman" panose="02020603050405020304" pitchFamily="18" charset="0"/>
              </a:rPr>
              <a:t>不良</a:t>
            </a:r>
            <a:r>
              <a:rPr lang="zh-CN" altLang="zh-CN" sz="2200" b="1" kern="100" dirty="0">
                <a:latin typeface="Times New Roman" panose="02020603050405020304" pitchFamily="18" charset="0"/>
                <a:cs typeface="Times New Roman" panose="02020603050405020304" pitchFamily="18" charset="0"/>
              </a:rPr>
              <a:t>图片查询</a:t>
            </a:r>
            <a:r>
              <a:rPr lang="zh-CN" altLang="zh-CN" sz="2200" b="1" kern="100" dirty="0" smtClean="0">
                <a:latin typeface="Times New Roman" panose="02020603050405020304" pitchFamily="18" charset="0"/>
                <a:cs typeface="Times New Roman" panose="02020603050405020304" pitchFamily="18" charset="0"/>
              </a:rPr>
              <a:t>模块</a:t>
            </a:r>
            <a:r>
              <a:rPr lang="zh-CN" altLang="en-US" sz="2200" kern="100" dirty="0" smtClean="0">
                <a:latin typeface="Times New Roman" panose="02020603050405020304" pitchFamily="18" charset="0"/>
                <a:cs typeface="Times New Roman" panose="02020603050405020304" pitchFamily="18" charset="0"/>
              </a:rPr>
              <a:t>：</a:t>
            </a:r>
            <a:r>
              <a:rPr lang="zh-CN" altLang="zh-CN" sz="2200" kern="100" dirty="0" smtClean="0">
                <a:latin typeface="Times New Roman" panose="02020603050405020304" pitchFamily="18" charset="0"/>
                <a:cs typeface="Times New Roman" panose="02020603050405020304" pitchFamily="18" charset="0"/>
              </a:rPr>
              <a:t>根据</a:t>
            </a:r>
            <a:r>
              <a:rPr lang="zh-CN" altLang="zh-CN" sz="2200" kern="100" dirty="0">
                <a:latin typeface="Times New Roman" panose="02020603050405020304" pitchFamily="18" charset="0"/>
                <a:cs typeface="Times New Roman" panose="02020603050405020304" pitchFamily="18" charset="0"/>
              </a:rPr>
              <a:t>时间段和不良类型查询相应的不良图片，方便进行观察和</a:t>
            </a:r>
            <a:r>
              <a:rPr lang="zh-CN" altLang="zh-CN" sz="2200" kern="100" dirty="0" smtClean="0">
                <a:latin typeface="Times New Roman" panose="02020603050405020304" pitchFamily="18" charset="0"/>
                <a:cs typeface="Times New Roman" panose="02020603050405020304" pitchFamily="18" charset="0"/>
              </a:rPr>
              <a:t>总结</a:t>
            </a:r>
            <a:r>
              <a:rPr lang="zh-CN" altLang="en-US" sz="2200" kern="100" dirty="0" smtClean="0">
                <a:latin typeface="Times New Roman" panose="02020603050405020304" pitchFamily="18" charset="0"/>
                <a:cs typeface="Times New Roman" panose="02020603050405020304" pitchFamily="18" charset="0"/>
              </a:rPr>
              <a:t>。</a:t>
            </a:r>
            <a:endParaRPr lang="zh-CN" altLang="zh-CN" sz="22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5603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后期拟完成的研究工作及进度</a:t>
            </a:r>
            <a:r>
              <a:rPr lang="zh-CN" altLang="en-US" dirty="0" smtClean="0"/>
              <a:t>安排</a:t>
            </a:r>
            <a:endParaRPr lang="zh-CN" altLang="en-US" dirty="0"/>
          </a:p>
        </p:txBody>
      </p:sp>
      <p:sp>
        <p:nvSpPr>
          <p:cNvPr id="3" name="文本占位符 2"/>
          <p:cNvSpPr>
            <a:spLocks noGrp="1"/>
          </p:cNvSpPr>
          <p:nvPr>
            <p:ph type="body" sz="quarter" idx="13"/>
          </p:nvPr>
        </p:nvSpPr>
        <p:spPr/>
        <p:txBody>
          <a:bodyPr/>
          <a:lstStyle/>
          <a:p>
            <a:r>
              <a:rPr lang="en-US" altLang="zh-CN" dirty="0" smtClean="0"/>
              <a:t>3</a:t>
            </a:r>
            <a:endParaRPr lang="zh-CN" altLang="en-US" dirty="0"/>
          </a:p>
        </p:txBody>
      </p:sp>
    </p:spTree>
    <p:extLst>
      <p:ext uri="{BB962C8B-B14F-4D97-AF65-F5344CB8AC3E}">
        <p14:creationId xmlns:p14="http://schemas.microsoft.com/office/powerpoint/2010/main" val="17400400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7141517" cy="536574"/>
          </a:xfrm>
        </p:spPr>
        <p:txBody>
          <a:bodyPr/>
          <a:lstStyle/>
          <a:p>
            <a:r>
              <a:rPr lang="zh-CN" altLang="en-US" dirty="0"/>
              <a:t>后期拟完成的研究工作及进度安排</a:t>
            </a:r>
          </a:p>
        </p:txBody>
      </p:sp>
      <p:graphicFrame>
        <p:nvGraphicFramePr>
          <p:cNvPr id="4" name="表格 3"/>
          <p:cNvGraphicFramePr>
            <a:graphicFrameLocks noGrp="1"/>
          </p:cNvGraphicFramePr>
          <p:nvPr>
            <p:extLst>
              <p:ext uri="{D42A27DB-BD31-4B8C-83A1-F6EECF244321}">
                <p14:modId xmlns:p14="http://schemas.microsoft.com/office/powerpoint/2010/main" val="1073120706"/>
              </p:ext>
            </p:extLst>
          </p:nvPr>
        </p:nvGraphicFramePr>
        <p:xfrm>
          <a:off x="661131" y="1443319"/>
          <a:ext cx="7702940" cy="4420255"/>
        </p:xfrm>
        <a:graphic>
          <a:graphicData uri="http://schemas.openxmlformats.org/drawingml/2006/table">
            <a:tbl>
              <a:tblPr firstRow="1" firstCol="1" bandRow="1"/>
              <a:tblGrid>
                <a:gridCol w="2881705"/>
                <a:gridCol w="4821235"/>
              </a:tblGrid>
              <a:tr h="470047">
                <a:tc>
                  <a:txBody>
                    <a:bodyPr/>
                    <a:lstStyle/>
                    <a:p>
                      <a:pPr algn="ctr">
                        <a:lnSpc>
                          <a:spcPct val="120000"/>
                        </a:lnSpc>
                        <a:spcAft>
                          <a:spcPts val="0"/>
                        </a:spcAf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时间</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进度安排</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0095">
                <a:tc>
                  <a:txBody>
                    <a:bodyPr/>
                    <a:lstStyle/>
                    <a:p>
                      <a:pPr algn="ctr">
                        <a:lnSpc>
                          <a:spcPct val="120000"/>
                        </a:lnSpc>
                        <a:spcAft>
                          <a:spcPts val="0"/>
                        </a:spcAft>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2019.03</a:t>
                      </a: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2019.05</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20000"/>
                        </a:lnSpc>
                        <a:spcAft>
                          <a:spcPts val="0"/>
                        </a:spcAf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改进卷积神经网络算法，尝试修改损失函数、使用</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Siamese</a:t>
                      </a: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网络、优化训练</a:t>
                      </a:r>
                      <a:r>
                        <a:rPr lang="zh-CN"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策略</a:t>
                      </a:r>
                      <a:r>
                        <a:rPr lang="zh-CN" altLang="en-US"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470047">
                <a:tc>
                  <a:txBody>
                    <a:bodyPr/>
                    <a:lstStyle/>
                    <a:p>
                      <a:pPr algn="ctr">
                        <a:lnSpc>
                          <a:spcPct val="120000"/>
                        </a:lnSpc>
                        <a:spcAft>
                          <a:spcPts val="0"/>
                        </a:spcAft>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2019.06</a:t>
                      </a: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2019.07</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just">
                        <a:lnSpc>
                          <a:spcPct val="120000"/>
                        </a:lnSpc>
                        <a:spcAft>
                          <a:spcPts val="0"/>
                        </a:spcAf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完善检测数据的数据库和云端</a:t>
                      </a:r>
                      <a:r>
                        <a:rPr lang="zh-CN"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管理系统</a:t>
                      </a:r>
                      <a:r>
                        <a:rPr lang="zh-CN" altLang="en-US"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470047">
                <a:tc>
                  <a:txBody>
                    <a:bodyPr/>
                    <a:lstStyle/>
                    <a:p>
                      <a:pPr algn="ctr">
                        <a:lnSpc>
                          <a:spcPct val="120000"/>
                        </a:lnSpc>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2019.08</a:t>
                      </a: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2019.09</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just">
                        <a:lnSpc>
                          <a:spcPct val="120000"/>
                        </a:lnSpc>
                        <a:spcAft>
                          <a:spcPts val="0"/>
                        </a:spcAf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优化相应的检测算法，调试相关检测</a:t>
                      </a:r>
                      <a:r>
                        <a:rPr lang="zh-CN"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软件</a:t>
                      </a:r>
                      <a:r>
                        <a:rPr lang="zh-CN" altLang="en-US"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470047">
                <a:tc>
                  <a:txBody>
                    <a:bodyPr/>
                    <a:lstStyle/>
                    <a:p>
                      <a:pPr algn="ctr">
                        <a:lnSpc>
                          <a:spcPct val="120000"/>
                        </a:lnSpc>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2019.10</a:t>
                      </a: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2019.12</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整理研究成果，撰写硕士学位论文，准备</a:t>
                      </a:r>
                      <a:r>
                        <a:rPr lang="zh-CN"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答辩</a:t>
                      </a:r>
                      <a:r>
                        <a:rPr lang="zh-CN" altLang="en-US"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473773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存在问题、困难及其解决方案</a:t>
            </a:r>
          </a:p>
        </p:txBody>
      </p:sp>
      <p:sp>
        <p:nvSpPr>
          <p:cNvPr id="3" name="文本占位符 2"/>
          <p:cNvSpPr>
            <a:spLocks noGrp="1"/>
          </p:cNvSpPr>
          <p:nvPr>
            <p:ph type="body" sz="quarter" idx="13"/>
          </p:nvPr>
        </p:nvSpPr>
        <p:spPr/>
        <p:txBody>
          <a:bodyPr/>
          <a:lstStyle/>
          <a:p>
            <a:r>
              <a:rPr lang="en-US" altLang="zh-CN" dirty="0" smtClean="0"/>
              <a:t>4</a:t>
            </a:r>
            <a:endParaRPr lang="zh-CN" altLang="en-US" dirty="0"/>
          </a:p>
        </p:txBody>
      </p:sp>
    </p:spTree>
    <p:extLst>
      <p:ext uri="{BB962C8B-B14F-4D97-AF65-F5344CB8AC3E}">
        <p14:creationId xmlns:p14="http://schemas.microsoft.com/office/powerpoint/2010/main" val="27570928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6289870" cy="536574"/>
          </a:xfrm>
        </p:spPr>
        <p:txBody>
          <a:bodyPr/>
          <a:lstStyle/>
          <a:p>
            <a:r>
              <a:rPr lang="zh-CN" altLang="en-US" dirty="0"/>
              <a:t>存在问题、困难及其解决方案</a:t>
            </a:r>
          </a:p>
        </p:txBody>
      </p:sp>
      <p:sp>
        <p:nvSpPr>
          <p:cNvPr id="3" name="矩形 2"/>
          <p:cNvSpPr/>
          <p:nvPr/>
        </p:nvSpPr>
        <p:spPr>
          <a:xfrm>
            <a:off x="639848" y="1302976"/>
            <a:ext cx="7356670" cy="4601260"/>
          </a:xfrm>
          <a:prstGeom prst="rect">
            <a:avLst/>
          </a:prstGeom>
        </p:spPr>
        <p:txBody>
          <a:bodyPr wrap="square">
            <a:spAutoFit/>
          </a:bodyPr>
          <a:lstStyle/>
          <a:p>
            <a:pPr marL="342900" indent="-342900" algn="just">
              <a:lnSpc>
                <a:spcPct val="120000"/>
              </a:lnSpc>
              <a:spcBef>
                <a:spcPts val="600"/>
              </a:spcBef>
              <a:spcAft>
                <a:spcPts val="600"/>
              </a:spcAft>
              <a:buClr>
                <a:srgbClr val="00B0F0"/>
              </a:buClr>
              <a:buFont typeface="Wingdings" panose="05000000000000000000" pitchFamily="2" charset="2"/>
              <a:buChar char="Ø"/>
            </a:pPr>
            <a:r>
              <a:rPr lang="zh-CN" altLang="zh-CN" sz="2400" b="1" kern="100" dirty="0">
                <a:latin typeface="Times New Roman" panose="02020603050405020304" pitchFamily="18" charset="0"/>
                <a:ea typeface="黑体" panose="02010609060101010101" pitchFamily="49" charset="-122"/>
                <a:cs typeface="Times New Roman" panose="02020603050405020304" pitchFamily="18" charset="0"/>
              </a:rPr>
              <a:t>存在问题与困难</a:t>
            </a:r>
          </a:p>
          <a:p>
            <a:pPr indent="304800" algn="just">
              <a:lnSpc>
                <a:spcPct val="120000"/>
              </a:lnSpc>
              <a:spcAft>
                <a:spcPts val="0"/>
              </a:spcAft>
            </a:pPr>
            <a:r>
              <a:rPr lang="zh-CN" altLang="zh-CN" sz="2400" kern="100" dirty="0">
                <a:latin typeface="Times New Roman" panose="02020603050405020304" pitchFamily="18" charset="0"/>
                <a:cs typeface="Times New Roman" panose="02020603050405020304" pitchFamily="18" charset="0"/>
              </a:rPr>
              <a:t>目前存在的主要问题和困难是卷积神经网络算法虽然在分类的整体准确率上有所提高，算法的鲁棒性也更好，</a:t>
            </a:r>
            <a:r>
              <a:rPr lang="zh-CN" altLang="zh-CN" sz="2400" kern="100" dirty="0" smtClean="0">
                <a:latin typeface="Times New Roman" panose="02020603050405020304" pitchFamily="18" charset="0"/>
                <a:cs typeface="Times New Roman" panose="02020603050405020304" pitchFamily="18" charset="0"/>
              </a:rPr>
              <a:t>但</a:t>
            </a:r>
            <a:r>
              <a:rPr lang="zh-CN" altLang="en-US" sz="2400" kern="100" dirty="0" smtClean="0">
                <a:latin typeface="Times New Roman" panose="02020603050405020304" pitchFamily="18" charset="0"/>
                <a:cs typeface="Times New Roman" panose="02020603050405020304" pitchFamily="18" charset="0"/>
              </a:rPr>
              <a:t>检出率偏</a:t>
            </a:r>
            <a:r>
              <a:rPr lang="zh-CN" altLang="en-US" sz="2400" kern="100" dirty="0">
                <a:latin typeface="Times New Roman" panose="02020603050405020304" pitchFamily="18" charset="0"/>
                <a:cs typeface="Times New Roman" panose="02020603050405020304" pitchFamily="18" charset="0"/>
              </a:rPr>
              <a:t>低</a:t>
            </a:r>
            <a:r>
              <a:rPr lang="zh-CN" altLang="zh-CN" sz="2400" kern="100" dirty="0" smtClean="0">
                <a:latin typeface="Times New Roman" panose="02020603050405020304" pitchFamily="18" charset="0"/>
                <a:cs typeface="Times New Roman" panose="02020603050405020304" pitchFamily="18" charset="0"/>
              </a:rPr>
              <a:t>。</a:t>
            </a:r>
            <a:endParaRPr lang="en-US" altLang="zh-CN" sz="2400" kern="100" dirty="0" smtClean="0">
              <a:latin typeface="Times New Roman" panose="02020603050405020304" pitchFamily="18" charset="0"/>
              <a:cs typeface="Times New Roman" panose="02020603050405020304" pitchFamily="18" charset="0"/>
            </a:endParaRPr>
          </a:p>
          <a:p>
            <a:pPr indent="304800" algn="just">
              <a:lnSpc>
                <a:spcPct val="120000"/>
              </a:lnSpc>
              <a:spcAft>
                <a:spcPts val="0"/>
              </a:spcAft>
            </a:pPr>
            <a:endParaRPr lang="en-US" altLang="zh-CN" sz="2400" kern="100" dirty="0" smtClean="0">
              <a:latin typeface="Times New Roman" panose="02020603050405020304" pitchFamily="18" charset="0"/>
              <a:cs typeface="Times New Roman" panose="02020603050405020304" pitchFamily="18" charset="0"/>
            </a:endParaRPr>
          </a:p>
          <a:p>
            <a:pPr marL="342900" indent="-342900" algn="just">
              <a:lnSpc>
                <a:spcPct val="120000"/>
              </a:lnSpc>
              <a:spcAft>
                <a:spcPts val="0"/>
              </a:spcAft>
              <a:buClr>
                <a:srgbClr val="00B0F0"/>
              </a:buClr>
              <a:buFont typeface="Wingdings" panose="05000000000000000000" pitchFamily="2" charset="2"/>
              <a:buChar char="Ø"/>
            </a:pPr>
            <a:r>
              <a:rPr lang="zh-CN" altLang="zh-CN" sz="2400" b="1" kern="100" dirty="0" smtClean="0">
                <a:latin typeface="Times New Roman" panose="02020603050405020304" pitchFamily="18" charset="0"/>
                <a:ea typeface="黑体" panose="02010609060101010101" pitchFamily="49" charset="-122"/>
                <a:cs typeface="Times New Roman" panose="02020603050405020304" pitchFamily="18" charset="0"/>
              </a:rPr>
              <a:t>解决</a:t>
            </a:r>
            <a:r>
              <a:rPr lang="zh-CN" altLang="zh-CN" sz="2400" b="1" kern="100" dirty="0">
                <a:latin typeface="Times New Roman" panose="02020603050405020304" pitchFamily="18" charset="0"/>
                <a:ea typeface="黑体" panose="02010609060101010101" pitchFamily="49" charset="-122"/>
                <a:cs typeface="Times New Roman" panose="02020603050405020304" pitchFamily="18" charset="0"/>
              </a:rPr>
              <a:t>方案</a:t>
            </a:r>
          </a:p>
          <a:p>
            <a:pPr indent="304800" algn="just">
              <a:lnSpc>
                <a:spcPct val="120000"/>
              </a:lnSpc>
              <a:spcAft>
                <a:spcPts val="0"/>
              </a:spcAft>
            </a:pPr>
            <a:r>
              <a:rPr lang="zh-CN" altLang="zh-CN" sz="2400" kern="100" dirty="0" smtClean="0">
                <a:latin typeface="Times New Roman" panose="02020603050405020304" pitchFamily="18" charset="0"/>
                <a:cs typeface="Times New Roman" panose="02020603050405020304" pitchFamily="18" charset="0"/>
              </a:rPr>
              <a:t>查阅</a:t>
            </a:r>
            <a:r>
              <a:rPr lang="zh-CN" altLang="zh-CN" sz="2400" kern="100" dirty="0">
                <a:latin typeface="Times New Roman" panose="02020603050405020304" pitchFamily="18" charset="0"/>
                <a:cs typeface="Times New Roman" panose="02020603050405020304" pitchFamily="18" charset="0"/>
              </a:rPr>
              <a:t>相关的文献和解决方案</a:t>
            </a:r>
            <a:r>
              <a:rPr lang="zh-CN" altLang="zh-CN" sz="2400" kern="100" dirty="0" smtClean="0">
                <a:latin typeface="Times New Roman" panose="02020603050405020304" pitchFamily="18" charset="0"/>
                <a:cs typeface="Times New Roman" panose="02020603050405020304" pitchFamily="18" charset="0"/>
              </a:rPr>
              <a:t>。改进</a:t>
            </a:r>
            <a:r>
              <a:rPr lang="zh-CN" altLang="zh-CN" sz="2400" kern="100" dirty="0">
                <a:latin typeface="Times New Roman" panose="02020603050405020304" pitchFamily="18" charset="0"/>
                <a:cs typeface="Times New Roman" panose="02020603050405020304" pitchFamily="18" charset="0"/>
              </a:rPr>
              <a:t>卷积神经网络算法，包括损失函数、网络结构和训练策略。在保证分类的整体准确率偏差不大的情况下</a:t>
            </a:r>
            <a:r>
              <a:rPr lang="zh-CN" altLang="zh-CN" sz="2400" kern="100" dirty="0" smtClean="0">
                <a:latin typeface="Times New Roman" panose="02020603050405020304" pitchFamily="18" charset="0"/>
                <a:cs typeface="Times New Roman" panose="02020603050405020304" pitchFamily="18" charset="0"/>
              </a:rPr>
              <a:t>，</a:t>
            </a:r>
            <a:r>
              <a:rPr lang="zh-CN" altLang="en-US" sz="2400" kern="100" dirty="0" smtClean="0">
                <a:latin typeface="Times New Roman" panose="02020603050405020304" pitchFamily="18" charset="0"/>
                <a:cs typeface="Times New Roman" panose="02020603050405020304" pitchFamily="18" charset="0"/>
              </a:rPr>
              <a:t>增加</a:t>
            </a:r>
            <a:r>
              <a:rPr lang="zh-CN" altLang="zh-CN" sz="2400" kern="100" dirty="0" smtClean="0">
                <a:latin typeface="Times New Roman" panose="02020603050405020304" pitchFamily="18" charset="0"/>
                <a:cs typeface="Times New Roman" panose="02020603050405020304" pitchFamily="18" charset="0"/>
              </a:rPr>
              <a:t>检测</a:t>
            </a:r>
            <a:r>
              <a:rPr lang="zh-CN" altLang="zh-CN" sz="2400" kern="100" dirty="0">
                <a:latin typeface="Times New Roman" panose="02020603050405020304" pitchFamily="18" charset="0"/>
                <a:cs typeface="Times New Roman" panose="02020603050405020304" pitchFamily="18" charset="0"/>
              </a:rPr>
              <a:t>的</a:t>
            </a:r>
            <a:r>
              <a:rPr lang="zh-CN" altLang="zh-CN" sz="2400" kern="100" dirty="0" smtClean="0">
                <a:latin typeface="Times New Roman" panose="02020603050405020304" pitchFamily="18" charset="0"/>
                <a:cs typeface="Times New Roman" panose="02020603050405020304" pitchFamily="18" charset="0"/>
              </a:rPr>
              <a:t>漏</a:t>
            </a:r>
            <a:r>
              <a:rPr lang="zh-CN" altLang="en-US" sz="2400" kern="100" dirty="0" smtClean="0">
                <a:latin typeface="Times New Roman" panose="02020603050405020304" pitchFamily="18" charset="0"/>
                <a:cs typeface="Times New Roman" panose="02020603050405020304" pitchFamily="18" charset="0"/>
              </a:rPr>
              <a:t>检出率</a:t>
            </a:r>
            <a:r>
              <a:rPr lang="zh-CN" altLang="zh-CN" sz="2400" kern="100" dirty="0" smtClean="0">
                <a:latin typeface="Times New Roman" panose="02020603050405020304" pitchFamily="18" charset="0"/>
                <a:cs typeface="Times New Roman" panose="02020603050405020304" pitchFamily="18" charset="0"/>
              </a:rPr>
              <a:t>。</a:t>
            </a:r>
            <a:endParaRPr lang="zh-CN" altLang="zh-CN" sz="24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7974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如期完成全部论文工作的</a:t>
            </a:r>
            <a:r>
              <a:rPr lang="zh-CN" altLang="en-US" dirty="0" smtClean="0"/>
              <a:t>可能性</a:t>
            </a:r>
            <a:endParaRPr lang="zh-CN" altLang="en-US" dirty="0"/>
          </a:p>
        </p:txBody>
      </p:sp>
      <p:sp>
        <p:nvSpPr>
          <p:cNvPr id="3" name="文本占位符 2"/>
          <p:cNvSpPr>
            <a:spLocks noGrp="1"/>
          </p:cNvSpPr>
          <p:nvPr>
            <p:ph type="body" sz="quarter" idx="13"/>
          </p:nvPr>
        </p:nvSpPr>
        <p:spPr/>
        <p:txBody>
          <a:bodyPr/>
          <a:lstStyle/>
          <a:p>
            <a:r>
              <a:rPr lang="en-US" altLang="zh-CN" dirty="0" smtClean="0"/>
              <a:t>5</a:t>
            </a:r>
            <a:endParaRPr lang="zh-CN" altLang="en-US" dirty="0"/>
          </a:p>
        </p:txBody>
      </p:sp>
    </p:spTree>
    <p:extLst>
      <p:ext uri="{BB962C8B-B14F-4D97-AF65-F5344CB8AC3E}">
        <p14:creationId xmlns:p14="http://schemas.microsoft.com/office/powerpoint/2010/main" val="34460476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7024976" cy="536574"/>
          </a:xfrm>
        </p:spPr>
        <p:txBody>
          <a:bodyPr/>
          <a:lstStyle/>
          <a:p>
            <a:r>
              <a:rPr lang="zh-CN" altLang="en-US" dirty="0"/>
              <a:t>如期完成全部论文工作的可能性</a:t>
            </a:r>
          </a:p>
        </p:txBody>
      </p:sp>
      <p:sp>
        <p:nvSpPr>
          <p:cNvPr id="3" name="矩形 2"/>
          <p:cNvSpPr/>
          <p:nvPr/>
        </p:nvSpPr>
        <p:spPr>
          <a:xfrm>
            <a:off x="639848" y="1649827"/>
            <a:ext cx="7356670" cy="2751522"/>
          </a:xfrm>
          <a:prstGeom prst="rect">
            <a:avLst/>
          </a:prstGeom>
        </p:spPr>
        <p:txBody>
          <a:bodyPr wrap="square">
            <a:spAutoFit/>
          </a:bodyPr>
          <a:lstStyle/>
          <a:p>
            <a:pPr indent="304800">
              <a:lnSpc>
                <a:spcPct val="120000"/>
              </a:lnSpc>
            </a:pPr>
            <a:r>
              <a:rPr lang="zh-CN" altLang="zh-CN" sz="2400" kern="100" dirty="0">
                <a:latin typeface="Times New Roman" panose="02020603050405020304" pitchFamily="18" charset="0"/>
                <a:cs typeface="Times New Roman" panose="02020603050405020304" pitchFamily="18" charset="0"/>
              </a:rPr>
              <a:t>本课题目前已经完成了小型雾化器装配不良图片的采集、相应图像处理算法的设计、检测软件的初步开发。目前正在进行基于卷积神经网络的检测算法的研究。</a:t>
            </a:r>
            <a:r>
              <a:rPr lang="zh-CN" altLang="zh-CN" sz="2400" kern="100" dirty="0" smtClean="0">
                <a:latin typeface="Times New Roman" panose="02020603050405020304" pitchFamily="18" charset="0"/>
                <a:cs typeface="Times New Roman" panose="02020603050405020304" pitchFamily="18" charset="0"/>
              </a:rPr>
              <a:t>后期</a:t>
            </a:r>
            <a:r>
              <a:rPr lang="zh-CN" altLang="en-US" sz="2400" kern="100" dirty="0" smtClean="0">
                <a:latin typeface="Times New Roman" panose="02020603050405020304" pitchFamily="18" charset="0"/>
                <a:cs typeface="Times New Roman" panose="02020603050405020304" pitchFamily="18" charset="0"/>
              </a:rPr>
              <a:t>将</a:t>
            </a:r>
            <a:r>
              <a:rPr lang="zh-CN" altLang="zh-CN" sz="2400" kern="100" dirty="0" smtClean="0">
                <a:latin typeface="Times New Roman" panose="02020603050405020304" pitchFamily="18" charset="0"/>
                <a:cs typeface="Times New Roman" panose="02020603050405020304" pitchFamily="18" charset="0"/>
              </a:rPr>
              <a:t>对</a:t>
            </a:r>
            <a:r>
              <a:rPr lang="zh-CN" altLang="zh-CN" sz="2400" kern="100" dirty="0">
                <a:latin typeface="Times New Roman" panose="02020603050405020304" pitchFamily="18" charset="0"/>
                <a:cs typeface="Times New Roman" panose="02020603050405020304" pitchFamily="18" charset="0"/>
              </a:rPr>
              <a:t>算法和检测软件进行修改和优化。</a:t>
            </a:r>
          </a:p>
          <a:p>
            <a:pPr indent="304800">
              <a:lnSpc>
                <a:spcPct val="120000"/>
              </a:lnSpc>
            </a:pPr>
            <a:r>
              <a:rPr lang="zh-CN" altLang="zh-CN" sz="2400" kern="100" dirty="0">
                <a:latin typeface="Times New Roman" panose="02020603050405020304" pitchFamily="18" charset="0"/>
                <a:cs typeface="Times New Roman" panose="02020603050405020304" pitchFamily="18" charset="0"/>
              </a:rPr>
              <a:t>综上所述，在老师的指导和同学的帮助下，我相信能够如期完成论文全部工作，并取得一定的研究成果。</a:t>
            </a:r>
          </a:p>
        </p:txBody>
      </p:sp>
    </p:spTree>
    <p:extLst>
      <p:ext uri="{BB962C8B-B14F-4D97-AF65-F5344CB8AC3E}">
        <p14:creationId xmlns:p14="http://schemas.microsoft.com/office/powerpoint/2010/main" val="7137742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901015" y="3346594"/>
            <a:ext cx="3126335" cy="2749405"/>
          </a:xfrm>
        </p:spPr>
        <p:txBody>
          <a:bodyPr>
            <a:normAutofit/>
          </a:bodyPr>
          <a:lstStyle/>
          <a:p>
            <a:pPr algn="l"/>
            <a:r>
              <a:rPr lang="zh-CN" altLang="en-US" dirty="0"/>
              <a:t>答辩人：王建坤       </a:t>
            </a:r>
            <a:endParaRPr lang="en-US" altLang="zh-CN" dirty="0"/>
          </a:p>
          <a:p>
            <a:pPr algn="l"/>
            <a:r>
              <a:rPr lang="zh-CN" altLang="en-US" dirty="0"/>
              <a:t>导     师：胡泓教授</a:t>
            </a:r>
            <a:endParaRPr lang="en-US" altLang="zh-CN" dirty="0"/>
          </a:p>
          <a:p>
            <a:pPr algn="l"/>
            <a:r>
              <a:rPr lang="zh-CN" altLang="en-US" dirty="0"/>
              <a:t>专     业：机械工程</a:t>
            </a:r>
          </a:p>
          <a:p>
            <a:endParaRPr lang="zh-CN" altLang="en-US" dirty="0"/>
          </a:p>
        </p:txBody>
      </p:sp>
      <p:sp>
        <p:nvSpPr>
          <p:cNvPr id="3" name="标题 2"/>
          <p:cNvSpPr>
            <a:spLocks noGrp="1"/>
          </p:cNvSpPr>
          <p:nvPr>
            <p:ph type="ctrTitle"/>
          </p:nvPr>
        </p:nvSpPr>
        <p:spPr/>
        <p:txBody>
          <a:bodyPr/>
          <a:lstStyle/>
          <a:p>
            <a:r>
              <a:rPr lang="zh-CN" altLang="en-US" dirty="0"/>
              <a:t>感谢聆听 请多指教！</a:t>
            </a:r>
          </a:p>
        </p:txBody>
      </p:sp>
    </p:spTree>
    <p:extLst>
      <p:ext uri="{BB962C8B-B14F-4D97-AF65-F5344CB8AC3E}">
        <p14:creationId xmlns:p14="http://schemas.microsoft.com/office/powerpoint/2010/main" val="1386305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课题主要研究</a:t>
            </a:r>
            <a:r>
              <a:rPr lang="zh-CN" altLang="en-US" dirty="0" smtClean="0"/>
              <a:t>内容</a:t>
            </a:r>
            <a:r>
              <a:rPr lang="en-US" altLang="zh-CN" dirty="0" smtClean="0"/>
              <a:t/>
            </a:r>
            <a:br>
              <a:rPr lang="en-US" altLang="zh-CN" dirty="0" smtClean="0"/>
            </a:br>
            <a:r>
              <a:rPr lang="zh-CN" altLang="en-US" dirty="0" smtClean="0"/>
              <a:t>及进度情况</a:t>
            </a:r>
            <a:endParaRPr lang="zh-CN" altLang="en-US" dirty="0"/>
          </a:p>
        </p:txBody>
      </p:sp>
      <p:sp>
        <p:nvSpPr>
          <p:cNvPr id="3" name="文本占位符 2"/>
          <p:cNvSpPr>
            <a:spLocks noGrp="1"/>
          </p:cNvSpPr>
          <p:nvPr>
            <p:ph type="body" sz="quarter" idx="13"/>
          </p:nvPr>
        </p:nvSpPr>
        <p:spPr/>
        <p:txBody>
          <a:bodyPr/>
          <a:lstStyle/>
          <a:p>
            <a:r>
              <a:rPr lang="en-US" altLang="zh-CN" dirty="0" smtClean="0"/>
              <a:t>1</a:t>
            </a:r>
            <a:endParaRPr lang="zh-CN" altLang="en-US" dirty="0"/>
          </a:p>
        </p:txBody>
      </p:sp>
    </p:spTree>
    <p:extLst>
      <p:ext uri="{BB962C8B-B14F-4D97-AF65-F5344CB8AC3E}">
        <p14:creationId xmlns:p14="http://schemas.microsoft.com/office/powerpoint/2010/main" val="1762165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3582528" cy="536574"/>
          </a:xfrm>
        </p:spPr>
        <p:txBody>
          <a:bodyPr/>
          <a:lstStyle/>
          <a:p>
            <a:r>
              <a:rPr lang="zh-CN" altLang="en-US" dirty="0"/>
              <a:t>主要研究内容</a:t>
            </a:r>
          </a:p>
        </p:txBody>
      </p:sp>
      <p:sp>
        <p:nvSpPr>
          <p:cNvPr id="3" name="矩形 2"/>
          <p:cNvSpPr/>
          <p:nvPr/>
        </p:nvSpPr>
        <p:spPr>
          <a:xfrm>
            <a:off x="639849" y="1369808"/>
            <a:ext cx="7365633" cy="4542782"/>
          </a:xfrm>
          <a:prstGeom prst="rect">
            <a:avLst/>
          </a:prstGeom>
        </p:spPr>
        <p:txBody>
          <a:bodyPr wrap="square">
            <a:spAutoFit/>
          </a:bodyPr>
          <a:lstStyle/>
          <a:p>
            <a:pPr marL="285750" indent="-285750" algn="just">
              <a:lnSpc>
                <a:spcPct val="120000"/>
              </a:lnSpc>
              <a:spcAft>
                <a:spcPts val="1200"/>
              </a:spcAft>
              <a:buClr>
                <a:srgbClr val="00B0F0"/>
              </a:buClr>
              <a:buFont typeface="Wingdings" panose="05000000000000000000" pitchFamily="2" charset="2"/>
              <a:buChar char="Ø"/>
            </a:pPr>
            <a:r>
              <a:rPr lang="zh-CN" altLang="zh-CN" sz="2400" b="1" kern="100" dirty="0" smtClean="0">
                <a:latin typeface="+mn-ea"/>
                <a:cs typeface="Times New Roman" panose="02020603050405020304" pitchFamily="18" charset="0"/>
              </a:rPr>
              <a:t>构建</a:t>
            </a:r>
            <a:r>
              <a:rPr lang="zh-CN" altLang="zh-CN" sz="2400" b="1" kern="100" dirty="0">
                <a:latin typeface="+mn-ea"/>
                <a:cs typeface="Times New Roman" panose="02020603050405020304" pitchFamily="18" charset="0"/>
              </a:rPr>
              <a:t>雾化器装配不良图片数据集</a:t>
            </a:r>
            <a:r>
              <a:rPr lang="zh-CN" altLang="zh-CN" sz="2400" b="1" kern="100" dirty="0" smtClean="0">
                <a:solidFill>
                  <a:srgbClr val="231F20"/>
                </a:solidFill>
                <a:latin typeface="+mn-ea"/>
                <a:cs typeface="Times New Roman" panose="02020603050405020304" pitchFamily="18" charset="0"/>
              </a:rPr>
              <a:t>。</a:t>
            </a:r>
            <a:r>
              <a:rPr lang="zh-CN" altLang="zh-CN" sz="2400" kern="100" dirty="0" smtClean="0">
                <a:solidFill>
                  <a:srgbClr val="231F20"/>
                </a:solidFill>
                <a:latin typeface="+mn-ea"/>
                <a:cs typeface="Times New Roman" panose="02020603050405020304" pitchFamily="18" charset="0"/>
              </a:rPr>
              <a:t>采集</a:t>
            </a:r>
            <a:r>
              <a:rPr lang="zh-CN" altLang="zh-CN" sz="2400" kern="100" dirty="0">
                <a:solidFill>
                  <a:srgbClr val="231F20"/>
                </a:solidFill>
                <a:latin typeface="+mn-ea"/>
                <a:cs typeface="Times New Roman" panose="02020603050405020304" pitchFamily="18" charset="0"/>
              </a:rPr>
              <a:t>图片数据</a:t>
            </a:r>
            <a:r>
              <a:rPr lang="zh-CN" altLang="zh-CN" sz="2400" kern="100" dirty="0" smtClean="0">
                <a:solidFill>
                  <a:srgbClr val="231F20"/>
                </a:solidFill>
                <a:latin typeface="+mn-ea"/>
                <a:cs typeface="Times New Roman" panose="02020603050405020304" pitchFamily="18" charset="0"/>
              </a:rPr>
              <a:t>，研究</a:t>
            </a:r>
            <a:r>
              <a:rPr lang="zh-CN" altLang="zh-CN" sz="2400" kern="100" dirty="0">
                <a:solidFill>
                  <a:srgbClr val="231F20"/>
                </a:solidFill>
                <a:latin typeface="+mn-ea"/>
                <a:cs typeface="Times New Roman" panose="02020603050405020304" pitchFamily="18" charset="0"/>
              </a:rPr>
              <a:t>图片数据增强的相关方法</a:t>
            </a:r>
            <a:r>
              <a:rPr lang="zh-CN" altLang="zh-CN" sz="2400" kern="100" dirty="0" smtClean="0">
                <a:solidFill>
                  <a:srgbClr val="231F20"/>
                </a:solidFill>
                <a:latin typeface="+mn-ea"/>
                <a:cs typeface="Times New Roman" panose="02020603050405020304" pitchFamily="18" charset="0"/>
              </a:rPr>
              <a:t>。</a:t>
            </a:r>
            <a:endParaRPr lang="en-US" altLang="zh-CN" sz="2400" kern="100" dirty="0">
              <a:latin typeface="+mn-ea"/>
              <a:cs typeface="Times New Roman" panose="02020603050405020304" pitchFamily="18" charset="0"/>
            </a:endParaRPr>
          </a:p>
          <a:p>
            <a:pPr marL="285750" indent="-285750" algn="just">
              <a:lnSpc>
                <a:spcPct val="120000"/>
              </a:lnSpc>
              <a:spcAft>
                <a:spcPts val="1200"/>
              </a:spcAft>
              <a:buClr>
                <a:srgbClr val="00B0F0"/>
              </a:buClr>
              <a:buFont typeface="Wingdings" panose="05000000000000000000" pitchFamily="2" charset="2"/>
              <a:buChar char="Ø"/>
            </a:pPr>
            <a:r>
              <a:rPr lang="zh-CN" altLang="zh-CN" sz="2400" b="1" kern="100" dirty="0" smtClean="0">
                <a:solidFill>
                  <a:srgbClr val="231F20"/>
                </a:solidFill>
                <a:latin typeface="+mn-ea"/>
                <a:cs typeface="Times New Roman" panose="02020603050405020304" pitchFamily="18" charset="0"/>
              </a:rPr>
              <a:t>基于图像处理的检测算法研究。</a:t>
            </a:r>
            <a:r>
              <a:rPr lang="zh-CN" altLang="zh-CN" sz="2400" kern="100" dirty="0">
                <a:solidFill>
                  <a:srgbClr val="231F20"/>
                </a:solidFill>
                <a:latin typeface="+mn-ea"/>
                <a:cs typeface="Times New Roman" panose="02020603050405020304" pitchFamily="18" charset="0"/>
              </a:rPr>
              <a:t>研究</a:t>
            </a:r>
            <a:r>
              <a:rPr lang="zh-CN" altLang="en-US" sz="2400" kern="100" dirty="0" smtClean="0">
                <a:solidFill>
                  <a:srgbClr val="231F20"/>
                </a:solidFill>
                <a:latin typeface="+mn-ea"/>
                <a:cs typeface="Times New Roman" panose="02020603050405020304" pitchFamily="18" charset="0"/>
              </a:rPr>
              <a:t>针对各种不良类别</a:t>
            </a:r>
            <a:r>
              <a:rPr lang="zh-CN" altLang="zh-CN" sz="2400" kern="100" dirty="0" smtClean="0">
                <a:solidFill>
                  <a:srgbClr val="231F20"/>
                </a:solidFill>
                <a:latin typeface="+mn-ea"/>
                <a:cs typeface="Times New Roman" panose="02020603050405020304" pitchFamily="18" charset="0"/>
              </a:rPr>
              <a:t>的图像处理检测</a:t>
            </a:r>
            <a:r>
              <a:rPr lang="zh-CN" altLang="zh-CN" sz="2400" kern="100" dirty="0">
                <a:solidFill>
                  <a:srgbClr val="231F20"/>
                </a:solidFill>
                <a:latin typeface="+mn-ea"/>
                <a:cs typeface="Times New Roman" panose="02020603050405020304" pitchFamily="18" charset="0"/>
              </a:rPr>
              <a:t>算法</a:t>
            </a:r>
            <a:r>
              <a:rPr lang="zh-CN" altLang="zh-CN" sz="2400" kern="100" dirty="0" smtClean="0">
                <a:solidFill>
                  <a:srgbClr val="231F20"/>
                </a:solidFill>
                <a:latin typeface="+mn-ea"/>
                <a:cs typeface="Times New Roman" panose="02020603050405020304" pitchFamily="18" charset="0"/>
              </a:rPr>
              <a:t>。</a:t>
            </a:r>
            <a:endParaRPr lang="en-US" altLang="zh-CN" sz="2400" kern="100" dirty="0">
              <a:latin typeface="+mn-ea"/>
              <a:cs typeface="Times New Roman" panose="02020603050405020304" pitchFamily="18" charset="0"/>
            </a:endParaRPr>
          </a:p>
          <a:p>
            <a:pPr marL="285750" indent="-285750" algn="just">
              <a:lnSpc>
                <a:spcPct val="120000"/>
              </a:lnSpc>
              <a:spcAft>
                <a:spcPts val="1200"/>
              </a:spcAft>
              <a:buClr>
                <a:srgbClr val="00B0F0"/>
              </a:buClr>
              <a:buFont typeface="Wingdings" panose="05000000000000000000" pitchFamily="2" charset="2"/>
              <a:buChar char="Ø"/>
            </a:pPr>
            <a:r>
              <a:rPr lang="zh-CN" altLang="zh-CN" sz="2400" b="1" kern="100" dirty="0" smtClean="0">
                <a:solidFill>
                  <a:srgbClr val="231F20"/>
                </a:solidFill>
                <a:latin typeface="+mn-ea"/>
                <a:cs typeface="Times New Roman" panose="02020603050405020304" pitchFamily="18" charset="0"/>
              </a:rPr>
              <a:t>基于</a:t>
            </a:r>
            <a:r>
              <a:rPr lang="zh-CN" altLang="zh-CN" sz="2400" b="1" kern="100" dirty="0">
                <a:solidFill>
                  <a:srgbClr val="231F20"/>
                </a:solidFill>
                <a:latin typeface="+mn-ea"/>
                <a:cs typeface="Times New Roman" panose="02020603050405020304" pitchFamily="18" charset="0"/>
              </a:rPr>
              <a:t>卷积神经网络的检测算法研究</a:t>
            </a:r>
            <a:r>
              <a:rPr lang="zh-CN" altLang="zh-CN" sz="2400" b="1" kern="100" dirty="0" smtClean="0">
                <a:solidFill>
                  <a:srgbClr val="231F20"/>
                </a:solidFill>
                <a:latin typeface="+mn-ea"/>
                <a:cs typeface="Times New Roman" panose="02020603050405020304" pitchFamily="18" charset="0"/>
              </a:rPr>
              <a:t>。</a:t>
            </a:r>
            <a:r>
              <a:rPr lang="zh-CN" altLang="en-US" sz="2400" kern="100" dirty="0">
                <a:solidFill>
                  <a:srgbClr val="231F20"/>
                </a:solidFill>
                <a:latin typeface="+mn-ea"/>
                <a:cs typeface="Times New Roman" panose="02020603050405020304" pitchFamily="18" charset="0"/>
              </a:rPr>
              <a:t>根据</a:t>
            </a:r>
            <a:r>
              <a:rPr lang="zh-CN" altLang="zh-CN" sz="2400" kern="100" dirty="0" smtClean="0">
                <a:solidFill>
                  <a:srgbClr val="231F20"/>
                </a:solidFill>
                <a:latin typeface="+mn-ea"/>
                <a:cs typeface="Times New Roman" panose="02020603050405020304" pitchFamily="18" charset="0"/>
              </a:rPr>
              <a:t>工业检测</a:t>
            </a:r>
            <a:r>
              <a:rPr lang="zh-CN" altLang="en-US" sz="2400" kern="100" dirty="0" smtClean="0">
                <a:solidFill>
                  <a:srgbClr val="231F20"/>
                </a:solidFill>
                <a:latin typeface="+mn-ea"/>
                <a:cs typeface="Times New Roman" panose="02020603050405020304" pitchFamily="18" charset="0"/>
              </a:rPr>
              <a:t>的</a:t>
            </a:r>
            <a:r>
              <a:rPr lang="zh-CN" altLang="zh-CN" sz="2400" kern="100" dirty="0" smtClean="0">
                <a:solidFill>
                  <a:srgbClr val="231F20"/>
                </a:solidFill>
                <a:latin typeface="+mn-ea"/>
                <a:cs typeface="Times New Roman" panose="02020603050405020304" pitchFamily="18" charset="0"/>
              </a:rPr>
              <a:t>特点研究</a:t>
            </a:r>
            <a:r>
              <a:rPr lang="zh-CN" altLang="zh-CN" sz="2400" kern="100" dirty="0">
                <a:solidFill>
                  <a:srgbClr val="231F20"/>
                </a:solidFill>
                <a:latin typeface="+mn-ea"/>
                <a:cs typeface="Times New Roman" panose="02020603050405020304" pitchFamily="18" charset="0"/>
              </a:rPr>
              <a:t>基于深度学习</a:t>
            </a:r>
            <a:r>
              <a:rPr lang="zh-CN" altLang="zh-CN" sz="2400" kern="100" dirty="0" smtClean="0">
                <a:solidFill>
                  <a:srgbClr val="231F20"/>
                </a:solidFill>
                <a:latin typeface="+mn-ea"/>
                <a:cs typeface="Times New Roman" panose="02020603050405020304" pitchFamily="18" charset="0"/>
              </a:rPr>
              <a:t>的</a:t>
            </a:r>
            <a:r>
              <a:rPr lang="zh-CN" altLang="en-US" sz="2400" kern="100" dirty="0" smtClean="0">
                <a:solidFill>
                  <a:srgbClr val="231F20"/>
                </a:solidFill>
                <a:latin typeface="+mn-ea"/>
                <a:cs typeface="Times New Roman" panose="02020603050405020304" pitchFamily="18" charset="0"/>
              </a:rPr>
              <a:t>检测</a:t>
            </a:r>
            <a:r>
              <a:rPr lang="zh-CN" altLang="zh-CN" sz="2400" kern="100" dirty="0" smtClean="0">
                <a:solidFill>
                  <a:srgbClr val="231F20"/>
                </a:solidFill>
                <a:latin typeface="+mn-ea"/>
                <a:cs typeface="Times New Roman" panose="02020603050405020304" pitchFamily="18" charset="0"/>
              </a:rPr>
              <a:t>算法。</a:t>
            </a:r>
            <a:endParaRPr lang="en-US" altLang="zh-CN" sz="2400" kern="100" dirty="0">
              <a:latin typeface="+mn-ea"/>
              <a:cs typeface="Times New Roman" panose="02020603050405020304" pitchFamily="18" charset="0"/>
            </a:endParaRPr>
          </a:p>
          <a:p>
            <a:pPr marL="285750" indent="-285750" algn="just">
              <a:lnSpc>
                <a:spcPct val="120000"/>
              </a:lnSpc>
              <a:spcAft>
                <a:spcPts val="1200"/>
              </a:spcAft>
              <a:buClr>
                <a:srgbClr val="00B0F0"/>
              </a:buClr>
              <a:buFont typeface="Wingdings" panose="05000000000000000000" pitchFamily="2" charset="2"/>
              <a:buChar char="Ø"/>
            </a:pPr>
            <a:r>
              <a:rPr lang="zh-CN" altLang="zh-CN" sz="2400" b="1" kern="100" dirty="0" smtClean="0">
                <a:solidFill>
                  <a:srgbClr val="231F20"/>
                </a:solidFill>
                <a:latin typeface="+mn-ea"/>
                <a:cs typeface="Times New Roman" panose="02020603050405020304" pitchFamily="18" charset="0"/>
              </a:rPr>
              <a:t>检测</a:t>
            </a:r>
            <a:r>
              <a:rPr lang="zh-CN" altLang="zh-CN" sz="2400" b="1" kern="100" dirty="0">
                <a:solidFill>
                  <a:srgbClr val="231F20"/>
                </a:solidFill>
                <a:latin typeface="+mn-ea"/>
                <a:cs typeface="Times New Roman" panose="02020603050405020304" pitchFamily="18" charset="0"/>
              </a:rPr>
              <a:t>软件系统的开发。</a:t>
            </a:r>
            <a:r>
              <a:rPr lang="zh-CN" altLang="zh-CN" sz="2400" kern="100" dirty="0">
                <a:solidFill>
                  <a:srgbClr val="231F20"/>
                </a:solidFill>
                <a:latin typeface="+mn-ea"/>
                <a:cs typeface="Times New Roman" panose="02020603050405020304" pitchFamily="18" charset="0"/>
              </a:rPr>
              <a:t>设计相应的检测软件系统，包括检测软件、数据库服务器、检测数据云端管理系统。</a:t>
            </a: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1770743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进度情况</a:t>
            </a:r>
            <a:endParaRPr lang="zh-CN" altLang="en-US" dirty="0"/>
          </a:p>
        </p:txBody>
      </p:sp>
      <p:sp>
        <p:nvSpPr>
          <p:cNvPr id="3" name="矩形 2"/>
          <p:cNvSpPr/>
          <p:nvPr/>
        </p:nvSpPr>
        <p:spPr>
          <a:xfrm>
            <a:off x="639848" y="1407076"/>
            <a:ext cx="7365633" cy="3508653"/>
          </a:xfrm>
          <a:prstGeom prst="rect">
            <a:avLst/>
          </a:prstGeom>
        </p:spPr>
        <p:txBody>
          <a:bodyPr wrap="square">
            <a:spAutoFit/>
          </a:bodyPr>
          <a:lstStyle/>
          <a:p>
            <a:pPr marL="342900" indent="-342900" algn="just">
              <a:spcAft>
                <a:spcPts val="1200"/>
              </a:spcAft>
              <a:buClr>
                <a:srgbClr val="00B0F0"/>
              </a:buClr>
              <a:buFont typeface="Wingdings" panose="05000000000000000000" pitchFamily="2" charset="2"/>
              <a:buChar char="Ø"/>
            </a:pPr>
            <a:r>
              <a:rPr lang="zh-CN" altLang="en-US" sz="2400" b="1" kern="100" dirty="0" smtClean="0">
                <a:solidFill>
                  <a:srgbClr val="231F20"/>
                </a:solidFill>
                <a:latin typeface="+mn-ea"/>
                <a:cs typeface="Times New Roman" panose="02020603050405020304" pitchFamily="18" charset="0"/>
              </a:rPr>
              <a:t>采集了</a:t>
            </a:r>
            <a:r>
              <a:rPr lang="en-US" altLang="zh-CN" sz="2400" b="1" kern="100" dirty="0" smtClean="0">
                <a:solidFill>
                  <a:srgbClr val="231F20"/>
                </a:solidFill>
                <a:latin typeface="+mn-ea"/>
                <a:cs typeface="Times New Roman" panose="02020603050405020304" pitchFamily="18" charset="0"/>
              </a:rPr>
              <a:t>382</a:t>
            </a:r>
            <a:r>
              <a:rPr lang="zh-CN" altLang="en-US" sz="2400" b="1" kern="100" dirty="0">
                <a:solidFill>
                  <a:srgbClr val="231F20"/>
                </a:solidFill>
                <a:latin typeface="+mn-ea"/>
                <a:cs typeface="Times New Roman" panose="02020603050405020304" pitchFamily="18" charset="0"/>
              </a:rPr>
              <a:t>张图片</a:t>
            </a:r>
            <a:r>
              <a:rPr lang="zh-CN" altLang="en-US" sz="2400" kern="100" dirty="0">
                <a:solidFill>
                  <a:srgbClr val="231F20"/>
                </a:solidFill>
                <a:latin typeface="+mn-ea"/>
                <a:cs typeface="Times New Roman" panose="02020603050405020304" pitchFamily="18" charset="0"/>
              </a:rPr>
              <a:t>，并对</a:t>
            </a:r>
            <a:r>
              <a:rPr lang="zh-CN" altLang="en-US" sz="2400" kern="100" dirty="0" smtClean="0">
                <a:solidFill>
                  <a:srgbClr val="231F20"/>
                </a:solidFill>
                <a:latin typeface="+mn-ea"/>
                <a:cs typeface="Times New Roman" panose="02020603050405020304" pitchFamily="18" charset="0"/>
              </a:rPr>
              <a:t>图片进行</a:t>
            </a:r>
            <a:r>
              <a:rPr lang="zh-CN" altLang="en-US" sz="2400" kern="100" dirty="0">
                <a:solidFill>
                  <a:srgbClr val="231F20"/>
                </a:solidFill>
                <a:latin typeface="+mn-ea"/>
                <a:cs typeface="Times New Roman" panose="02020603050405020304" pitchFamily="18" charset="0"/>
              </a:rPr>
              <a:t>了适当的</a:t>
            </a:r>
            <a:r>
              <a:rPr lang="zh-CN" altLang="en-US" sz="2400" b="1" kern="100" dirty="0">
                <a:solidFill>
                  <a:srgbClr val="231F20"/>
                </a:solidFill>
                <a:latin typeface="+mn-ea"/>
                <a:cs typeface="Times New Roman" panose="02020603050405020304" pitchFamily="18" charset="0"/>
              </a:rPr>
              <a:t>数据增强</a:t>
            </a:r>
            <a:r>
              <a:rPr lang="zh-CN" altLang="en-US" sz="2400" kern="100" dirty="0">
                <a:solidFill>
                  <a:srgbClr val="231F20"/>
                </a:solidFill>
                <a:latin typeface="+mn-ea"/>
                <a:cs typeface="Times New Roman" panose="02020603050405020304" pitchFamily="18" charset="0"/>
              </a:rPr>
              <a:t>，增加样本</a:t>
            </a:r>
            <a:r>
              <a:rPr lang="zh-CN" altLang="en-US" sz="2400" kern="100" dirty="0" smtClean="0">
                <a:solidFill>
                  <a:srgbClr val="231F20"/>
                </a:solidFill>
                <a:latin typeface="+mn-ea"/>
                <a:cs typeface="Times New Roman" panose="02020603050405020304" pitchFamily="18" charset="0"/>
              </a:rPr>
              <a:t>数量。</a:t>
            </a:r>
            <a:endParaRPr lang="en-US" altLang="zh-CN" sz="2400" kern="100" dirty="0" smtClean="0">
              <a:solidFill>
                <a:srgbClr val="231F20"/>
              </a:solidFill>
              <a:latin typeface="+mn-ea"/>
              <a:cs typeface="Times New Roman" panose="02020603050405020304" pitchFamily="18" charset="0"/>
            </a:endParaRPr>
          </a:p>
          <a:p>
            <a:pPr marL="342900" indent="-342900" algn="just">
              <a:spcAft>
                <a:spcPts val="1200"/>
              </a:spcAft>
              <a:buClr>
                <a:srgbClr val="00B0F0"/>
              </a:buClr>
              <a:buFont typeface="Wingdings" panose="05000000000000000000" pitchFamily="2" charset="2"/>
              <a:buChar char="Ø"/>
            </a:pPr>
            <a:r>
              <a:rPr lang="zh-CN" altLang="en-US" sz="2400" b="1" kern="100" dirty="0" smtClean="0">
                <a:solidFill>
                  <a:srgbClr val="231F20"/>
                </a:solidFill>
                <a:latin typeface="+mn-ea"/>
                <a:cs typeface="Times New Roman" panose="02020603050405020304" pitchFamily="18" charset="0"/>
              </a:rPr>
              <a:t>设计了</a:t>
            </a:r>
            <a:r>
              <a:rPr lang="zh-CN" altLang="en-US" sz="2400" b="1" kern="100" dirty="0">
                <a:solidFill>
                  <a:srgbClr val="231F20"/>
                </a:solidFill>
                <a:latin typeface="+mn-ea"/>
                <a:cs typeface="Times New Roman" panose="02020603050405020304" pitchFamily="18" charset="0"/>
              </a:rPr>
              <a:t>针对各种不良</a:t>
            </a:r>
            <a:r>
              <a:rPr lang="zh-CN" altLang="en-US" sz="2400" b="1" kern="100" dirty="0" smtClean="0">
                <a:solidFill>
                  <a:srgbClr val="231F20"/>
                </a:solidFill>
                <a:latin typeface="+mn-ea"/>
                <a:cs typeface="Times New Roman" panose="02020603050405020304" pitchFamily="18" charset="0"/>
              </a:rPr>
              <a:t>类别的</a:t>
            </a:r>
            <a:r>
              <a:rPr lang="zh-CN" altLang="en-US" sz="2400" b="1" kern="100" dirty="0">
                <a:solidFill>
                  <a:srgbClr val="231F20"/>
                </a:solidFill>
                <a:latin typeface="+mn-ea"/>
                <a:cs typeface="Times New Roman" panose="02020603050405020304" pitchFamily="18" charset="0"/>
              </a:rPr>
              <a:t>图像处理检测</a:t>
            </a:r>
            <a:r>
              <a:rPr lang="zh-CN" altLang="en-US" sz="2400" b="1" kern="100" dirty="0" smtClean="0">
                <a:solidFill>
                  <a:srgbClr val="231F20"/>
                </a:solidFill>
                <a:latin typeface="+mn-ea"/>
                <a:cs typeface="Times New Roman" panose="02020603050405020304" pitchFamily="18" charset="0"/>
              </a:rPr>
              <a:t>算法</a:t>
            </a:r>
            <a:r>
              <a:rPr lang="zh-CN" altLang="en-US" sz="2400" kern="100" dirty="0" smtClean="0">
                <a:solidFill>
                  <a:srgbClr val="231F20"/>
                </a:solidFill>
                <a:latin typeface="+mn-ea"/>
                <a:cs typeface="Times New Roman" panose="02020603050405020304" pitchFamily="18" charset="0"/>
              </a:rPr>
              <a:t>。</a:t>
            </a:r>
            <a:endParaRPr lang="en-US" altLang="zh-CN" sz="2400" kern="100" dirty="0" smtClean="0">
              <a:solidFill>
                <a:srgbClr val="231F20"/>
              </a:solidFill>
              <a:latin typeface="+mn-ea"/>
              <a:cs typeface="Times New Roman" panose="02020603050405020304" pitchFamily="18" charset="0"/>
            </a:endParaRPr>
          </a:p>
          <a:p>
            <a:pPr marL="342900" indent="-342900" algn="just">
              <a:spcAft>
                <a:spcPts val="1200"/>
              </a:spcAft>
              <a:buClr>
                <a:srgbClr val="00B0F0"/>
              </a:buClr>
              <a:buFont typeface="Wingdings" panose="05000000000000000000" pitchFamily="2" charset="2"/>
              <a:buChar char="Ø"/>
            </a:pPr>
            <a:r>
              <a:rPr lang="zh-CN" altLang="en-US" sz="2400" b="1" kern="100" dirty="0" smtClean="0">
                <a:solidFill>
                  <a:srgbClr val="231F20"/>
                </a:solidFill>
                <a:latin typeface="+mn-ea"/>
                <a:cs typeface="Times New Roman" panose="02020603050405020304" pitchFamily="18" charset="0"/>
              </a:rPr>
              <a:t>初步搭建了基于</a:t>
            </a:r>
            <a:r>
              <a:rPr lang="en-US" altLang="zh-CN" sz="2400" b="1" kern="100" dirty="0" err="1" smtClean="0">
                <a:solidFill>
                  <a:srgbClr val="231F20"/>
                </a:solidFill>
                <a:latin typeface="+mn-ea"/>
                <a:cs typeface="Times New Roman" panose="02020603050405020304" pitchFamily="18" charset="0"/>
              </a:rPr>
              <a:t>MobileNet</a:t>
            </a:r>
            <a:r>
              <a:rPr lang="zh-CN" altLang="en-US" sz="2400" b="1" kern="100" dirty="0" smtClean="0">
                <a:solidFill>
                  <a:srgbClr val="231F20"/>
                </a:solidFill>
                <a:latin typeface="+mn-ea"/>
                <a:cs typeface="Times New Roman" panose="02020603050405020304" pitchFamily="18" charset="0"/>
              </a:rPr>
              <a:t>的卷积</a:t>
            </a:r>
            <a:r>
              <a:rPr lang="zh-CN" altLang="en-US" sz="2400" b="1" kern="100" dirty="0">
                <a:solidFill>
                  <a:srgbClr val="231F20"/>
                </a:solidFill>
                <a:latin typeface="+mn-ea"/>
                <a:cs typeface="Times New Roman" panose="02020603050405020304" pitchFamily="18" charset="0"/>
              </a:rPr>
              <a:t>神经网络</a:t>
            </a:r>
            <a:r>
              <a:rPr lang="zh-CN" altLang="en-US" sz="2400" b="1" kern="100" dirty="0" smtClean="0">
                <a:solidFill>
                  <a:srgbClr val="231F20"/>
                </a:solidFill>
                <a:latin typeface="+mn-ea"/>
                <a:cs typeface="Times New Roman" panose="02020603050405020304" pitchFamily="18" charset="0"/>
              </a:rPr>
              <a:t>算法。</a:t>
            </a:r>
            <a:r>
              <a:rPr lang="zh-CN" altLang="en-US" sz="2400" kern="100" dirty="0" smtClean="0">
                <a:solidFill>
                  <a:srgbClr val="231F20"/>
                </a:solidFill>
                <a:latin typeface="+mn-ea"/>
                <a:cs typeface="Times New Roman" panose="02020603050405020304" pitchFamily="18" charset="0"/>
              </a:rPr>
              <a:t>并</a:t>
            </a:r>
            <a:r>
              <a:rPr lang="zh-CN" altLang="en-US" sz="2400" kern="100" dirty="0">
                <a:solidFill>
                  <a:srgbClr val="231F20"/>
                </a:solidFill>
                <a:latin typeface="+mn-ea"/>
                <a:cs typeface="Times New Roman" panose="02020603050405020304" pitchFamily="18" charset="0"/>
              </a:rPr>
              <a:t>进行模型的训练和算法效果的评估</a:t>
            </a:r>
            <a:r>
              <a:rPr lang="zh-CN" altLang="en-US" sz="2400" kern="100" dirty="0" smtClean="0">
                <a:solidFill>
                  <a:srgbClr val="231F20"/>
                </a:solidFill>
                <a:latin typeface="+mn-ea"/>
                <a:cs typeface="Times New Roman" panose="02020603050405020304" pitchFamily="18" charset="0"/>
              </a:rPr>
              <a:t>。</a:t>
            </a:r>
            <a:endParaRPr lang="en-US" altLang="zh-CN" sz="2400" kern="100" dirty="0" smtClean="0">
              <a:solidFill>
                <a:srgbClr val="231F20"/>
              </a:solidFill>
              <a:latin typeface="+mn-ea"/>
              <a:cs typeface="Times New Roman" panose="02020603050405020304" pitchFamily="18" charset="0"/>
            </a:endParaRPr>
          </a:p>
          <a:p>
            <a:pPr marL="342900" indent="-342900" algn="just">
              <a:spcAft>
                <a:spcPts val="1200"/>
              </a:spcAft>
              <a:buClr>
                <a:srgbClr val="00B0F0"/>
              </a:buClr>
              <a:buFont typeface="Wingdings" panose="05000000000000000000" pitchFamily="2" charset="2"/>
              <a:buChar char="Ø"/>
            </a:pPr>
            <a:r>
              <a:rPr lang="zh-CN" altLang="en-US" sz="2400" b="1" kern="100" dirty="0" smtClean="0">
                <a:solidFill>
                  <a:srgbClr val="231F20"/>
                </a:solidFill>
                <a:latin typeface="+mn-ea"/>
                <a:cs typeface="Times New Roman" panose="02020603050405020304" pitchFamily="18" charset="0"/>
              </a:rPr>
              <a:t>初步设计</a:t>
            </a:r>
            <a:r>
              <a:rPr lang="zh-CN" altLang="en-US" sz="2400" b="1" kern="100" dirty="0" smtClean="0">
                <a:solidFill>
                  <a:srgbClr val="231F20"/>
                </a:solidFill>
                <a:latin typeface="+mn-ea"/>
                <a:cs typeface="Times New Roman" panose="02020603050405020304" pitchFamily="18" charset="0"/>
              </a:rPr>
              <a:t>了相应的检测</a:t>
            </a:r>
            <a:r>
              <a:rPr lang="zh-CN" altLang="en-US" sz="2400" b="1" kern="100" dirty="0">
                <a:solidFill>
                  <a:srgbClr val="231F20"/>
                </a:solidFill>
                <a:latin typeface="+mn-ea"/>
                <a:cs typeface="Times New Roman" panose="02020603050405020304" pitchFamily="18" charset="0"/>
              </a:rPr>
              <a:t>软件和检测数据云端管理系统</a:t>
            </a:r>
            <a:r>
              <a:rPr lang="zh-CN" altLang="en-US" sz="2400" kern="100" dirty="0">
                <a:solidFill>
                  <a:srgbClr val="231F20"/>
                </a:solidFill>
                <a:latin typeface="+mn-ea"/>
                <a:cs typeface="Times New Roman" panose="02020603050405020304" pitchFamily="18" charset="0"/>
              </a:rPr>
              <a:t>。</a:t>
            </a:r>
            <a:r>
              <a:rPr lang="zh-CN" altLang="en-US" sz="2400" kern="100" dirty="0" smtClean="0">
                <a:solidFill>
                  <a:srgbClr val="231F20"/>
                </a:solidFill>
                <a:latin typeface="+mn-ea"/>
                <a:cs typeface="Times New Roman" panose="02020603050405020304" pitchFamily="18" charset="0"/>
              </a:rPr>
              <a:t>基于</a:t>
            </a:r>
            <a:r>
              <a:rPr lang="en-US" altLang="zh-CN" sz="2400" kern="100" dirty="0">
                <a:solidFill>
                  <a:srgbClr val="231F20"/>
                </a:solidFill>
                <a:latin typeface="+mn-ea"/>
                <a:cs typeface="Times New Roman" panose="02020603050405020304" pitchFamily="18" charset="0"/>
              </a:rPr>
              <a:t>python</a:t>
            </a:r>
            <a:r>
              <a:rPr lang="zh-CN" altLang="en-US" sz="2400" kern="100" dirty="0">
                <a:solidFill>
                  <a:srgbClr val="231F20"/>
                </a:solidFill>
                <a:latin typeface="+mn-ea"/>
                <a:cs typeface="Times New Roman" panose="02020603050405020304" pitchFamily="18" charset="0"/>
              </a:rPr>
              <a:t>语言、</a:t>
            </a:r>
            <a:r>
              <a:rPr lang="en-US" altLang="zh-CN" sz="2400" kern="100" dirty="0" err="1">
                <a:solidFill>
                  <a:srgbClr val="231F20"/>
                </a:solidFill>
                <a:latin typeface="+mn-ea"/>
                <a:cs typeface="Times New Roman" panose="02020603050405020304" pitchFamily="18" charset="0"/>
              </a:rPr>
              <a:t>opencv</a:t>
            </a:r>
            <a:r>
              <a:rPr lang="zh-CN" altLang="en-US" sz="2400" kern="100" dirty="0">
                <a:solidFill>
                  <a:srgbClr val="231F20"/>
                </a:solidFill>
                <a:latin typeface="+mn-ea"/>
                <a:cs typeface="Times New Roman" panose="02020603050405020304" pitchFamily="18" charset="0"/>
              </a:rPr>
              <a:t>图像处理库、</a:t>
            </a:r>
            <a:r>
              <a:rPr lang="en-US" altLang="zh-CN" sz="2400" kern="100" dirty="0">
                <a:solidFill>
                  <a:srgbClr val="231F20"/>
                </a:solidFill>
                <a:latin typeface="+mn-ea"/>
                <a:cs typeface="Times New Roman" panose="02020603050405020304" pitchFamily="18" charset="0"/>
              </a:rPr>
              <a:t>MySQL</a:t>
            </a:r>
            <a:r>
              <a:rPr lang="zh-CN" altLang="en-US" sz="2400" kern="100" dirty="0">
                <a:solidFill>
                  <a:srgbClr val="231F20"/>
                </a:solidFill>
                <a:latin typeface="+mn-ea"/>
                <a:cs typeface="Times New Roman" panose="02020603050405020304" pitchFamily="18" charset="0"/>
              </a:rPr>
              <a:t>数据库管理系统、</a:t>
            </a:r>
            <a:r>
              <a:rPr lang="en-US" altLang="zh-CN" sz="2400" kern="100" dirty="0">
                <a:solidFill>
                  <a:srgbClr val="231F20"/>
                </a:solidFill>
                <a:latin typeface="+mn-ea"/>
                <a:cs typeface="Times New Roman" panose="02020603050405020304" pitchFamily="18" charset="0"/>
              </a:rPr>
              <a:t>QT</a:t>
            </a:r>
            <a:r>
              <a:rPr lang="zh-CN" altLang="en-US" sz="2400" kern="100" dirty="0">
                <a:solidFill>
                  <a:srgbClr val="231F20"/>
                </a:solidFill>
                <a:latin typeface="+mn-ea"/>
                <a:cs typeface="Times New Roman" panose="02020603050405020304" pitchFamily="18" charset="0"/>
              </a:rPr>
              <a:t>框架和</a:t>
            </a:r>
            <a:r>
              <a:rPr lang="en-US" altLang="zh-CN" sz="2400" kern="100" dirty="0" err="1">
                <a:solidFill>
                  <a:srgbClr val="231F20"/>
                </a:solidFill>
                <a:latin typeface="+mn-ea"/>
                <a:cs typeface="Times New Roman" panose="02020603050405020304" pitchFamily="18" charset="0"/>
              </a:rPr>
              <a:t>Django</a:t>
            </a:r>
            <a:r>
              <a:rPr lang="zh-CN" altLang="en-US" sz="2400" kern="100" dirty="0" smtClean="0">
                <a:solidFill>
                  <a:srgbClr val="231F20"/>
                </a:solidFill>
                <a:latin typeface="+mn-ea"/>
                <a:cs typeface="Times New Roman" panose="02020603050405020304" pitchFamily="18" charset="0"/>
              </a:rPr>
              <a:t>框架。</a:t>
            </a:r>
            <a:endParaRPr lang="zh-CN" altLang="en-US" sz="2400" kern="100" dirty="0">
              <a:solidFill>
                <a:srgbClr val="231F20"/>
              </a:solidFill>
              <a:latin typeface="+mn-ea"/>
              <a:cs typeface="Times New Roman" panose="02020603050405020304" pitchFamily="18" charset="0"/>
            </a:endParaRPr>
          </a:p>
        </p:txBody>
      </p:sp>
    </p:spTree>
    <p:extLst>
      <p:ext uri="{BB962C8B-B14F-4D97-AF65-F5344CB8AC3E}">
        <p14:creationId xmlns:p14="http://schemas.microsoft.com/office/powerpoint/2010/main" val="700716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目前已完成的主要研究工作及结果</a:t>
            </a:r>
            <a:endParaRPr lang="zh-CN" altLang="en-US" dirty="0"/>
          </a:p>
        </p:txBody>
      </p:sp>
      <p:sp>
        <p:nvSpPr>
          <p:cNvPr id="3" name="文本占位符 2"/>
          <p:cNvSpPr>
            <a:spLocks noGrp="1"/>
          </p:cNvSpPr>
          <p:nvPr>
            <p:ph type="body" sz="quarter" idx="13"/>
          </p:nvPr>
        </p:nvSpPr>
        <p:spPr/>
        <p:txBody>
          <a:bodyPr/>
          <a:lstStyle/>
          <a:p>
            <a:r>
              <a:rPr lang="en-US" altLang="zh-CN" dirty="0" smtClean="0"/>
              <a:t>2</a:t>
            </a:r>
            <a:endParaRPr lang="zh-CN" altLang="en-US" dirty="0"/>
          </a:p>
        </p:txBody>
      </p:sp>
    </p:spTree>
    <p:extLst>
      <p:ext uri="{BB962C8B-B14F-4D97-AF65-F5344CB8AC3E}">
        <p14:creationId xmlns:p14="http://schemas.microsoft.com/office/powerpoint/2010/main" val="1293998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数据集构建</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91840060"/>
              </p:ext>
            </p:extLst>
          </p:nvPr>
        </p:nvGraphicFramePr>
        <p:xfrm>
          <a:off x="259976" y="1500566"/>
          <a:ext cx="8686800" cy="731520"/>
        </p:xfrm>
        <a:graphic>
          <a:graphicData uri="http://schemas.openxmlformats.org/drawingml/2006/table">
            <a:tbl>
              <a:tblPr firstRow="1" firstCol="1" bandRow="1"/>
              <a:tblGrid>
                <a:gridCol w="1447102"/>
                <a:gridCol w="1448149"/>
                <a:gridCol w="1448149"/>
                <a:gridCol w="1447102"/>
                <a:gridCol w="1448149"/>
                <a:gridCol w="1448149"/>
              </a:tblGrid>
              <a:tr h="0">
                <a:tc>
                  <a:txBody>
                    <a:bodyPr/>
                    <a:lstStyle/>
                    <a:p>
                      <a:pPr algn="ctr">
                        <a:lnSpc>
                          <a:spcPct val="120000"/>
                        </a:lnSpc>
                        <a:spcAft>
                          <a:spcPts val="0"/>
                        </a:spcAft>
                      </a:pPr>
                      <a:r>
                        <a:rPr 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类别</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正常</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工件缺失</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棉芯缺失</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金属片缺失</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金属丝异常</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0">
                <a:tc>
                  <a:txBody>
                    <a:bodyPr/>
                    <a:lstStyle/>
                    <a:p>
                      <a:pPr algn="ctr">
                        <a:lnSpc>
                          <a:spcPct val="12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样本数</a:t>
                      </a:r>
                    </a:p>
                  </a:txBody>
                  <a:tcPr marL="68580" marR="68580" marT="0" marB="0">
                    <a:lnL>
                      <a:noFill/>
                    </a:lnL>
                    <a:lnR>
                      <a:noFill/>
                    </a:lnR>
                    <a:lnT w="12700" cap="flat" cmpd="sng" algn="ctr">
                      <a:solidFill>
                        <a:srgbClr val="7F7F7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234</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78</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22</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30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18</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5" name="文本框 4"/>
          <p:cNvSpPr txBox="1"/>
          <p:nvPr/>
        </p:nvSpPr>
        <p:spPr>
          <a:xfrm>
            <a:off x="639847" y="905435"/>
            <a:ext cx="3262432" cy="461665"/>
          </a:xfrm>
          <a:prstGeom prst="rect">
            <a:avLst/>
          </a:prstGeom>
          <a:noFill/>
        </p:spPr>
        <p:txBody>
          <a:bodyPr wrap="none" rtlCol="0">
            <a:spAutoFit/>
          </a:bodyPr>
          <a:lstStyle/>
          <a:p>
            <a:pPr marL="457200" indent="-457200">
              <a:buClr>
                <a:srgbClr val="00B0F0"/>
              </a:buCl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数据采集（</a:t>
            </a:r>
            <a:r>
              <a:rPr lang="en-US" altLang="zh-CN" sz="2400" dirty="0" smtClean="0">
                <a:latin typeface="黑体" panose="02010609060101010101" pitchFamily="49" charset="-122"/>
                <a:ea typeface="黑体" panose="02010609060101010101" pitchFamily="49" charset="-122"/>
              </a:rPr>
              <a:t>382</a:t>
            </a:r>
            <a:r>
              <a:rPr lang="zh-CN" altLang="en-US" sz="2400" dirty="0" smtClean="0">
                <a:latin typeface="黑体" panose="02010609060101010101" pitchFamily="49" charset="-122"/>
                <a:ea typeface="黑体" panose="02010609060101010101" pitchFamily="49" charset="-122"/>
              </a:rPr>
              <a:t>张）</a:t>
            </a:r>
            <a:endParaRPr lang="zh-CN" altLang="en-US" sz="2400" dirty="0">
              <a:latin typeface="黑体" panose="02010609060101010101" pitchFamily="49" charset="-122"/>
              <a:ea typeface="黑体" panose="02010609060101010101" pitchFamily="49" charset="-122"/>
            </a:endParaRPr>
          </a:p>
        </p:txBody>
      </p:sp>
      <p:sp>
        <p:nvSpPr>
          <p:cNvPr id="6" name="文本框 5"/>
          <p:cNvSpPr txBox="1"/>
          <p:nvPr/>
        </p:nvSpPr>
        <p:spPr>
          <a:xfrm>
            <a:off x="639847" y="2384611"/>
            <a:ext cx="3416320" cy="461665"/>
          </a:xfrm>
          <a:prstGeom prst="rect">
            <a:avLst/>
          </a:prstGeom>
          <a:noFill/>
        </p:spPr>
        <p:txBody>
          <a:bodyPr wrap="none" rtlCol="0">
            <a:spAutoFit/>
          </a:bodyPr>
          <a:lstStyle/>
          <a:p>
            <a:pPr marL="457200" indent="-457200">
              <a:buClr>
                <a:srgbClr val="00B0F0"/>
              </a:buCl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数据</a:t>
            </a:r>
            <a:r>
              <a:rPr lang="zh-CN" altLang="en-US" sz="2400" dirty="0">
                <a:latin typeface="黑体" panose="02010609060101010101" pitchFamily="49" charset="-122"/>
                <a:ea typeface="黑体" panose="02010609060101010101" pitchFamily="49" charset="-122"/>
              </a:rPr>
              <a:t>增强</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1146</a:t>
            </a:r>
            <a:r>
              <a:rPr lang="zh-CN" altLang="en-US" sz="2400" dirty="0" smtClean="0">
                <a:latin typeface="黑体" panose="02010609060101010101" pitchFamily="49" charset="-122"/>
                <a:ea typeface="黑体" panose="02010609060101010101" pitchFamily="49" charset="-122"/>
              </a:rPr>
              <a:t>张）</a:t>
            </a:r>
            <a:endParaRPr lang="zh-CN" altLang="en-US" sz="2400" dirty="0">
              <a:latin typeface="黑体" panose="02010609060101010101" pitchFamily="49" charset="-122"/>
              <a:ea typeface="黑体" panose="02010609060101010101" pitchFamily="49" charset="-122"/>
            </a:endParaRPr>
          </a:p>
        </p:txBody>
      </p:sp>
      <p:sp>
        <p:nvSpPr>
          <p:cNvPr id="7" name="矩形 6"/>
          <p:cNvSpPr/>
          <p:nvPr/>
        </p:nvSpPr>
        <p:spPr>
          <a:xfrm>
            <a:off x="935682" y="2907831"/>
            <a:ext cx="5420293" cy="1257204"/>
          </a:xfrm>
          <a:prstGeom prst="rect">
            <a:avLst/>
          </a:prstGeom>
        </p:spPr>
        <p:txBody>
          <a:bodyPr wrap="square">
            <a:spAutoFit/>
          </a:bodyPr>
          <a:lstStyle/>
          <a:p>
            <a:pPr marL="285750" indent="-285750" algn="just">
              <a:lnSpc>
                <a:spcPct val="120000"/>
              </a:lnSpc>
              <a:spcAft>
                <a:spcPts val="0"/>
              </a:spcAft>
              <a:buFont typeface="Arial" panose="020B0604020202020204" pitchFamily="34" charset="0"/>
              <a:buChar char="•"/>
            </a:pPr>
            <a:r>
              <a:rPr lang="zh-CN" altLang="zh-CN" sz="2200" kern="100" dirty="0">
                <a:latin typeface="+mn-ea"/>
                <a:cs typeface="Times New Roman" panose="02020603050405020304" pitchFamily="18" charset="0"/>
              </a:rPr>
              <a:t>位置</a:t>
            </a:r>
            <a:r>
              <a:rPr lang="zh-CN" altLang="zh-CN" sz="2200" kern="100" dirty="0" smtClean="0">
                <a:latin typeface="+mn-ea"/>
                <a:cs typeface="Times New Roman" panose="02020603050405020304" pitchFamily="18" charset="0"/>
              </a:rPr>
              <a:t>偏移</a:t>
            </a:r>
            <a:r>
              <a:rPr lang="zh-CN" altLang="en-US" sz="2200" kern="100" dirty="0" smtClean="0">
                <a:latin typeface="+mn-ea"/>
                <a:cs typeface="Times New Roman" panose="02020603050405020304" pitchFamily="18" charset="0"/>
              </a:rPr>
              <a:t>：适应装配件的微小移动。</a:t>
            </a:r>
            <a:endParaRPr lang="en-US" altLang="zh-CN" sz="2200" kern="100" dirty="0" smtClean="0">
              <a:latin typeface="+mn-ea"/>
              <a:cs typeface="Times New Roman" panose="02020603050405020304" pitchFamily="18" charset="0"/>
            </a:endParaRPr>
          </a:p>
          <a:p>
            <a:pPr marL="285750" indent="-285750" algn="just">
              <a:lnSpc>
                <a:spcPct val="120000"/>
              </a:lnSpc>
              <a:spcAft>
                <a:spcPts val="0"/>
              </a:spcAft>
              <a:buFont typeface="Arial" panose="020B0604020202020204" pitchFamily="34" charset="0"/>
              <a:buChar char="•"/>
            </a:pPr>
            <a:r>
              <a:rPr lang="zh-CN" altLang="zh-CN" sz="2200" kern="100" dirty="0" smtClean="0">
                <a:latin typeface="+mn-ea"/>
                <a:cs typeface="Times New Roman" panose="02020603050405020304" pitchFamily="18" charset="0"/>
              </a:rPr>
              <a:t>亮度</a:t>
            </a:r>
            <a:r>
              <a:rPr lang="zh-CN" altLang="en-US" sz="2200" kern="100" dirty="0" smtClean="0">
                <a:latin typeface="+mn-ea"/>
                <a:cs typeface="Times New Roman" panose="02020603050405020304" pitchFamily="18" charset="0"/>
              </a:rPr>
              <a:t>变换：</a:t>
            </a:r>
            <a:r>
              <a:rPr lang="zh-CN" altLang="zh-CN" sz="2200" kern="100" dirty="0" smtClean="0">
                <a:latin typeface="+mn-ea"/>
                <a:cs typeface="Times New Roman" panose="02020603050405020304" pitchFamily="18" charset="0"/>
              </a:rPr>
              <a:t>适应亮度的变化</a:t>
            </a:r>
            <a:r>
              <a:rPr lang="zh-CN" altLang="en-US" sz="2200" kern="100" dirty="0" smtClean="0">
                <a:latin typeface="+mn-ea"/>
                <a:cs typeface="Times New Roman" panose="02020603050405020304" pitchFamily="18" charset="0"/>
              </a:rPr>
              <a:t>。</a:t>
            </a:r>
            <a:endParaRPr lang="en-US" altLang="zh-CN" sz="2200" kern="100" dirty="0" smtClean="0">
              <a:latin typeface="+mn-ea"/>
              <a:cs typeface="Times New Roman" panose="02020603050405020304" pitchFamily="18" charset="0"/>
            </a:endParaRPr>
          </a:p>
          <a:p>
            <a:pPr marL="285750" indent="-285750" algn="just">
              <a:lnSpc>
                <a:spcPct val="120000"/>
              </a:lnSpc>
              <a:spcAft>
                <a:spcPts val="0"/>
              </a:spcAft>
              <a:buFont typeface="Arial" panose="020B0604020202020204" pitchFamily="34" charset="0"/>
              <a:buChar char="•"/>
            </a:pPr>
            <a:r>
              <a:rPr lang="zh-CN" altLang="zh-CN" sz="2200" kern="100" dirty="0" smtClean="0">
                <a:latin typeface="+mn-ea"/>
                <a:cs typeface="Times New Roman" panose="02020603050405020304" pitchFamily="18" charset="0"/>
              </a:rPr>
              <a:t>对比度</a:t>
            </a:r>
            <a:r>
              <a:rPr lang="zh-CN" altLang="en-US" sz="2200" kern="100" dirty="0" smtClean="0">
                <a:latin typeface="+mn-ea"/>
                <a:cs typeface="Times New Roman" panose="02020603050405020304" pitchFamily="18" charset="0"/>
              </a:rPr>
              <a:t>变换：</a:t>
            </a:r>
            <a:r>
              <a:rPr lang="zh-CN" altLang="zh-CN" sz="2200" kern="100" dirty="0">
                <a:latin typeface="+mn-ea"/>
                <a:cs typeface="Times New Roman" panose="02020603050405020304" pitchFamily="18" charset="0"/>
              </a:rPr>
              <a:t>适应</a:t>
            </a:r>
            <a:r>
              <a:rPr lang="zh-CN" altLang="zh-CN" sz="2200" kern="100" dirty="0" smtClean="0">
                <a:latin typeface="+mn-ea"/>
                <a:cs typeface="Times New Roman" panose="02020603050405020304" pitchFamily="18" charset="0"/>
              </a:rPr>
              <a:t>对比度</a:t>
            </a:r>
            <a:r>
              <a:rPr lang="zh-CN" altLang="en-US" sz="2200" kern="100" dirty="0" smtClean="0">
                <a:latin typeface="+mn-ea"/>
                <a:cs typeface="Times New Roman" panose="02020603050405020304" pitchFamily="18" charset="0"/>
              </a:rPr>
              <a:t>变化。</a:t>
            </a:r>
            <a:endParaRPr lang="zh-CN" altLang="zh-CN" sz="2200" kern="100" dirty="0">
              <a:latin typeface="+mn-ea"/>
              <a:cs typeface="Times New Roman" panose="02020603050405020304" pitchFamily="18" charset="0"/>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293" y="4387007"/>
            <a:ext cx="2880000" cy="1728000"/>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4893" y="4387007"/>
            <a:ext cx="2880000" cy="1728000"/>
          </a:xfrm>
          <a:prstGeom prst="rect">
            <a:avLst/>
          </a:prstGeom>
        </p:spPr>
      </p:pic>
      <p:sp>
        <p:nvSpPr>
          <p:cNvPr id="10" name="文本框 9"/>
          <p:cNvSpPr txBox="1"/>
          <p:nvPr/>
        </p:nvSpPr>
        <p:spPr>
          <a:xfrm>
            <a:off x="2011824" y="6249876"/>
            <a:ext cx="646331" cy="369332"/>
          </a:xfrm>
          <a:prstGeom prst="rect">
            <a:avLst/>
          </a:prstGeom>
          <a:noFill/>
        </p:spPr>
        <p:txBody>
          <a:bodyPr wrap="none" rtlCol="0">
            <a:spAutoFit/>
          </a:bodyPr>
          <a:lstStyle/>
          <a:p>
            <a:r>
              <a:rPr lang="zh-CN" altLang="en-US" dirty="0" smtClean="0"/>
              <a:t>原图</a:t>
            </a:r>
            <a:endParaRPr lang="zh-CN" altLang="en-US" dirty="0"/>
          </a:p>
        </p:txBody>
      </p:sp>
      <p:sp>
        <p:nvSpPr>
          <p:cNvPr id="11" name="文本框 10"/>
          <p:cNvSpPr txBox="1"/>
          <p:nvPr/>
        </p:nvSpPr>
        <p:spPr>
          <a:xfrm>
            <a:off x="5921727" y="6249876"/>
            <a:ext cx="1107996" cy="369332"/>
          </a:xfrm>
          <a:prstGeom prst="rect">
            <a:avLst/>
          </a:prstGeom>
          <a:noFill/>
        </p:spPr>
        <p:txBody>
          <a:bodyPr wrap="none" rtlCol="0">
            <a:spAutoFit/>
          </a:bodyPr>
          <a:lstStyle/>
          <a:p>
            <a:r>
              <a:rPr lang="zh-CN" altLang="en-US" dirty="0" smtClean="0"/>
              <a:t>亮度变换</a:t>
            </a:r>
            <a:endParaRPr lang="zh-CN" altLang="en-US" dirty="0"/>
          </a:p>
        </p:txBody>
      </p:sp>
    </p:spTree>
    <p:extLst>
      <p:ext uri="{BB962C8B-B14F-4D97-AF65-F5344CB8AC3E}">
        <p14:creationId xmlns:p14="http://schemas.microsoft.com/office/powerpoint/2010/main" val="4230031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5258928" cy="536574"/>
          </a:xfrm>
        </p:spPr>
        <p:txBody>
          <a:bodyPr/>
          <a:lstStyle/>
          <a:p>
            <a:r>
              <a:rPr lang="zh-CN" altLang="zh-CN" dirty="0"/>
              <a:t>检测目标</a:t>
            </a:r>
            <a:r>
              <a:rPr lang="zh-CN" altLang="zh-CN" dirty="0" smtClean="0"/>
              <a:t>定位</a:t>
            </a:r>
            <a:endParaRPr lang="zh-CN" altLang="en-US" dirty="0"/>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152" y="2521097"/>
            <a:ext cx="2880000" cy="1728000"/>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2572" y="2523299"/>
            <a:ext cx="2880000" cy="1728000"/>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1221" y="4713255"/>
            <a:ext cx="2880000" cy="1728000"/>
          </a:xfrm>
          <a:prstGeom prst="rect">
            <a:avLst/>
          </a:prstGeom>
        </p:spPr>
      </p:pic>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82572" y="4711053"/>
            <a:ext cx="2880000" cy="1728000"/>
          </a:xfrm>
          <a:prstGeom prst="rect">
            <a:avLst/>
          </a:prstGeom>
        </p:spPr>
      </p:pic>
      <p:sp>
        <p:nvSpPr>
          <p:cNvPr id="8" name="文本框 7"/>
          <p:cNvSpPr txBox="1"/>
          <p:nvPr/>
        </p:nvSpPr>
        <p:spPr>
          <a:xfrm>
            <a:off x="1966154" y="4296510"/>
            <a:ext cx="1107996" cy="369332"/>
          </a:xfrm>
          <a:prstGeom prst="rect">
            <a:avLst/>
          </a:prstGeom>
          <a:noFill/>
        </p:spPr>
        <p:txBody>
          <a:bodyPr wrap="none" rtlCol="0">
            <a:spAutoFit/>
          </a:bodyPr>
          <a:lstStyle/>
          <a:p>
            <a:r>
              <a:rPr lang="zh-CN" altLang="en-US" dirty="0" smtClean="0"/>
              <a:t>待检测图</a:t>
            </a:r>
            <a:endParaRPr lang="zh-CN" altLang="en-US" dirty="0"/>
          </a:p>
        </p:txBody>
      </p:sp>
      <p:sp>
        <p:nvSpPr>
          <p:cNvPr id="18" name="文本框 17"/>
          <p:cNvSpPr txBox="1"/>
          <p:nvPr/>
        </p:nvSpPr>
        <p:spPr>
          <a:xfrm>
            <a:off x="5668574" y="4296510"/>
            <a:ext cx="877163" cy="369332"/>
          </a:xfrm>
          <a:prstGeom prst="rect">
            <a:avLst/>
          </a:prstGeom>
          <a:noFill/>
        </p:spPr>
        <p:txBody>
          <a:bodyPr wrap="none" rtlCol="0">
            <a:spAutoFit/>
          </a:bodyPr>
          <a:lstStyle/>
          <a:p>
            <a:r>
              <a:rPr lang="zh-CN" altLang="en-US" dirty="0" smtClean="0"/>
              <a:t>二值化</a:t>
            </a:r>
            <a:endParaRPr lang="zh-CN" altLang="en-US" dirty="0"/>
          </a:p>
        </p:txBody>
      </p:sp>
      <p:sp>
        <p:nvSpPr>
          <p:cNvPr id="19" name="文本框 18"/>
          <p:cNvSpPr txBox="1"/>
          <p:nvPr/>
        </p:nvSpPr>
        <p:spPr>
          <a:xfrm>
            <a:off x="1966154" y="6488668"/>
            <a:ext cx="877163" cy="369332"/>
          </a:xfrm>
          <a:prstGeom prst="rect">
            <a:avLst/>
          </a:prstGeom>
          <a:noFill/>
        </p:spPr>
        <p:txBody>
          <a:bodyPr wrap="none" rtlCol="0">
            <a:spAutoFit/>
          </a:bodyPr>
          <a:lstStyle/>
          <a:p>
            <a:r>
              <a:rPr lang="zh-CN" altLang="en-US" dirty="0" smtClean="0"/>
              <a:t>开运算</a:t>
            </a:r>
            <a:endParaRPr lang="zh-CN" altLang="en-US" dirty="0"/>
          </a:p>
        </p:txBody>
      </p:sp>
      <p:sp>
        <p:nvSpPr>
          <p:cNvPr id="20" name="文本框 19"/>
          <p:cNvSpPr txBox="1"/>
          <p:nvPr/>
        </p:nvSpPr>
        <p:spPr>
          <a:xfrm>
            <a:off x="5668574" y="6488668"/>
            <a:ext cx="877163" cy="369332"/>
          </a:xfrm>
          <a:prstGeom prst="rect">
            <a:avLst/>
          </a:prstGeom>
          <a:noFill/>
        </p:spPr>
        <p:txBody>
          <a:bodyPr wrap="none" rtlCol="0">
            <a:spAutoFit/>
          </a:bodyPr>
          <a:lstStyle/>
          <a:p>
            <a:r>
              <a:rPr lang="zh-CN" altLang="en-US" dirty="0"/>
              <a:t>找轮廓</a:t>
            </a:r>
          </a:p>
        </p:txBody>
      </p:sp>
      <p:sp>
        <p:nvSpPr>
          <p:cNvPr id="9" name="文本框 8"/>
          <p:cNvSpPr txBox="1"/>
          <p:nvPr/>
        </p:nvSpPr>
        <p:spPr>
          <a:xfrm>
            <a:off x="639848" y="1021738"/>
            <a:ext cx="6391493" cy="1107996"/>
          </a:xfrm>
          <a:prstGeom prst="rect">
            <a:avLst/>
          </a:prstGeom>
          <a:noFill/>
        </p:spPr>
        <p:txBody>
          <a:bodyPr wrap="none" rtlCol="0">
            <a:spAutoFit/>
          </a:bodyPr>
          <a:lstStyle/>
          <a:p>
            <a:r>
              <a:rPr lang="zh-CN" altLang="en-US" sz="2200" b="1" dirty="0" smtClean="0"/>
              <a:t>二值化</a:t>
            </a:r>
            <a:r>
              <a:rPr lang="zh-CN" altLang="en-US" sz="2200" dirty="0" smtClean="0"/>
              <a:t>：分割出夹具和装配件</a:t>
            </a:r>
            <a:endParaRPr lang="en-US" altLang="zh-CN" sz="2200" dirty="0" smtClean="0"/>
          </a:p>
          <a:p>
            <a:r>
              <a:rPr lang="zh-CN" altLang="en-US" sz="2200" b="1" dirty="0"/>
              <a:t>开</a:t>
            </a:r>
            <a:r>
              <a:rPr lang="zh-CN" altLang="en-US" sz="2200" b="1" dirty="0" smtClean="0"/>
              <a:t>运算</a:t>
            </a:r>
            <a:r>
              <a:rPr lang="zh-CN" altLang="en-US" sz="2200" dirty="0" smtClean="0"/>
              <a:t>：</a:t>
            </a:r>
            <a:r>
              <a:rPr lang="zh-CN" altLang="zh-CN" sz="2200" dirty="0" smtClean="0"/>
              <a:t>先</a:t>
            </a:r>
            <a:r>
              <a:rPr lang="zh-CN" altLang="zh-CN" sz="2200" dirty="0"/>
              <a:t>腐蚀后</a:t>
            </a:r>
            <a:r>
              <a:rPr lang="zh-CN" altLang="zh-CN" sz="2200" dirty="0" smtClean="0"/>
              <a:t>膨胀，消除</a:t>
            </a:r>
            <a:r>
              <a:rPr lang="zh-CN" altLang="en-US" sz="2200" dirty="0" smtClean="0"/>
              <a:t>突出的金属丝</a:t>
            </a:r>
            <a:endParaRPr lang="en-US" altLang="zh-CN" sz="2200" dirty="0" smtClean="0"/>
          </a:p>
          <a:p>
            <a:r>
              <a:rPr lang="zh-CN" altLang="en-US" sz="2200" b="1" dirty="0" smtClean="0"/>
              <a:t>找轮廓</a:t>
            </a:r>
            <a:r>
              <a:rPr lang="zh-CN" altLang="en-US" sz="2200" dirty="0" smtClean="0"/>
              <a:t>：</a:t>
            </a:r>
            <a:r>
              <a:rPr lang="zh-CN" altLang="zh-CN" sz="2200" dirty="0"/>
              <a:t>进行轮廓查找</a:t>
            </a:r>
            <a:r>
              <a:rPr lang="zh-CN" altLang="zh-CN" sz="2200" dirty="0" smtClean="0"/>
              <a:t>，得到</a:t>
            </a:r>
            <a:r>
              <a:rPr lang="zh-CN" altLang="zh-CN" sz="2200" dirty="0"/>
              <a:t>夹具的外包矩形轮廓</a:t>
            </a:r>
            <a:endParaRPr lang="zh-CN" altLang="en-US" sz="2200" dirty="0"/>
          </a:p>
        </p:txBody>
      </p:sp>
    </p:spTree>
    <p:extLst>
      <p:ext uri="{BB962C8B-B14F-4D97-AF65-F5344CB8AC3E}">
        <p14:creationId xmlns:p14="http://schemas.microsoft.com/office/powerpoint/2010/main" val="258891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ROI</a:t>
            </a:r>
            <a:r>
              <a:rPr lang="zh-CN" altLang="zh-CN" dirty="0"/>
              <a:t>设置</a:t>
            </a:r>
            <a:endParaRPr lang="zh-CN"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35" y="2937987"/>
            <a:ext cx="5400000" cy="3240159"/>
          </a:xfrm>
          <a:prstGeom prst="rect">
            <a:avLst/>
          </a:prstGeom>
        </p:spPr>
      </p:pic>
      <p:sp>
        <p:nvSpPr>
          <p:cNvPr id="4" name="矩形 3"/>
          <p:cNvSpPr/>
          <p:nvPr/>
        </p:nvSpPr>
        <p:spPr>
          <a:xfrm>
            <a:off x="639848" y="1138384"/>
            <a:ext cx="7365634" cy="1311128"/>
          </a:xfrm>
          <a:prstGeom prst="rect">
            <a:avLst/>
          </a:prstGeom>
        </p:spPr>
        <p:txBody>
          <a:bodyPr wrap="square">
            <a:spAutoFit/>
          </a:bodyPr>
          <a:lstStyle/>
          <a:p>
            <a:pPr algn="just">
              <a:lnSpc>
                <a:spcPct val="120000"/>
              </a:lnSpc>
              <a:spcAft>
                <a:spcPts val="0"/>
              </a:spcAft>
            </a:pPr>
            <a:r>
              <a:rPr lang="en-US" altLang="zh-CN" sz="2200" kern="100" dirty="0">
                <a:latin typeface="+mn-ea"/>
                <a:cs typeface="Times New Roman" panose="02020603050405020304" pitchFamily="18" charset="0"/>
              </a:rPr>
              <a:t> </a:t>
            </a:r>
            <a:r>
              <a:rPr lang="en-US" altLang="zh-CN" sz="2200" kern="100" dirty="0" smtClean="0">
                <a:latin typeface="+mn-ea"/>
                <a:cs typeface="Times New Roman" panose="02020603050405020304" pitchFamily="18" charset="0"/>
              </a:rPr>
              <a:t>   </a:t>
            </a:r>
            <a:r>
              <a:rPr lang="zh-CN" altLang="zh-CN" sz="2200" kern="100" dirty="0" smtClean="0">
                <a:latin typeface="Times New Roman" panose="02020603050405020304" pitchFamily="18" charset="0"/>
                <a:cs typeface="Times New Roman" panose="02020603050405020304" pitchFamily="18" charset="0"/>
              </a:rPr>
              <a:t>在</a:t>
            </a:r>
            <a:r>
              <a:rPr lang="zh-CN" altLang="zh-CN" sz="2200" kern="100" dirty="0">
                <a:latin typeface="Times New Roman" panose="02020603050405020304" pitchFamily="18" charset="0"/>
                <a:cs typeface="Times New Roman" panose="02020603050405020304" pitchFamily="18" charset="0"/>
              </a:rPr>
              <a:t>工业检测中，对于不同的检测项目通常采用设置检测的感兴趣区域（</a:t>
            </a:r>
            <a:r>
              <a:rPr lang="en-US" altLang="zh-CN" sz="2200" kern="100" dirty="0">
                <a:latin typeface="Times New Roman" panose="02020603050405020304" pitchFamily="18" charset="0"/>
                <a:cs typeface="Times New Roman" panose="02020603050405020304" pitchFamily="18" charset="0"/>
              </a:rPr>
              <a:t>ROI</a:t>
            </a:r>
            <a:r>
              <a:rPr lang="zh-CN" altLang="zh-CN" sz="2200" kern="100" dirty="0">
                <a:latin typeface="Times New Roman" panose="02020603050405020304" pitchFamily="18" charset="0"/>
                <a:cs typeface="Times New Roman" panose="02020603050405020304" pitchFamily="18" charset="0"/>
              </a:rPr>
              <a:t>）来进行检测。根据检测要求和不良样本的分析，本文总共设置了八个</a:t>
            </a:r>
            <a:r>
              <a:rPr lang="en-US" altLang="zh-CN" sz="2200" kern="100" dirty="0" smtClean="0">
                <a:latin typeface="Times New Roman" panose="02020603050405020304" pitchFamily="18" charset="0"/>
                <a:cs typeface="Times New Roman" panose="02020603050405020304" pitchFamily="18" charset="0"/>
              </a:rPr>
              <a:t>ROI</a:t>
            </a:r>
            <a:r>
              <a:rPr lang="zh-CN" altLang="zh-CN" sz="2200" kern="100" dirty="0" smtClean="0">
                <a:latin typeface="Times New Roman" panose="02020603050405020304" pitchFamily="18" charset="0"/>
                <a:cs typeface="Times New Roman" panose="02020603050405020304" pitchFamily="18" charset="0"/>
              </a:rPr>
              <a:t>。</a:t>
            </a:r>
            <a:endParaRPr lang="zh-CN" altLang="zh-CN" sz="2200" kern="100" dirty="0">
              <a:latin typeface="Times New Roman" panose="02020603050405020304" pitchFamily="18" charset="0"/>
              <a:cs typeface="Times New Roman" panose="02020603050405020304" pitchFamily="18" charset="0"/>
            </a:endParaRPr>
          </a:p>
        </p:txBody>
      </p:sp>
      <p:cxnSp>
        <p:nvCxnSpPr>
          <p:cNvPr id="6" name="直接箭头连接符 5"/>
          <p:cNvCxnSpPr/>
          <p:nvPr/>
        </p:nvCxnSpPr>
        <p:spPr>
          <a:xfrm flipH="1">
            <a:off x="5074025" y="4558066"/>
            <a:ext cx="173915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4607862" y="4020184"/>
            <a:ext cx="2205314"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4419603" y="3410584"/>
            <a:ext cx="2393573"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4607862" y="5069054"/>
            <a:ext cx="2205313"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813175" y="3210529"/>
            <a:ext cx="1980029" cy="400110"/>
          </a:xfrm>
          <a:prstGeom prst="rect">
            <a:avLst/>
          </a:prstGeom>
          <a:noFill/>
        </p:spPr>
        <p:txBody>
          <a:bodyPr wrap="none" rtlCol="0">
            <a:spAutoFit/>
          </a:bodyPr>
          <a:lstStyle/>
          <a:p>
            <a:r>
              <a:rPr lang="zh-CN" altLang="en-US" sz="2000" dirty="0" smtClean="0"/>
              <a:t>金属丝长度检测</a:t>
            </a:r>
            <a:endParaRPr lang="zh-CN" altLang="en-US" sz="2000" dirty="0"/>
          </a:p>
        </p:txBody>
      </p:sp>
      <p:sp>
        <p:nvSpPr>
          <p:cNvPr id="19" name="文本框 18"/>
          <p:cNvSpPr txBox="1"/>
          <p:nvPr/>
        </p:nvSpPr>
        <p:spPr>
          <a:xfrm>
            <a:off x="6813175" y="3820129"/>
            <a:ext cx="1980029" cy="400110"/>
          </a:xfrm>
          <a:prstGeom prst="rect">
            <a:avLst/>
          </a:prstGeom>
          <a:noFill/>
        </p:spPr>
        <p:txBody>
          <a:bodyPr wrap="none" rtlCol="0">
            <a:spAutoFit/>
          </a:bodyPr>
          <a:lstStyle/>
          <a:p>
            <a:r>
              <a:rPr lang="zh-CN" altLang="en-US" sz="2000" dirty="0"/>
              <a:t>金属丝位置检测</a:t>
            </a:r>
          </a:p>
        </p:txBody>
      </p:sp>
      <p:sp>
        <p:nvSpPr>
          <p:cNvPr id="20" name="文本框 19"/>
          <p:cNvSpPr txBox="1"/>
          <p:nvPr/>
        </p:nvSpPr>
        <p:spPr>
          <a:xfrm>
            <a:off x="6813174" y="4358011"/>
            <a:ext cx="1723549" cy="400110"/>
          </a:xfrm>
          <a:prstGeom prst="rect">
            <a:avLst/>
          </a:prstGeom>
          <a:noFill/>
        </p:spPr>
        <p:txBody>
          <a:bodyPr wrap="none" rtlCol="0">
            <a:spAutoFit/>
          </a:bodyPr>
          <a:lstStyle/>
          <a:p>
            <a:r>
              <a:rPr lang="zh-CN" altLang="en-US" sz="2000" dirty="0" smtClean="0"/>
              <a:t>棉芯缺失检测</a:t>
            </a:r>
            <a:endParaRPr lang="zh-CN" altLang="en-US" sz="2000" dirty="0"/>
          </a:p>
        </p:txBody>
      </p:sp>
      <p:sp>
        <p:nvSpPr>
          <p:cNvPr id="21" name="文本框 20"/>
          <p:cNvSpPr txBox="1"/>
          <p:nvPr/>
        </p:nvSpPr>
        <p:spPr>
          <a:xfrm>
            <a:off x="6813173" y="4868999"/>
            <a:ext cx="1980029" cy="400110"/>
          </a:xfrm>
          <a:prstGeom prst="rect">
            <a:avLst/>
          </a:prstGeom>
          <a:noFill/>
        </p:spPr>
        <p:txBody>
          <a:bodyPr wrap="none" rtlCol="0">
            <a:spAutoFit/>
          </a:bodyPr>
          <a:lstStyle/>
          <a:p>
            <a:r>
              <a:rPr lang="zh-CN" altLang="en-US" sz="2000" dirty="0"/>
              <a:t>金属片缺失</a:t>
            </a:r>
            <a:r>
              <a:rPr lang="zh-CN" altLang="en-US" sz="2000" dirty="0" smtClean="0"/>
              <a:t>检测</a:t>
            </a:r>
            <a:endParaRPr lang="zh-CN" altLang="en-US" sz="2000" dirty="0"/>
          </a:p>
        </p:txBody>
      </p:sp>
    </p:spTree>
    <p:extLst>
      <p:ext uri="{BB962C8B-B14F-4D97-AF65-F5344CB8AC3E}">
        <p14:creationId xmlns:p14="http://schemas.microsoft.com/office/powerpoint/2010/main" val="27981529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橙红色">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2666</TotalTime>
  <Words>1578</Words>
  <Application>Microsoft Office PowerPoint</Application>
  <PresentationFormat>全屏显示(4:3)</PresentationFormat>
  <Paragraphs>212</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黑体</vt:lpstr>
      <vt:lpstr>宋体</vt:lpstr>
      <vt:lpstr>微软雅黑</vt:lpstr>
      <vt:lpstr>Arial</vt:lpstr>
      <vt:lpstr>Calibri</vt:lpstr>
      <vt:lpstr>Calibri Light</vt:lpstr>
      <vt:lpstr>Cambria Math</vt:lpstr>
      <vt:lpstr>Times New Roman</vt:lpstr>
      <vt:lpstr>Wingdings</vt:lpstr>
      <vt:lpstr>Office 主题</vt:lpstr>
      <vt:lpstr>基于机器视觉的雾化器装配质量检测算法研究</vt:lpstr>
      <vt:lpstr>目录</vt:lpstr>
      <vt:lpstr>课题主要研究内容 及进度情况</vt:lpstr>
      <vt:lpstr>主要研究内容</vt:lpstr>
      <vt:lpstr>进度情况</vt:lpstr>
      <vt:lpstr>目前已完成的主要研究工作及结果</vt:lpstr>
      <vt:lpstr>数据集构建</vt:lpstr>
      <vt:lpstr>检测目标定位</vt:lpstr>
      <vt:lpstr>ROI设置</vt:lpstr>
      <vt:lpstr>工件缺失检测</vt:lpstr>
      <vt:lpstr>棉芯缺失检测与金属丝长度检测</vt:lpstr>
      <vt:lpstr>金属片缺失检测</vt:lpstr>
      <vt:lpstr>金属丝位置检测</vt:lpstr>
      <vt:lpstr>金属丝位置检测</vt:lpstr>
      <vt:lpstr>图像处理检测算法效果</vt:lpstr>
      <vt:lpstr>MobileNet</vt:lpstr>
      <vt:lpstr>模型训练</vt:lpstr>
      <vt:lpstr>卷积神经网络检测算法效果</vt:lpstr>
      <vt:lpstr>检测软件设计</vt:lpstr>
      <vt:lpstr>云端数据管理系统设计</vt:lpstr>
      <vt:lpstr>后期拟完成的研究工作及进度安排</vt:lpstr>
      <vt:lpstr>后期拟完成的研究工作及进度安排</vt:lpstr>
      <vt:lpstr>存在问题、困难及其解决方案</vt:lpstr>
      <vt:lpstr>存在问题、困难及其解决方案</vt:lpstr>
      <vt:lpstr>如期完成全部论文工作的可能性</vt:lpstr>
      <vt:lpstr>如期完成全部论文工作的可能性</vt:lpstr>
      <vt:lpstr>感谢聆听 请多指教！</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jkwang</dc:creator>
  <cp:lastModifiedBy>jkwang</cp:lastModifiedBy>
  <cp:revision>143</cp:revision>
  <dcterms:created xsi:type="dcterms:W3CDTF">2018-09-10T06:21:16Z</dcterms:created>
  <dcterms:modified xsi:type="dcterms:W3CDTF">2019-03-07T02:54:32Z</dcterms:modified>
</cp:coreProperties>
</file>