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4" r:id="rId2"/>
  </p:sldMasterIdLst>
  <p:notesMasterIdLst>
    <p:notesMasterId r:id="rId35"/>
  </p:notesMasterIdLst>
  <p:handoutMasterIdLst>
    <p:handoutMasterId r:id="rId36"/>
  </p:handoutMasterIdLst>
  <p:sldIdLst>
    <p:sldId id="635" r:id="rId3"/>
    <p:sldId id="668" r:id="rId4"/>
    <p:sldId id="709" r:id="rId5"/>
    <p:sldId id="710" r:id="rId6"/>
    <p:sldId id="711" r:id="rId7"/>
    <p:sldId id="712" r:id="rId8"/>
    <p:sldId id="715" r:id="rId9"/>
    <p:sldId id="742" r:id="rId10"/>
    <p:sldId id="743" r:id="rId11"/>
    <p:sldId id="747" r:id="rId12"/>
    <p:sldId id="748" r:id="rId13"/>
    <p:sldId id="749" r:id="rId14"/>
    <p:sldId id="750" r:id="rId15"/>
    <p:sldId id="723" r:id="rId16"/>
    <p:sldId id="744" r:id="rId17"/>
    <p:sldId id="751" r:id="rId18"/>
    <p:sldId id="752" r:id="rId19"/>
    <p:sldId id="762" r:id="rId20"/>
    <p:sldId id="753" r:id="rId21"/>
    <p:sldId id="728" r:id="rId22"/>
    <p:sldId id="745" r:id="rId23"/>
    <p:sldId id="754" r:id="rId24"/>
    <p:sldId id="755" r:id="rId25"/>
    <p:sldId id="761" r:id="rId26"/>
    <p:sldId id="736" r:id="rId27"/>
    <p:sldId id="746" r:id="rId28"/>
    <p:sldId id="756" r:id="rId29"/>
    <p:sldId id="757" r:id="rId30"/>
    <p:sldId id="758" r:id="rId31"/>
    <p:sldId id="759" r:id="rId32"/>
    <p:sldId id="760" r:id="rId33"/>
    <p:sldId id="615" r:id="rId34"/>
  </p:sldIdLst>
  <p:sldSz cx="9144000" cy="5715000" type="screen16x10"/>
  <p:notesSz cx="6797675" cy="9926638"/>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38481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77025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15506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54051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1925320" algn="l" defTabSz="76962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310130" algn="l" defTabSz="76962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2695575" algn="l" defTabSz="76962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080385" algn="l" defTabSz="76962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8432681D-892E-42EC-A65A-20B23CA19B2D}">
          <p14:sldIdLst>
            <p14:sldId id="635"/>
            <p14:sldId id="668"/>
            <p14:sldId id="709"/>
            <p14:sldId id="710"/>
            <p14:sldId id="711"/>
            <p14:sldId id="712"/>
            <p14:sldId id="715"/>
            <p14:sldId id="742"/>
            <p14:sldId id="743"/>
            <p14:sldId id="747"/>
            <p14:sldId id="748"/>
            <p14:sldId id="749"/>
            <p14:sldId id="750"/>
            <p14:sldId id="723"/>
            <p14:sldId id="744"/>
            <p14:sldId id="751"/>
            <p14:sldId id="752"/>
            <p14:sldId id="762"/>
            <p14:sldId id="753"/>
            <p14:sldId id="728"/>
            <p14:sldId id="745"/>
            <p14:sldId id="754"/>
            <p14:sldId id="755"/>
            <p14:sldId id="761"/>
            <p14:sldId id="736"/>
            <p14:sldId id="746"/>
            <p14:sldId id="756"/>
            <p14:sldId id="757"/>
            <p14:sldId id="758"/>
            <p14:sldId id="759"/>
            <p14:sldId id="760"/>
          </p14:sldIdLst>
        </p14:section>
        <p14:section name="无标题节" id="{95468899-24C4-46C3-9B05-09AAEF08810B}">
          <p14:sldIdLst>
            <p14:sldId id="615"/>
          </p14:sldIdLst>
        </p14:section>
        <p14:section name="details" id="{84A836CC-1484-4B68-A594-28A58A9F5DFB}">
          <p14:sldIdLst/>
        </p14:section>
      </p14:sectionLst>
    </p:ext>
    <p:ext uri="{EFAFB233-063F-42B5-8137-9DF3F51BA10A}">
      <p15:sldGuideLst xmlns:p15="http://schemas.microsoft.com/office/powerpoint/2012/main">
        <p15:guide id="1" orient="horz" pos="3059">
          <p15:clr>
            <a:srgbClr val="A4A3A4"/>
          </p15:clr>
        </p15:guide>
        <p15:guide id="2" orient="horz" pos="1420">
          <p15:clr>
            <a:srgbClr val="A4A3A4"/>
          </p15:clr>
        </p15:guide>
        <p15:guide id="3" orient="horz" pos="2406">
          <p15:clr>
            <a:srgbClr val="A4A3A4"/>
          </p15:clr>
        </p15:guide>
        <p15:guide id="4" orient="horz" pos="1800">
          <p15:clr>
            <a:srgbClr val="A4A3A4"/>
          </p15:clr>
        </p15:guide>
        <p15:guide id="5" orient="horz" pos="2271">
          <p15:clr>
            <a:srgbClr val="A4A3A4"/>
          </p15:clr>
        </p15:guide>
        <p15:guide id="6" pos="1440">
          <p15:clr>
            <a:srgbClr val="A4A3A4"/>
          </p15:clr>
        </p15:guide>
        <p15:guide id="7" pos="2419">
          <p15:clr>
            <a:srgbClr val="A4A3A4"/>
          </p15:clr>
        </p15:guide>
        <p15:guide id="8" pos="2816">
          <p15:clr>
            <a:srgbClr val="A4A3A4"/>
          </p15:clr>
        </p15:guide>
        <p15:guide id="9" pos="3071">
          <p15:clr>
            <a:srgbClr val="A4A3A4"/>
          </p15:clr>
        </p15:guide>
        <p15:guide id="10" pos="5145">
          <p15:clr>
            <a:srgbClr val="A4A3A4"/>
          </p15:clr>
        </p15:guide>
        <p15:guide id="11" pos="1075">
          <p15:clr>
            <a:srgbClr val="A4A3A4"/>
          </p15:clr>
        </p15:guide>
        <p15:guide id="12" pos="566">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FF64"/>
    <a:srgbClr val="0000FF"/>
    <a:srgbClr val="0066FF"/>
    <a:srgbClr val="EC9F14"/>
    <a:srgbClr val="FF9933"/>
    <a:srgbClr val="2339A5"/>
    <a:srgbClr val="00487E"/>
    <a:srgbClr val="8D7B3B"/>
    <a:srgbClr val="807348"/>
    <a:srgbClr val="7E8B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1" autoAdjust="0"/>
    <p:restoredTop sz="98177" autoAdjust="0"/>
  </p:normalViewPr>
  <p:slideViewPr>
    <p:cSldViewPr>
      <p:cViewPr varScale="1">
        <p:scale>
          <a:sx n="129" d="100"/>
          <a:sy n="129" d="100"/>
        </p:scale>
        <p:origin x="900" y="96"/>
      </p:cViewPr>
      <p:guideLst>
        <p:guide orient="horz" pos="3059"/>
        <p:guide orient="horz" pos="1420"/>
        <p:guide orient="horz" pos="2406"/>
        <p:guide orient="horz" pos="1800"/>
        <p:guide orient="horz" pos="2271"/>
        <p:guide pos="1440"/>
        <p:guide pos="2419"/>
        <p:guide pos="2816"/>
        <p:guide pos="3071"/>
        <p:guide pos="5145"/>
        <p:guide pos="1075"/>
        <p:guide pos="56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2" d="100"/>
          <a:sy n="62" d="100"/>
        </p:scale>
        <p:origin x="-3414"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7D5E90A-DF10-4FDD-81DC-C86CDD74C3AB}" type="datetimeFigureOut">
              <a:rPr lang="zh-CN" altLang="en-US" smtClean="0"/>
              <a:t>2019/6/17</a:t>
            </a:fld>
            <a:endParaRPr lang="zh-CN" altLang="en-US"/>
          </a:p>
        </p:txBody>
      </p:sp>
      <p:sp>
        <p:nvSpPr>
          <p:cNvPr id="4" name="页脚占位符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3A1BD85-56E4-49B6-8C9D-347E3B4EF252}" type="slidenum">
              <a:rPr lang="zh-CN" altLang="en-US" smtClean="0"/>
              <a:t>‹#›</a:t>
            </a:fld>
            <a:endParaRPr lang="zh-CN" altLang="en-US"/>
          </a:p>
        </p:txBody>
      </p:sp>
    </p:spTree>
    <p:extLst>
      <p:ext uri="{BB962C8B-B14F-4D97-AF65-F5344CB8AC3E}">
        <p14:creationId xmlns:p14="http://schemas.microsoft.com/office/powerpoint/2010/main" val="1702497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页眉占位符 1"/>
          <p:cNvSpPr>
            <a:spLocks noGrp="1" noChangeArrowheads="1"/>
          </p:cNvSpPr>
          <p:nvPr>
            <p:ph type="hdr" sz="quarter"/>
          </p:nvPr>
        </p:nvSpPr>
        <p:spPr bwMode="auto">
          <a:xfrm>
            <a:off x="0" y="0"/>
            <a:ext cx="2946400" cy="4968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10243" name="日期占位符 2"/>
          <p:cNvSpPr>
            <a:spLocks noGrp="1" noChangeArrowheads="1"/>
          </p:cNvSpPr>
          <p:nvPr>
            <p:ph type="dt" idx="1"/>
          </p:nvPr>
        </p:nvSpPr>
        <p:spPr bwMode="auto">
          <a:xfrm>
            <a:off x="3849688" y="0"/>
            <a:ext cx="2946400" cy="4968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fld id="{342B93A0-CC83-4B4A-933D-8EB17D38CB64}" type="datetimeFigureOut">
              <a:rPr lang="zh-CN" altLang="en-US"/>
              <a:t>2019/6/17</a:t>
            </a:fld>
            <a:endParaRPr lang="en-US"/>
          </a:p>
        </p:txBody>
      </p:sp>
      <p:sp>
        <p:nvSpPr>
          <p:cNvPr id="111620" name="幻灯片图像占位符 3"/>
          <p:cNvSpPr>
            <a:spLocks noGrp="1" noRot="1" noChangeAspect="1" noChangeArrowheads="1"/>
          </p:cNvSpPr>
          <p:nvPr>
            <p:ph type="sldImg" idx="2"/>
          </p:nvPr>
        </p:nvSpPr>
        <p:spPr bwMode="auto">
          <a:xfrm>
            <a:off x="420688" y="744538"/>
            <a:ext cx="5956300" cy="3722687"/>
          </a:xfrm>
          <a:prstGeom prst="rect">
            <a:avLst/>
          </a:prstGeom>
          <a:noFill/>
          <a:ln w="9525">
            <a:noFill/>
            <a:miter lim="800000"/>
          </a:ln>
        </p:spPr>
      </p:sp>
      <p:sp>
        <p:nvSpPr>
          <p:cNvPr id="10245" name="备注占位符 4"/>
          <p:cNvSpPr>
            <a:spLocks noGrp="1" noChangeArrowheads="1"/>
          </p:cNvSpPr>
          <p:nvPr>
            <p:ph type="body" sz="quarter" idx="3"/>
          </p:nvPr>
        </p:nvSpPr>
        <p:spPr bwMode="auto">
          <a:xfrm>
            <a:off x="679450" y="4714875"/>
            <a:ext cx="5438775" cy="4467225"/>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页脚占位符 5"/>
          <p:cNvSpPr>
            <a:spLocks noGrp="1" noChangeArrowheads="1"/>
          </p:cNvSpPr>
          <p:nvPr>
            <p:ph type="ftr" sz="quarter" idx="4"/>
          </p:nvPr>
        </p:nvSpPr>
        <p:spPr bwMode="auto">
          <a:xfrm>
            <a:off x="0" y="9428163"/>
            <a:ext cx="2946400" cy="4968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10247" name="灯片编号占位符 6"/>
          <p:cNvSpPr>
            <a:spLocks noGrp="1" noChangeArrowheads="1"/>
          </p:cNvSpPr>
          <p:nvPr>
            <p:ph type="sldNum" sz="quarter" idx="5"/>
          </p:nvPr>
        </p:nvSpPr>
        <p:spPr bwMode="auto">
          <a:xfrm>
            <a:off x="3849688" y="9428163"/>
            <a:ext cx="2946400" cy="4968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fld id="{B71B80FC-46CB-4E55-BFCB-3BE62531B4D7}" type="slidenum">
              <a:rPr lang="zh-CN" altLang="en-US"/>
              <a:t>‹#›</a:t>
            </a:fld>
            <a:endParaRPr lang="en-US"/>
          </a:p>
        </p:txBody>
      </p:sp>
    </p:spTree>
    <p:extLst>
      <p:ext uri="{BB962C8B-B14F-4D97-AF65-F5344CB8AC3E}">
        <p14:creationId xmlns:p14="http://schemas.microsoft.com/office/powerpoint/2010/main" val="9592125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Calibri" panose="020F0502020204030204" pitchFamily="34" charset="0"/>
        <a:ea typeface="宋体" panose="02010600030101010101" pitchFamily="2" charset="-122"/>
        <a:cs typeface="+mn-cs"/>
      </a:defRPr>
    </a:lvl1pPr>
    <a:lvl2pPr marL="384810" algn="l" rtl="0" eaLnBrk="0" fontAlgn="base" hangingPunct="0">
      <a:spcBef>
        <a:spcPct val="30000"/>
      </a:spcBef>
      <a:spcAft>
        <a:spcPct val="0"/>
      </a:spcAft>
      <a:defRPr sz="1000" kern="1200">
        <a:solidFill>
          <a:schemeClr val="tx1"/>
        </a:solidFill>
        <a:latin typeface="Calibri" panose="020F0502020204030204" pitchFamily="34" charset="0"/>
        <a:ea typeface="宋体" panose="02010600030101010101" pitchFamily="2" charset="-122"/>
        <a:cs typeface="+mn-cs"/>
      </a:defRPr>
    </a:lvl2pPr>
    <a:lvl3pPr marL="770255" algn="l" rtl="0" eaLnBrk="0" fontAlgn="base" hangingPunct="0">
      <a:spcBef>
        <a:spcPct val="30000"/>
      </a:spcBef>
      <a:spcAft>
        <a:spcPct val="0"/>
      </a:spcAft>
      <a:defRPr sz="1000" kern="1200">
        <a:solidFill>
          <a:schemeClr val="tx1"/>
        </a:solidFill>
        <a:latin typeface="Calibri" panose="020F0502020204030204" pitchFamily="34" charset="0"/>
        <a:ea typeface="宋体" panose="02010600030101010101" pitchFamily="2" charset="-122"/>
        <a:cs typeface="+mn-cs"/>
      </a:defRPr>
    </a:lvl3pPr>
    <a:lvl4pPr marL="1155065" algn="l" rtl="0" eaLnBrk="0" fontAlgn="base" hangingPunct="0">
      <a:spcBef>
        <a:spcPct val="30000"/>
      </a:spcBef>
      <a:spcAft>
        <a:spcPct val="0"/>
      </a:spcAft>
      <a:defRPr sz="1000" kern="1200">
        <a:solidFill>
          <a:schemeClr val="tx1"/>
        </a:solidFill>
        <a:latin typeface="Calibri" panose="020F0502020204030204" pitchFamily="34" charset="0"/>
        <a:ea typeface="宋体" panose="02010600030101010101" pitchFamily="2" charset="-122"/>
        <a:cs typeface="+mn-cs"/>
      </a:defRPr>
    </a:lvl4pPr>
    <a:lvl5pPr marL="1540510" algn="l" rtl="0" eaLnBrk="0" fontAlgn="base" hangingPunct="0">
      <a:spcBef>
        <a:spcPct val="30000"/>
      </a:spcBef>
      <a:spcAft>
        <a:spcPct val="0"/>
      </a:spcAft>
      <a:defRPr sz="1000" kern="1200">
        <a:solidFill>
          <a:schemeClr val="tx1"/>
        </a:solidFill>
        <a:latin typeface="Calibri" panose="020F0502020204030204" pitchFamily="34" charset="0"/>
        <a:ea typeface="宋体" panose="02010600030101010101" pitchFamily="2" charset="-122"/>
        <a:cs typeface="+mn-cs"/>
      </a:defRPr>
    </a:lvl5pPr>
    <a:lvl6pPr marL="1925320" algn="l" defTabSz="769620" rtl="0" eaLnBrk="1" latinLnBrk="0" hangingPunct="1">
      <a:defRPr sz="1000" kern="1200">
        <a:solidFill>
          <a:schemeClr val="tx1"/>
        </a:solidFill>
        <a:latin typeface="+mn-lt"/>
        <a:ea typeface="+mn-ea"/>
        <a:cs typeface="+mn-cs"/>
      </a:defRPr>
    </a:lvl6pPr>
    <a:lvl7pPr marL="2310130" algn="l" defTabSz="769620" rtl="0" eaLnBrk="1" latinLnBrk="0" hangingPunct="1">
      <a:defRPr sz="1000" kern="1200">
        <a:solidFill>
          <a:schemeClr val="tx1"/>
        </a:solidFill>
        <a:latin typeface="+mn-lt"/>
        <a:ea typeface="+mn-ea"/>
        <a:cs typeface="+mn-cs"/>
      </a:defRPr>
    </a:lvl7pPr>
    <a:lvl8pPr marL="2695575" algn="l" defTabSz="769620" rtl="0" eaLnBrk="1" latinLnBrk="0" hangingPunct="1">
      <a:defRPr sz="1000" kern="1200">
        <a:solidFill>
          <a:schemeClr val="tx1"/>
        </a:solidFill>
        <a:latin typeface="+mn-lt"/>
        <a:ea typeface="+mn-ea"/>
        <a:cs typeface="+mn-cs"/>
      </a:defRPr>
    </a:lvl8pPr>
    <a:lvl9pPr marL="3080385" algn="l" defTabSz="76962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a:t>
            </a:fld>
            <a:endParaRPr lang="zh-CN" altLang="en-US"/>
          </a:p>
        </p:txBody>
      </p:sp>
    </p:spTree>
    <p:extLst>
      <p:ext uri="{BB962C8B-B14F-4D97-AF65-F5344CB8AC3E}">
        <p14:creationId xmlns:p14="http://schemas.microsoft.com/office/powerpoint/2010/main" val="4241429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12</a:t>
            </a:fld>
            <a:endParaRPr lang="zh-CN" altLang="en-US"/>
          </a:p>
        </p:txBody>
      </p:sp>
    </p:spTree>
    <p:extLst>
      <p:ext uri="{BB962C8B-B14F-4D97-AF65-F5344CB8AC3E}">
        <p14:creationId xmlns:p14="http://schemas.microsoft.com/office/powerpoint/2010/main" val="4249008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13</a:t>
            </a:fld>
            <a:endParaRPr lang="zh-CN" altLang="en-US"/>
          </a:p>
        </p:txBody>
      </p:sp>
    </p:spTree>
    <p:extLst>
      <p:ext uri="{BB962C8B-B14F-4D97-AF65-F5344CB8AC3E}">
        <p14:creationId xmlns:p14="http://schemas.microsoft.com/office/powerpoint/2010/main" val="2721677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14</a:t>
            </a:fld>
            <a:endParaRPr lang="zh-CN" altLang="en-US"/>
          </a:p>
        </p:txBody>
      </p:sp>
    </p:spTree>
    <p:extLst>
      <p:ext uri="{BB962C8B-B14F-4D97-AF65-F5344CB8AC3E}">
        <p14:creationId xmlns:p14="http://schemas.microsoft.com/office/powerpoint/2010/main" val="2476128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15</a:t>
            </a:fld>
            <a:endParaRPr lang="zh-CN" altLang="en-US"/>
          </a:p>
        </p:txBody>
      </p:sp>
    </p:spTree>
    <p:extLst>
      <p:ext uri="{BB962C8B-B14F-4D97-AF65-F5344CB8AC3E}">
        <p14:creationId xmlns:p14="http://schemas.microsoft.com/office/powerpoint/2010/main" val="2611296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16</a:t>
            </a:fld>
            <a:endParaRPr lang="zh-CN" altLang="en-US"/>
          </a:p>
        </p:txBody>
      </p:sp>
    </p:spTree>
    <p:extLst>
      <p:ext uri="{BB962C8B-B14F-4D97-AF65-F5344CB8AC3E}">
        <p14:creationId xmlns:p14="http://schemas.microsoft.com/office/powerpoint/2010/main" val="2782784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17</a:t>
            </a:fld>
            <a:endParaRPr lang="zh-CN" altLang="en-US"/>
          </a:p>
        </p:txBody>
      </p:sp>
    </p:spTree>
    <p:extLst>
      <p:ext uri="{BB962C8B-B14F-4D97-AF65-F5344CB8AC3E}">
        <p14:creationId xmlns:p14="http://schemas.microsoft.com/office/powerpoint/2010/main" val="174760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18</a:t>
            </a:fld>
            <a:endParaRPr lang="zh-CN" altLang="en-US"/>
          </a:p>
        </p:txBody>
      </p:sp>
    </p:spTree>
    <p:extLst>
      <p:ext uri="{BB962C8B-B14F-4D97-AF65-F5344CB8AC3E}">
        <p14:creationId xmlns:p14="http://schemas.microsoft.com/office/powerpoint/2010/main" val="1591274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19</a:t>
            </a:fld>
            <a:endParaRPr lang="zh-CN" altLang="en-US"/>
          </a:p>
        </p:txBody>
      </p:sp>
    </p:spTree>
    <p:extLst>
      <p:ext uri="{BB962C8B-B14F-4D97-AF65-F5344CB8AC3E}">
        <p14:creationId xmlns:p14="http://schemas.microsoft.com/office/powerpoint/2010/main" val="3203664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20</a:t>
            </a:fld>
            <a:endParaRPr lang="zh-CN" altLang="en-US"/>
          </a:p>
        </p:txBody>
      </p:sp>
    </p:spTree>
    <p:extLst>
      <p:ext uri="{BB962C8B-B14F-4D97-AF65-F5344CB8AC3E}">
        <p14:creationId xmlns:p14="http://schemas.microsoft.com/office/powerpoint/2010/main" val="3482803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21</a:t>
            </a:fld>
            <a:endParaRPr lang="zh-CN" altLang="en-US"/>
          </a:p>
        </p:txBody>
      </p:sp>
    </p:spTree>
    <p:extLst>
      <p:ext uri="{BB962C8B-B14F-4D97-AF65-F5344CB8AC3E}">
        <p14:creationId xmlns:p14="http://schemas.microsoft.com/office/powerpoint/2010/main" val="201415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a:t>
            </a:fld>
            <a:endParaRPr lang="zh-CN" altLang="en-US"/>
          </a:p>
        </p:txBody>
      </p:sp>
    </p:spTree>
    <p:extLst>
      <p:ext uri="{BB962C8B-B14F-4D97-AF65-F5344CB8AC3E}">
        <p14:creationId xmlns:p14="http://schemas.microsoft.com/office/powerpoint/2010/main" val="4062072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22</a:t>
            </a:fld>
            <a:endParaRPr lang="zh-CN" altLang="en-US"/>
          </a:p>
        </p:txBody>
      </p:sp>
    </p:spTree>
    <p:extLst>
      <p:ext uri="{BB962C8B-B14F-4D97-AF65-F5344CB8AC3E}">
        <p14:creationId xmlns:p14="http://schemas.microsoft.com/office/powerpoint/2010/main" val="3807153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23</a:t>
            </a:fld>
            <a:endParaRPr lang="zh-CN" altLang="en-US"/>
          </a:p>
        </p:txBody>
      </p:sp>
    </p:spTree>
    <p:extLst>
      <p:ext uri="{BB962C8B-B14F-4D97-AF65-F5344CB8AC3E}">
        <p14:creationId xmlns:p14="http://schemas.microsoft.com/office/powerpoint/2010/main" val="714206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24</a:t>
            </a:fld>
            <a:endParaRPr lang="zh-CN" altLang="en-US"/>
          </a:p>
        </p:txBody>
      </p:sp>
    </p:spTree>
    <p:extLst>
      <p:ext uri="{BB962C8B-B14F-4D97-AF65-F5344CB8AC3E}">
        <p14:creationId xmlns:p14="http://schemas.microsoft.com/office/powerpoint/2010/main" val="2096906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25</a:t>
            </a:fld>
            <a:endParaRPr lang="zh-CN" altLang="en-US"/>
          </a:p>
        </p:txBody>
      </p:sp>
    </p:spTree>
    <p:extLst>
      <p:ext uri="{BB962C8B-B14F-4D97-AF65-F5344CB8AC3E}">
        <p14:creationId xmlns:p14="http://schemas.microsoft.com/office/powerpoint/2010/main" val="1777796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26</a:t>
            </a:fld>
            <a:endParaRPr lang="zh-CN" altLang="en-US"/>
          </a:p>
        </p:txBody>
      </p:sp>
    </p:spTree>
    <p:extLst>
      <p:ext uri="{BB962C8B-B14F-4D97-AF65-F5344CB8AC3E}">
        <p14:creationId xmlns:p14="http://schemas.microsoft.com/office/powerpoint/2010/main" val="105714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27</a:t>
            </a:fld>
            <a:endParaRPr lang="zh-CN" altLang="en-US"/>
          </a:p>
        </p:txBody>
      </p:sp>
    </p:spTree>
    <p:extLst>
      <p:ext uri="{BB962C8B-B14F-4D97-AF65-F5344CB8AC3E}">
        <p14:creationId xmlns:p14="http://schemas.microsoft.com/office/powerpoint/2010/main" val="781058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28</a:t>
            </a:fld>
            <a:endParaRPr lang="zh-CN" altLang="en-US"/>
          </a:p>
        </p:txBody>
      </p:sp>
    </p:spTree>
    <p:extLst>
      <p:ext uri="{BB962C8B-B14F-4D97-AF65-F5344CB8AC3E}">
        <p14:creationId xmlns:p14="http://schemas.microsoft.com/office/powerpoint/2010/main" val="2735450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29</a:t>
            </a:fld>
            <a:endParaRPr lang="zh-CN" altLang="en-US"/>
          </a:p>
        </p:txBody>
      </p:sp>
    </p:spTree>
    <p:extLst>
      <p:ext uri="{BB962C8B-B14F-4D97-AF65-F5344CB8AC3E}">
        <p14:creationId xmlns:p14="http://schemas.microsoft.com/office/powerpoint/2010/main" val="2659407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30</a:t>
            </a:fld>
            <a:endParaRPr lang="zh-CN" altLang="en-US"/>
          </a:p>
        </p:txBody>
      </p:sp>
    </p:spTree>
    <p:extLst>
      <p:ext uri="{BB962C8B-B14F-4D97-AF65-F5344CB8AC3E}">
        <p14:creationId xmlns:p14="http://schemas.microsoft.com/office/powerpoint/2010/main" val="30631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31</a:t>
            </a:fld>
            <a:endParaRPr lang="zh-CN" altLang="en-US"/>
          </a:p>
        </p:txBody>
      </p:sp>
    </p:spTree>
    <p:extLst>
      <p:ext uri="{BB962C8B-B14F-4D97-AF65-F5344CB8AC3E}">
        <p14:creationId xmlns:p14="http://schemas.microsoft.com/office/powerpoint/2010/main" val="224619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a:t>
            </a:fld>
            <a:endParaRPr lang="zh-CN" altLang="en-US"/>
          </a:p>
        </p:txBody>
      </p:sp>
    </p:spTree>
    <p:extLst>
      <p:ext uri="{BB962C8B-B14F-4D97-AF65-F5344CB8AC3E}">
        <p14:creationId xmlns:p14="http://schemas.microsoft.com/office/powerpoint/2010/main" val="146649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6</a:t>
            </a:fld>
            <a:endParaRPr lang="zh-CN" altLang="en-US"/>
          </a:p>
        </p:txBody>
      </p:sp>
    </p:spTree>
    <p:extLst>
      <p:ext uri="{BB962C8B-B14F-4D97-AF65-F5344CB8AC3E}">
        <p14:creationId xmlns:p14="http://schemas.microsoft.com/office/powerpoint/2010/main" val="2131945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7</a:t>
            </a:fld>
            <a:endParaRPr lang="zh-CN" altLang="en-US"/>
          </a:p>
        </p:txBody>
      </p:sp>
    </p:spTree>
    <p:extLst>
      <p:ext uri="{BB962C8B-B14F-4D97-AF65-F5344CB8AC3E}">
        <p14:creationId xmlns:p14="http://schemas.microsoft.com/office/powerpoint/2010/main" val="130809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8</a:t>
            </a:fld>
            <a:endParaRPr lang="zh-CN" altLang="en-US"/>
          </a:p>
        </p:txBody>
      </p:sp>
    </p:spTree>
    <p:extLst>
      <p:ext uri="{BB962C8B-B14F-4D97-AF65-F5344CB8AC3E}">
        <p14:creationId xmlns:p14="http://schemas.microsoft.com/office/powerpoint/2010/main" val="867939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9</a:t>
            </a:fld>
            <a:endParaRPr lang="zh-CN" altLang="en-US"/>
          </a:p>
        </p:txBody>
      </p:sp>
    </p:spTree>
    <p:extLst>
      <p:ext uri="{BB962C8B-B14F-4D97-AF65-F5344CB8AC3E}">
        <p14:creationId xmlns:p14="http://schemas.microsoft.com/office/powerpoint/2010/main" val="1449385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10</a:t>
            </a:fld>
            <a:endParaRPr lang="zh-CN" altLang="en-US"/>
          </a:p>
        </p:txBody>
      </p:sp>
    </p:spTree>
    <p:extLst>
      <p:ext uri="{BB962C8B-B14F-4D97-AF65-F5344CB8AC3E}">
        <p14:creationId xmlns:p14="http://schemas.microsoft.com/office/powerpoint/2010/main" val="124279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11</a:t>
            </a:fld>
            <a:endParaRPr lang="zh-CN" altLang="en-US"/>
          </a:p>
        </p:txBody>
      </p:sp>
    </p:spTree>
    <p:extLst>
      <p:ext uri="{BB962C8B-B14F-4D97-AF65-F5344CB8AC3E}">
        <p14:creationId xmlns:p14="http://schemas.microsoft.com/office/powerpoint/2010/main" val="46186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3"/>
          <p:cNvSpPr txBox="1">
            <a:spLocks noChangeArrowheads="1"/>
          </p:cNvSpPr>
          <p:nvPr userDrawn="1"/>
        </p:nvSpPr>
        <p:spPr bwMode="auto">
          <a:xfrm>
            <a:off x="5651985" y="453756"/>
            <a:ext cx="2744275" cy="221491"/>
          </a:xfrm>
          <a:prstGeom prst="rect">
            <a:avLst/>
          </a:prstGeom>
          <a:noFill/>
          <a:ln w="9525">
            <a:noFill/>
            <a:miter lim="800000"/>
          </a:ln>
        </p:spPr>
        <p:txBody>
          <a:bodyPr lIns="95085" tIns="47542" rIns="95085" bIns="47542">
            <a:spAutoFit/>
          </a:bodyPr>
          <a:lstStyle/>
          <a:p>
            <a:pPr eaLnBrk="0" hangingPunct="0">
              <a:buFont typeface="Arial" panose="020B0604020202020204" pitchFamily="34" charset="0"/>
              <a:buNone/>
            </a:pPr>
            <a:r>
              <a:rPr lang="en-US" altLang="zh-CN" sz="800" b="1" dirty="0">
                <a:latin typeface="Raavi" panose="020B0502040204020203" pitchFamily="34" charset="0"/>
                <a:ea typeface="微软雅黑" panose="020B0503020204020204" pitchFamily="34" charset="-122"/>
              </a:rPr>
              <a:t>INNOVATIVE SOLUTIONS, AUTOMATION &amp; BEYOND</a:t>
            </a:r>
          </a:p>
        </p:txBody>
      </p:sp>
      <p:sp>
        <p:nvSpPr>
          <p:cNvPr id="3" name="Line 6"/>
          <p:cNvSpPr>
            <a:spLocks noChangeShapeType="1"/>
          </p:cNvSpPr>
          <p:nvPr userDrawn="1"/>
        </p:nvSpPr>
        <p:spPr bwMode="auto">
          <a:xfrm>
            <a:off x="900050" y="611999"/>
            <a:ext cx="7415897" cy="13531"/>
          </a:xfrm>
          <a:prstGeom prst="line">
            <a:avLst/>
          </a:prstGeom>
          <a:noFill/>
          <a:ln w="19050">
            <a:solidFill>
              <a:srgbClr val="0C46A4"/>
            </a:solidFill>
            <a:round/>
          </a:ln>
        </p:spPr>
        <p:txBody>
          <a:bodyPr lIns="77011" tIns="38505" rIns="77011" bIns="38505"/>
          <a:lstStyle/>
          <a:p>
            <a:endParaRPr lang="zh-CN" alt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10" name="Picture 2" descr="PPT -落格1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392811"/>
            <a:ext cx="9144000" cy="33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81" y="-45802"/>
            <a:ext cx="9149680" cy="537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PPT -落格11"/>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l="13139" r="6006" b="30745"/>
          <a:stretch>
            <a:fillRect/>
          </a:stretch>
        </p:blipFill>
        <p:spPr bwMode="auto">
          <a:xfrm>
            <a:off x="1" y="4821282"/>
            <a:ext cx="1259632" cy="8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63"/>
          <p:cNvSpPr txBox="1">
            <a:spLocks noChangeArrowheads="1"/>
          </p:cNvSpPr>
          <p:nvPr userDrawn="1"/>
        </p:nvSpPr>
        <p:spPr bwMode="auto">
          <a:xfrm>
            <a:off x="5651985" y="453756"/>
            <a:ext cx="2744275" cy="221491"/>
          </a:xfrm>
          <a:prstGeom prst="rect">
            <a:avLst/>
          </a:prstGeom>
          <a:noFill/>
          <a:ln w="9525">
            <a:noFill/>
            <a:miter lim="800000"/>
          </a:ln>
        </p:spPr>
        <p:txBody>
          <a:bodyPr lIns="95085" tIns="47542" rIns="95085" bIns="47542">
            <a:spAutoFit/>
          </a:bodyPr>
          <a:lstStyle/>
          <a:p>
            <a:pPr eaLnBrk="0" hangingPunct="0">
              <a:buFont typeface="Arial" panose="020B0604020202020204" pitchFamily="34" charset="0"/>
              <a:buNone/>
            </a:pPr>
            <a:r>
              <a:rPr lang="en-US" altLang="zh-CN" sz="800" b="1" dirty="0">
                <a:latin typeface="Raavi" panose="020B0502040204020203" pitchFamily="34" charset="0"/>
                <a:ea typeface="微软雅黑" panose="020B0503020204020204" pitchFamily="34" charset="-122"/>
              </a:rPr>
              <a:t>INNOVATIVE SOLUTIONS, AUTOMATION &amp; BEYOND</a:t>
            </a:r>
          </a:p>
        </p:txBody>
      </p:sp>
      <p:sp>
        <p:nvSpPr>
          <p:cNvPr id="9" name="Line 6"/>
          <p:cNvSpPr>
            <a:spLocks noChangeShapeType="1"/>
          </p:cNvSpPr>
          <p:nvPr userDrawn="1"/>
        </p:nvSpPr>
        <p:spPr bwMode="auto">
          <a:xfrm>
            <a:off x="900050" y="611999"/>
            <a:ext cx="7415897" cy="13531"/>
          </a:xfrm>
          <a:prstGeom prst="line">
            <a:avLst/>
          </a:prstGeom>
          <a:noFill/>
          <a:ln w="19050">
            <a:solidFill>
              <a:srgbClr val="0C46A4"/>
            </a:solidFill>
            <a:round/>
          </a:ln>
        </p:spPr>
        <p:txBody>
          <a:bodyPr lIns="77011" tIns="38505" rIns="77011" bIns="38505"/>
          <a:lstStyle/>
          <a:p>
            <a:endParaRPr lang="zh-CN" altLang="en-US"/>
          </a:p>
        </p:txBody>
      </p:sp>
      <p:pic>
        <p:nvPicPr>
          <p:cNvPr id="11" name="Picture 3" descr="PPT -落格4"/>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92014" y="5414959"/>
            <a:ext cx="935969" cy="28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PPT -落格7-2"/>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r="40721"/>
          <a:stretch>
            <a:fillRect/>
          </a:stretch>
        </p:blipFill>
        <p:spPr bwMode="auto">
          <a:xfrm>
            <a:off x="4860032" y="5331978"/>
            <a:ext cx="935951" cy="34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灯片编号占位符 1"/>
          <p:cNvSpPr txBox="1"/>
          <p:nvPr userDrawn="1"/>
        </p:nvSpPr>
        <p:spPr>
          <a:xfrm>
            <a:off x="8603767" y="5463892"/>
            <a:ext cx="468589" cy="282893"/>
          </a:xfrm>
          <a:prstGeom prst="rect">
            <a:avLst/>
          </a:prstGeom>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sz="900" dirty="0" smtClean="0"/>
              <a:t>P </a:t>
            </a:r>
            <a:fld id="{556D34BE-8839-46CB-8963-C769E79CFF94}" type="slidenum">
              <a:rPr lang="en-US" sz="900" dirty="0" smtClean="0"/>
              <a:t>‹#›</a:t>
            </a:fld>
            <a:endParaRPr lang="en-US" sz="900"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10" name="Picture 2" descr="PPT -落格1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392811"/>
            <a:ext cx="9144000" cy="33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80" y="1"/>
            <a:ext cx="9149680" cy="537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PPT -落格11"/>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l="13139" r="6006" b="30745"/>
          <a:stretch>
            <a:fillRect/>
          </a:stretch>
        </p:blipFill>
        <p:spPr bwMode="auto">
          <a:xfrm>
            <a:off x="1" y="4821282"/>
            <a:ext cx="1259632" cy="8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PT -落格4"/>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92014" y="5414959"/>
            <a:ext cx="935969" cy="28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PPT -落格7-2"/>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r="40721"/>
          <a:stretch>
            <a:fillRect/>
          </a:stretch>
        </p:blipFill>
        <p:spPr bwMode="auto">
          <a:xfrm>
            <a:off x="4860032" y="5331978"/>
            <a:ext cx="935951" cy="34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灯片编号占位符 1"/>
          <p:cNvSpPr txBox="1"/>
          <p:nvPr userDrawn="1"/>
        </p:nvSpPr>
        <p:spPr>
          <a:xfrm>
            <a:off x="8603767" y="5463892"/>
            <a:ext cx="468589" cy="282893"/>
          </a:xfrm>
          <a:prstGeom prst="rect">
            <a:avLst/>
          </a:prstGeom>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sz="900" dirty="0" smtClean="0"/>
              <a:t>P </a:t>
            </a:r>
            <a:fld id="{556D34BE-8839-46CB-8963-C769E79CFF94}" type="slidenum">
              <a:rPr lang="en-US" sz="900" dirty="0" smtClean="0"/>
              <a:t>‹#›</a:t>
            </a:fld>
            <a:endParaRPr lang="en-US" sz="900" dirty="0"/>
          </a:p>
        </p:txBody>
      </p:sp>
      <p:sp>
        <p:nvSpPr>
          <p:cNvPr id="12" name="TextBox 63"/>
          <p:cNvSpPr txBox="1">
            <a:spLocks noChangeArrowheads="1"/>
          </p:cNvSpPr>
          <p:nvPr userDrawn="1"/>
        </p:nvSpPr>
        <p:spPr bwMode="auto">
          <a:xfrm>
            <a:off x="5651985" y="453756"/>
            <a:ext cx="2744275" cy="221491"/>
          </a:xfrm>
          <a:prstGeom prst="rect">
            <a:avLst/>
          </a:prstGeom>
          <a:noFill/>
          <a:ln w="9525">
            <a:noFill/>
            <a:miter lim="800000"/>
          </a:ln>
        </p:spPr>
        <p:txBody>
          <a:bodyPr lIns="95085" tIns="47542" rIns="95085" bIns="47542">
            <a:spAutoFit/>
          </a:bodyPr>
          <a:lstStyle/>
          <a:p>
            <a:pPr eaLnBrk="0" hangingPunct="0">
              <a:buFont typeface="Arial" panose="020B0604020202020204" pitchFamily="34" charset="0"/>
              <a:buNone/>
            </a:pPr>
            <a:r>
              <a:rPr lang="en-US" altLang="zh-CN" sz="800" b="1" dirty="0">
                <a:latin typeface="Raavi" panose="020B0502040204020203" pitchFamily="34" charset="0"/>
                <a:ea typeface="微软雅黑" panose="020B0503020204020204" pitchFamily="34" charset="-122"/>
              </a:rPr>
              <a:t>INNOVATIVE SOLUTIONS, AUTOMATION &amp; BEYOND</a:t>
            </a:r>
          </a:p>
        </p:txBody>
      </p:sp>
      <p:sp>
        <p:nvSpPr>
          <p:cNvPr id="13" name="Line 6"/>
          <p:cNvSpPr>
            <a:spLocks noChangeShapeType="1"/>
          </p:cNvSpPr>
          <p:nvPr userDrawn="1"/>
        </p:nvSpPr>
        <p:spPr bwMode="auto">
          <a:xfrm>
            <a:off x="900050" y="611999"/>
            <a:ext cx="7415897" cy="13531"/>
          </a:xfrm>
          <a:prstGeom prst="line">
            <a:avLst/>
          </a:prstGeom>
          <a:noFill/>
          <a:ln w="19050">
            <a:solidFill>
              <a:srgbClr val="0C46A4"/>
            </a:solidFill>
            <a:round/>
          </a:ln>
        </p:spPr>
        <p:txBody>
          <a:bodyPr lIns="77011" tIns="38505" rIns="77011" bIns="38505"/>
          <a:lstStyle/>
          <a:p>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1" y="228865"/>
            <a:ext cx="8229600" cy="952500"/>
          </a:xfrm>
          <a:prstGeom prst="rect">
            <a:avLst/>
          </a:prstGeom>
        </p:spPr>
        <p:txBody>
          <a:bodyPr/>
          <a:lstStyle/>
          <a:p>
            <a:r>
              <a:rPr lang="zh-CN" altLang="en-US" smtClean="0"/>
              <a:t>单击此处编辑母版标题样式</a:t>
            </a:r>
            <a:endParaRPr lang="zh-CN" altLang="en-US"/>
          </a:p>
        </p:txBody>
      </p:sp>
      <p:sp>
        <p:nvSpPr>
          <p:cNvPr id="3" name="TextBox 63"/>
          <p:cNvSpPr txBox="1">
            <a:spLocks noChangeArrowheads="1"/>
          </p:cNvSpPr>
          <p:nvPr userDrawn="1"/>
        </p:nvSpPr>
        <p:spPr bwMode="auto">
          <a:xfrm>
            <a:off x="5651985" y="453756"/>
            <a:ext cx="2744275" cy="221491"/>
          </a:xfrm>
          <a:prstGeom prst="rect">
            <a:avLst/>
          </a:prstGeom>
          <a:noFill/>
          <a:ln w="9525">
            <a:noFill/>
            <a:miter lim="800000"/>
          </a:ln>
        </p:spPr>
        <p:txBody>
          <a:bodyPr lIns="95085" tIns="47542" rIns="95085" bIns="47542">
            <a:spAutoFit/>
          </a:bodyPr>
          <a:lstStyle/>
          <a:p>
            <a:pPr eaLnBrk="0" hangingPunct="0">
              <a:buFont typeface="Arial" panose="020B0604020202020204" pitchFamily="34" charset="0"/>
              <a:buNone/>
            </a:pPr>
            <a:r>
              <a:rPr lang="en-US" altLang="zh-CN" sz="800" b="1" dirty="0">
                <a:latin typeface="Raavi" panose="020B0502040204020203" pitchFamily="34" charset="0"/>
                <a:ea typeface="微软雅黑" panose="020B0503020204020204" pitchFamily="34" charset="-122"/>
              </a:rPr>
              <a:t>INNOVATIVE SOLUTIONS, AUTOMATION &amp; BEYOND</a:t>
            </a:r>
          </a:p>
        </p:txBody>
      </p:sp>
      <p:sp>
        <p:nvSpPr>
          <p:cNvPr id="4" name="Line 6"/>
          <p:cNvSpPr>
            <a:spLocks noChangeShapeType="1"/>
          </p:cNvSpPr>
          <p:nvPr userDrawn="1"/>
        </p:nvSpPr>
        <p:spPr bwMode="auto">
          <a:xfrm>
            <a:off x="900050" y="611999"/>
            <a:ext cx="7415897" cy="13531"/>
          </a:xfrm>
          <a:prstGeom prst="line">
            <a:avLst/>
          </a:prstGeom>
          <a:noFill/>
          <a:ln w="19050">
            <a:solidFill>
              <a:srgbClr val="0C46A4"/>
            </a:solidFill>
            <a:round/>
          </a:ln>
        </p:spPr>
        <p:txBody>
          <a:bodyPr lIns="77011" tIns="38505" rIns="77011" bIns="38505"/>
          <a:lstStyle/>
          <a:p>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761395"/>
            <a:ext cx="7920880" cy="5079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017311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theme" Target="../theme/theme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7" name="Picture 2" descr="PPT -落格10"/>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5392811"/>
            <a:ext cx="9144000" cy="33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8" name="标题占位符 1"/>
          <p:cNvSpPr>
            <a:spLocks noGrp="1" noChangeArrowheads="1"/>
          </p:cNvSpPr>
          <p:nvPr>
            <p:ph type="title"/>
          </p:nvPr>
        </p:nvSpPr>
        <p:spPr bwMode="auto">
          <a:xfrm>
            <a:off x="456931" y="229450"/>
            <a:ext cx="8230138" cy="952279"/>
          </a:xfrm>
          <a:prstGeom prst="rect">
            <a:avLst/>
          </a:prstGeom>
          <a:noFill/>
          <a:ln w="9525">
            <a:noFill/>
            <a:miter lim="800000"/>
          </a:ln>
        </p:spPr>
        <p:txBody>
          <a:bodyPr vert="horz" wrap="square" lIns="77011" tIns="38505" rIns="77011" bIns="38505" numCol="1" anchor="ctr" anchorCtr="0" compatLnSpc="1"/>
          <a:lstStyle/>
          <a:p>
            <a:pPr lvl="0"/>
            <a:r>
              <a:rPr lang="zh-CN" altLang="en-US" dirty="0" smtClean="0"/>
              <a:t>单击此处编辑母版标题样式</a:t>
            </a:r>
          </a:p>
        </p:txBody>
      </p:sp>
      <p:sp>
        <p:nvSpPr>
          <p:cNvPr id="121859" name="文本占位符 2"/>
          <p:cNvSpPr>
            <a:spLocks noGrp="1" noChangeArrowheads="1"/>
          </p:cNvSpPr>
          <p:nvPr>
            <p:ph type="body" idx="1"/>
          </p:nvPr>
        </p:nvSpPr>
        <p:spPr bwMode="auto">
          <a:xfrm>
            <a:off x="456931" y="1332926"/>
            <a:ext cx="8230138" cy="3771979"/>
          </a:xfrm>
          <a:prstGeom prst="rect">
            <a:avLst/>
          </a:prstGeom>
          <a:noFill/>
          <a:ln w="9525">
            <a:noFill/>
            <a:miter lim="800000"/>
          </a:ln>
        </p:spPr>
        <p:txBody>
          <a:bodyPr vert="horz" wrap="square" lIns="77011" tIns="38505" rIns="77011" bIns="38505"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6" name="Picture 4" descr="PPT -落格11"/>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l="13139" r="6006" b="30745"/>
          <a:stretch>
            <a:fillRect/>
          </a:stretch>
        </p:blipFill>
        <p:spPr bwMode="auto">
          <a:xfrm>
            <a:off x="1" y="4821282"/>
            <a:ext cx="1259632" cy="8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PT -落格4"/>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492014" y="5414959"/>
            <a:ext cx="935969" cy="28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PPT -落格7-2"/>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r="40721"/>
          <a:stretch>
            <a:fillRect/>
          </a:stretch>
        </p:blipFill>
        <p:spPr bwMode="auto">
          <a:xfrm>
            <a:off x="4860032" y="5331978"/>
            <a:ext cx="935951" cy="34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灯片编号占位符 1"/>
          <p:cNvSpPr txBox="1"/>
          <p:nvPr userDrawn="1"/>
        </p:nvSpPr>
        <p:spPr>
          <a:xfrm>
            <a:off x="8603767" y="5463892"/>
            <a:ext cx="468589" cy="282893"/>
          </a:xfrm>
          <a:prstGeom prst="rect">
            <a:avLst/>
          </a:prstGeom>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sz="900" dirty="0" smtClean="0"/>
              <a:t>P </a:t>
            </a:r>
            <a:fld id="{556D34BE-8839-46CB-8963-C769E79CFF94}" type="slidenum">
              <a:rPr lang="en-US" sz="900" dirty="0" smtClean="0"/>
              <a:t>‹#›</a:t>
            </a:fld>
            <a:endParaRPr lang="en-US" sz="9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transition/>
  <p:timing>
    <p:tnLst>
      <p:par>
        <p:cTn id="1" dur="indefinite" restart="never" nodeType="tmRoot"/>
      </p:par>
    </p:tnLst>
  </p:timing>
  <p:hf sldNum="0" hdr="0" ftr="0" dt="0"/>
  <p:txStyles>
    <p:titleStyle>
      <a:lvl1pPr algn="ctr" rtl="0" eaLnBrk="0" fontAlgn="base" hangingPunct="0">
        <a:spcBef>
          <a:spcPct val="0"/>
        </a:spcBef>
        <a:spcAft>
          <a:spcPct val="0"/>
        </a:spcAft>
        <a:defRPr sz="3700">
          <a:solidFill>
            <a:schemeClr val="tx1"/>
          </a:solidFill>
          <a:latin typeface="+mj-lt"/>
          <a:ea typeface="+mj-ea"/>
          <a:cs typeface="+mj-cs"/>
        </a:defRPr>
      </a:lvl1pPr>
      <a:lvl2pPr algn="ctr" rtl="0" eaLnBrk="0" fontAlgn="base" hangingPunct="0">
        <a:spcBef>
          <a:spcPct val="0"/>
        </a:spcBef>
        <a:spcAft>
          <a:spcPct val="0"/>
        </a:spcAft>
        <a:defRPr sz="3700">
          <a:solidFill>
            <a:schemeClr val="tx1"/>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3700">
          <a:solidFill>
            <a:schemeClr val="tx1"/>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3700">
          <a:solidFill>
            <a:schemeClr val="tx1"/>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3700">
          <a:solidFill>
            <a:schemeClr val="tx1"/>
          </a:solidFill>
          <a:latin typeface="Franklin Gothic Medium" panose="020B0603020102020204" pitchFamily="34" charset="0"/>
          <a:ea typeface="微软雅黑" panose="020B0503020204020204" pitchFamily="34" charset="-122"/>
        </a:defRPr>
      </a:lvl5pPr>
      <a:lvl6pPr marL="384810" algn="ctr" rtl="0" eaLnBrk="0" fontAlgn="base" hangingPunct="0">
        <a:spcBef>
          <a:spcPct val="0"/>
        </a:spcBef>
        <a:spcAft>
          <a:spcPct val="0"/>
        </a:spcAft>
        <a:defRPr sz="3700">
          <a:solidFill>
            <a:schemeClr val="tx1"/>
          </a:solidFill>
          <a:latin typeface="Franklin Gothic Medium" panose="020B0603020102020204" pitchFamily="34" charset="0"/>
          <a:ea typeface="微软雅黑" panose="020B0503020204020204" pitchFamily="34" charset="-122"/>
        </a:defRPr>
      </a:lvl6pPr>
      <a:lvl7pPr marL="770255" algn="ctr" rtl="0" eaLnBrk="0" fontAlgn="base" hangingPunct="0">
        <a:spcBef>
          <a:spcPct val="0"/>
        </a:spcBef>
        <a:spcAft>
          <a:spcPct val="0"/>
        </a:spcAft>
        <a:defRPr sz="3700">
          <a:solidFill>
            <a:schemeClr val="tx1"/>
          </a:solidFill>
          <a:latin typeface="Franklin Gothic Medium" panose="020B0603020102020204" pitchFamily="34" charset="0"/>
          <a:ea typeface="微软雅黑" panose="020B0503020204020204" pitchFamily="34" charset="-122"/>
        </a:defRPr>
      </a:lvl7pPr>
      <a:lvl8pPr marL="1155065" algn="ctr" rtl="0" eaLnBrk="0" fontAlgn="base" hangingPunct="0">
        <a:spcBef>
          <a:spcPct val="0"/>
        </a:spcBef>
        <a:spcAft>
          <a:spcPct val="0"/>
        </a:spcAft>
        <a:defRPr sz="3700">
          <a:solidFill>
            <a:schemeClr val="tx1"/>
          </a:solidFill>
          <a:latin typeface="Franklin Gothic Medium" panose="020B0603020102020204" pitchFamily="34" charset="0"/>
          <a:ea typeface="微软雅黑" panose="020B0503020204020204" pitchFamily="34" charset="-122"/>
        </a:defRPr>
      </a:lvl8pPr>
      <a:lvl9pPr marL="1540510" algn="ctr" rtl="0" eaLnBrk="0" fontAlgn="base" hangingPunct="0">
        <a:spcBef>
          <a:spcPct val="0"/>
        </a:spcBef>
        <a:spcAft>
          <a:spcPct val="0"/>
        </a:spcAft>
        <a:defRPr sz="3700">
          <a:solidFill>
            <a:schemeClr val="tx1"/>
          </a:solidFill>
          <a:latin typeface="Franklin Gothic Medium" panose="020B0603020102020204" pitchFamily="34" charset="0"/>
          <a:ea typeface="微软雅黑" panose="020B0503020204020204" pitchFamily="34" charset="-122"/>
        </a:defRPr>
      </a:lvl9pPr>
    </p:titleStyle>
    <p:bodyStyle>
      <a:lvl1pPr marL="288925" indent="-288925" algn="l" rtl="0" eaLnBrk="0" fontAlgn="base" hangingPunct="0">
        <a:spcBef>
          <a:spcPct val="20000"/>
        </a:spcBef>
        <a:spcAft>
          <a:spcPct val="0"/>
        </a:spcAft>
        <a:buFont typeface="Arial" panose="020B0604020202020204" pitchFamily="34" charset="0"/>
        <a:buChar char="•"/>
        <a:defRPr sz="2700">
          <a:solidFill>
            <a:schemeClr val="tx1"/>
          </a:solidFill>
          <a:latin typeface="+mn-lt"/>
          <a:ea typeface="+mn-ea"/>
          <a:cs typeface="+mn-cs"/>
        </a:defRPr>
      </a:lvl1pPr>
      <a:lvl2pPr marL="625475" indent="-240665"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2pPr>
      <a:lvl3pPr marL="962660" indent="-192405"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3pPr>
      <a:lvl4pPr marL="1347470" indent="-192405" algn="l" rtl="0" eaLnBrk="0" fontAlgn="base" hangingPunct="0">
        <a:spcBef>
          <a:spcPct val="20000"/>
        </a:spcBef>
        <a:spcAft>
          <a:spcPct val="0"/>
        </a:spcAft>
        <a:buFont typeface="Arial" panose="020B0604020202020204" pitchFamily="34" charset="0"/>
        <a:buChar char="–"/>
        <a:defRPr sz="1700">
          <a:solidFill>
            <a:schemeClr val="tx1"/>
          </a:solidFill>
          <a:latin typeface="+mn-lt"/>
          <a:ea typeface="+mn-ea"/>
        </a:defRPr>
      </a:lvl4pPr>
      <a:lvl5pPr marL="1732915" indent="-192405" algn="l" rtl="0" eaLnBrk="0" fontAlgn="base" hangingPunct="0">
        <a:spcBef>
          <a:spcPct val="20000"/>
        </a:spcBef>
        <a:spcAft>
          <a:spcPct val="0"/>
        </a:spcAft>
        <a:buFont typeface="Arial" panose="020B0604020202020204" pitchFamily="34" charset="0"/>
        <a:buChar char="»"/>
        <a:defRPr sz="1700">
          <a:solidFill>
            <a:schemeClr val="tx1"/>
          </a:solidFill>
          <a:latin typeface="+mn-lt"/>
          <a:ea typeface="+mn-ea"/>
        </a:defRPr>
      </a:lvl5pPr>
      <a:lvl6pPr marL="2117725" indent="-192405" algn="l" rtl="0" eaLnBrk="0" fontAlgn="base" hangingPunct="0">
        <a:spcBef>
          <a:spcPct val="20000"/>
        </a:spcBef>
        <a:spcAft>
          <a:spcPct val="0"/>
        </a:spcAft>
        <a:buFont typeface="Arial" panose="020B0604020202020204" pitchFamily="34" charset="0"/>
        <a:buChar char="»"/>
        <a:defRPr sz="1700">
          <a:solidFill>
            <a:schemeClr val="tx1"/>
          </a:solidFill>
          <a:latin typeface="+mn-lt"/>
          <a:ea typeface="+mn-ea"/>
        </a:defRPr>
      </a:lvl6pPr>
      <a:lvl7pPr marL="2502535" indent="-192405" algn="l" rtl="0" eaLnBrk="0" fontAlgn="base" hangingPunct="0">
        <a:spcBef>
          <a:spcPct val="20000"/>
        </a:spcBef>
        <a:spcAft>
          <a:spcPct val="0"/>
        </a:spcAft>
        <a:buFont typeface="Arial" panose="020B0604020202020204" pitchFamily="34" charset="0"/>
        <a:buChar char="»"/>
        <a:defRPr sz="1700">
          <a:solidFill>
            <a:schemeClr val="tx1"/>
          </a:solidFill>
          <a:latin typeface="+mn-lt"/>
          <a:ea typeface="+mn-ea"/>
        </a:defRPr>
      </a:lvl7pPr>
      <a:lvl8pPr marL="2887980" indent="-192405" algn="l" rtl="0" eaLnBrk="0" fontAlgn="base" hangingPunct="0">
        <a:spcBef>
          <a:spcPct val="20000"/>
        </a:spcBef>
        <a:spcAft>
          <a:spcPct val="0"/>
        </a:spcAft>
        <a:buFont typeface="Arial" panose="020B0604020202020204" pitchFamily="34" charset="0"/>
        <a:buChar char="»"/>
        <a:defRPr sz="1700">
          <a:solidFill>
            <a:schemeClr val="tx1"/>
          </a:solidFill>
          <a:latin typeface="+mn-lt"/>
          <a:ea typeface="+mn-ea"/>
        </a:defRPr>
      </a:lvl8pPr>
      <a:lvl9pPr marL="3272790" indent="-192405" algn="l" rtl="0" eaLnBrk="0" fontAlgn="base" hangingPunct="0">
        <a:spcBef>
          <a:spcPct val="20000"/>
        </a:spcBef>
        <a:spcAft>
          <a:spcPct val="0"/>
        </a:spcAft>
        <a:buFont typeface="Arial" panose="020B0604020202020204" pitchFamily="34" charset="0"/>
        <a:buChar char="»"/>
        <a:defRPr sz="1700">
          <a:solidFill>
            <a:schemeClr val="tx1"/>
          </a:solidFill>
          <a:latin typeface="+mn-lt"/>
          <a:ea typeface="+mn-ea"/>
        </a:defRPr>
      </a:lvl9pPr>
    </p:bodyStyle>
    <p:otherStyle>
      <a:defPPr>
        <a:defRPr lang="zh-CN"/>
      </a:defPPr>
      <a:lvl1pPr marL="0" algn="l" defTabSz="769620" rtl="0" eaLnBrk="1" latinLnBrk="0" hangingPunct="1">
        <a:defRPr sz="1500" kern="1200">
          <a:solidFill>
            <a:schemeClr val="tx1"/>
          </a:solidFill>
          <a:latin typeface="+mn-lt"/>
          <a:ea typeface="+mn-ea"/>
          <a:cs typeface="+mn-cs"/>
        </a:defRPr>
      </a:lvl1pPr>
      <a:lvl2pPr marL="384810" algn="l" defTabSz="769620" rtl="0" eaLnBrk="1" latinLnBrk="0" hangingPunct="1">
        <a:defRPr sz="1500" kern="1200">
          <a:solidFill>
            <a:schemeClr val="tx1"/>
          </a:solidFill>
          <a:latin typeface="+mn-lt"/>
          <a:ea typeface="+mn-ea"/>
          <a:cs typeface="+mn-cs"/>
        </a:defRPr>
      </a:lvl2pPr>
      <a:lvl3pPr marL="770255" algn="l" defTabSz="769620" rtl="0" eaLnBrk="1" latinLnBrk="0" hangingPunct="1">
        <a:defRPr sz="1500" kern="1200">
          <a:solidFill>
            <a:schemeClr val="tx1"/>
          </a:solidFill>
          <a:latin typeface="+mn-lt"/>
          <a:ea typeface="+mn-ea"/>
          <a:cs typeface="+mn-cs"/>
        </a:defRPr>
      </a:lvl3pPr>
      <a:lvl4pPr marL="1155065" algn="l" defTabSz="769620" rtl="0" eaLnBrk="1" latinLnBrk="0" hangingPunct="1">
        <a:defRPr sz="1500" kern="1200">
          <a:solidFill>
            <a:schemeClr val="tx1"/>
          </a:solidFill>
          <a:latin typeface="+mn-lt"/>
          <a:ea typeface="+mn-ea"/>
          <a:cs typeface="+mn-cs"/>
        </a:defRPr>
      </a:lvl4pPr>
      <a:lvl5pPr marL="1540510" algn="l" defTabSz="769620" rtl="0" eaLnBrk="1" latinLnBrk="0" hangingPunct="1">
        <a:defRPr sz="1500" kern="1200">
          <a:solidFill>
            <a:schemeClr val="tx1"/>
          </a:solidFill>
          <a:latin typeface="+mn-lt"/>
          <a:ea typeface="+mn-ea"/>
          <a:cs typeface="+mn-cs"/>
        </a:defRPr>
      </a:lvl5pPr>
      <a:lvl6pPr marL="1925320" algn="l" defTabSz="769620" rtl="0" eaLnBrk="1" latinLnBrk="0" hangingPunct="1">
        <a:defRPr sz="1500" kern="1200">
          <a:solidFill>
            <a:schemeClr val="tx1"/>
          </a:solidFill>
          <a:latin typeface="+mn-lt"/>
          <a:ea typeface="+mn-ea"/>
          <a:cs typeface="+mn-cs"/>
        </a:defRPr>
      </a:lvl6pPr>
      <a:lvl7pPr marL="2310130" algn="l" defTabSz="769620" rtl="0" eaLnBrk="1" latinLnBrk="0" hangingPunct="1">
        <a:defRPr sz="1500" kern="1200">
          <a:solidFill>
            <a:schemeClr val="tx1"/>
          </a:solidFill>
          <a:latin typeface="+mn-lt"/>
          <a:ea typeface="+mn-ea"/>
          <a:cs typeface="+mn-cs"/>
        </a:defRPr>
      </a:lvl7pPr>
      <a:lvl8pPr marL="2695575" algn="l" defTabSz="769620" rtl="0" eaLnBrk="1" latinLnBrk="0" hangingPunct="1">
        <a:defRPr sz="1500" kern="1200">
          <a:solidFill>
            <a:schemeClr val="tx1"/>
          </a:solidFill>
          <a:latin typeface="+mn-lt"/>
          <a:ea typeface="+mn-ea"/>
          <a:cs typeface="+mn-cs"/>
        </a:defRPr>
      </a:lvl8pPr>
      <a:lvl9pPr marL="3080385" algn="l" defTabSz="76962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PPT -落格1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392811"/>
            <a:ext cx="9144000" cy="33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PPT -落格1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13139" r="6006" b="30745"/>
          <a:stretch>
            <a:fillRect/>
          </a:stretch>
        </p:blipFill>
        <p:spPr bwMode="auto">
          <a:xfrm>
            <a:off x="1" y="4871752"/>
            <a:ext cx="1188046" cy="83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6"/>
          <p:cNvSpPr>
            <a:spLocks noChangeShapeType="1"/>
          </p:cNvSpPr>
          <p:nvPr userDrawn="1"/>
        </p:nvSpPr>
        <p:spPr bwMode="auto">
          <a:xfrm>
            <a:off x="900050" y="611999"/>
            <a:ext cx="7415897" cy="13531"/>
          </a:xfrm>
          <a:prstGeom prst="line">
            <a:avLst/>
          </a:prstGeom>
          <a:noFill/>
          <a:ln w="19050">
            <a:solidFill>
              <a:srgbClr val="0C46A4"/>
            </a:solidFill>
            <a:round/>
          </a:ln>
        </p:spPr>
        <p:txBody>
          <a:bodyPr lIns="77011" tIns="38505" rIns="77011" bIns="38505"/>
          <a:lstStyle/>
          <a:p>
            <a:endParaRPr lang="zh-CN" altLang="en-US"/>
          </a:p>
        </p:txBody>
      </p:sp>
      <p:sp>
        <p:nvSpPr>
          <p:cNvPr id="12" name="TextBox 63"/>
          <p:cNvSpPr txBox="1">
            <a:spLocks noChangeArrowheads="1"/>
          </p:cNvSpPr>
          <p:nvPr userDrawn="1"/>
        </p:nvSpPr>
        <p:spPr bwMode="auto">
          <a:xfrm>
            <a:off x="5651985" y="453756"/>
            <a:ext cx="2744275" cy="221491"/>
          </a:xfrm>
          <a:prstGeom prst="rect">
            <a:avLst/>
          </a:prstGeom>
          <a:noFill/>
          <a:ln w="9525">
            <a:noFill/>
            <a:miter lim="800000"/>
          </a:ln>
        </p:spPr>
        <p:txBody>
          <a:bodyPr lIns="95085" tIns="47542" rIns="95085" bIns="47542">
            <a:spAutoFit/>
          </a:bodyPr>
          <a:lstStyle/>
          <a:p>
            <a:pPr eaLnBrk="0" hangingPunct="0">
              <a:buFont typeface="Arial" panose="020B0604020202020204" pitchFamily="34" charset="0"/>
              <a:buNone/>
            </a:pPr>
            <a:r>
              <a:rPr lang="en-US" altLang="zh-CN" sz="800" b="1" dirty="0">
                <a:latin typeface="Raavi" panose="020B0502040204020203" pitchFamily="34" charset="0"/>
                <a:ea typeface="微软雅黑" panose="020B0503020204020204" pitchFamily="34" charset="-122"/>
              </a:rPr>
              <a:t>INNOVATIVE SOLUTIONS, AUTOMATION &amp; BEYOND</a:t>
            </a:r>
          </a:p>
        </p:txBody>
      </p:sp>
      <p:pic>
        <p:nvPicPr>
          <p:cNvPr id="13" name="Picture 3" descr="PPT -落格5-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582755" y="5386554"/>
            <a:ext cx="973273" cy="32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PPT -落格6-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169762" y="5386762"/>
            <a:ext cx="826246" cy="32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PPT -落格7-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4350935" y="5368205"/>
            <a:ext cx="1364820" cy="29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PPT -落格8-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6155978" y="5388143"/>
            <a:ext cx="894964" cy="32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PPT -落格9-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451960" y="5386762"/>
            <a:ext cx="1002042" cy="32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灯片编号占位符 1"/>
          <p:cNvSpPr txBox="1"/>
          <p:nvPr userDrawn="1"/>
        </p:nvSpPr>
        <p:spPr>
          <a:xfrm>
            <a:off x="8603767" y="5463892"/>
            <a:ext cx="468589" cy="282893"/>
          </a:xfrm>
          <a:prstGeom prst="rect">
            <a:avLst/>
          </a:prstGeom>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sz="900" dirty="0" smtClean="0"/>
              <a:t>P </a:t>
            </a:r>
            <a:fld id="{556D34BE-8839-46CB-8963-C769E79CFF94}" type="slidenum">
              <a:rPr lang="en-US" sz="900" dirty="0" smtClean="0"/>
              <a:t>‹#›</a:t>
            </a:fld>
            <a:endParaRPr lang="en-US" sz="900" dirty="0"/>
          </a:p>
        </p:txBody>
      </p:sp>
    </p:spTree>
  </p:cSld>
  <p:clrMap bg1="lt1" tx1="dk1" bg2="lt2" tx2="dk2" accent1="accent1" accent2="accent2" accent3="accent3" accent4="accent4" accent5="accent5" accent6="accent6" hlink="hlink" folHlink="folHlink"/>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ibri.com.cn/" TargetMode="External"/><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hyperlink" Target="http://www.colibri.com.sg/" TargetMode="Externa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9.png"/><Relationship Id="rId7" Type="http://schemas.openxmlformats.org/officeDocument/2006/relationships/image" Target="../media/image30.jp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 Id="rId9" Type="http://schemas.openxmlformats.org/officeDocument/2006/relationships/image" Target="../media/image32.jp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42.jpeg"/><Relationship Id="rId4" Type="http://schemas.openxmlformats.org/officeDocument/2006/relationships/image" Target="../media/image4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PPT -落格"/>
          <p:cNvPicPr>
            <a:picLocks noChangeAspect="1" noChangeArrowheads="1"/>
          </p:cNvPicPr>
          <p:nvPr/>
        </p:nvPicPr>
        <p:blipFill>
          <a:blip r:embed="rId2">
            <a:clrChange>
              <a:clrFrom>
                <a:srgbClr val="000000"/>
              </a:clrFrom>
              <a:clrTo>
                <a:srgbClr val="000000">
                  <a:alpha val="0"/>
                </a:srgbClr>
              </a:clrTo>
            </a:clrChange>
          </a:blip>
          <a:srcRect l="-2191" t="-1183" r="28355"/>
          <a:stretch>
            <a:fillRect/>
          </a:stretch>
        </p:blipFill>
        <p:spPr bwMode="auto">
          <a:xfrm>
            <a:off x="4526320" y="769268"/>
            <a:ext cx="4401656" cy="4116798"/>
          </a:xfrm>
          <a:prstGeom prst="rect">
            <a:avLst/>
          </a:prstGeom>
          <a:noFill/>
          <a:ln w="9525">
            <a:noFill/>
            <a:miter lim="800000"/>
            <a:headEnd/>
            <a:tailEnd/>
          </a:ln>
        </p:spPr>
      </p:pic>
      <p:sp>
        <p:nvSpPr>
          <p:cNvPr id="11270" name="TextBox 63"/>
          <p:cNvSpPr txBox="1">
            <a:spLocks noChangeArrowheads="1"/>
          </p:cNvSpPr>
          <p:nvPr/>
        </p:nvSpPr>
        <p:spPr bwMode="auto">
          <a:xfrm>
            <a:off x="611484" y="5347644"/>
            <a:ext cx="1379247" cy="219109"/>
          </a:xfrm>
          <a:prstGeom prst="rect">
            <a:avLst/>
          </a:prstGeom>
          <a:noFill/>
          <a:ln w="9525">
            <a:noFill/>
            <a:miter lim="800000"/>
          </a:ln>
        </p:spPr>
        <p:txBody>
          <a:bodyPr wrap="square" lIns="95072" tIns="47535" rIns="95072" bIns="47535">
            <a:spAutoFit/>
          </a:bodyPr>
          <a:lstStyle/>
          <a:p>
            <a:pPr eaLnBrk="0" hangingPunct="0"/>
            <a:r>
              <a:rPr lang="en-US" altLang="zh-CN" sz="800" b="1" dirty="0">
                <a:solidFill>
                  <a:srgbClr val="FFC000"/>
                </a:solidFill>
                <a:ea typeface="微软雅黑" panose="020B0503020204020204" pitchFamily="34" charset="-122"/>
                <a:hlinkClick r:id="rId3"/>
              </a:rPr>
              <a:t>www.colibri.com.cn</a:t>
            </a:r>
            <a:endParaRPr lang="en-US" altLang="zh-CN" sz="800" b="1" dirty="0">
              <a:solidFill>
                <a:srgbClr val="FFC000"/>
              </a:solidFill>
              <a:ea typeface="微软雅黑" panose="020B0503020204020204" pitchFamily="34" charset="-122"/>
            </a:endParaRPr>
          </a:p>
        </p:txBody>
      </p:sp>
      <p:pic>
        <p:nvPicPr>
          <p:cNvPr id="112647" name="Picture 7" descr="科瑞产品单张05"/>
          <p:cNvPicPr>
            <a:picLocks noChangeAspect="1" noChangeArrowheads="1"/>
          </p:cNvPicPr>
          <p:nvPr/>
        </p:nvPicPr>
        <p:blipFill>
          <a:blip r:embed="rId4"/>
          <a:srcRect/>
          <a:stretch>
            <a:fillRect/>
          </a:stretch>
        </p:blipFill>
        <p:spPr bwMode="auto">
          <a:xfrm>
            <a:off x="308228" y="34396"/>
            <a:ext cx="1383452" cy="515617"/>
          </a:xfrm>
          <a:prstGeom prst="rect">
            <a:avLst/>
          </a:prstGeom>
          <a:noFill/>
          <a:ln w="9525">
            <a:noFill/>
            <a:miter lim="800000"/>
            <a:headEnd/>
            <a:tailEnd/>
          </a:ln>
        </p:spPr>
      </p:pic>
      <p:sp>
        <p:nvSpPr>
          <p:cNvPr id="10" name="TextBox 63"/>
          <p:cNvSpPr txBox="1">
            <a:spLocks noChangeArrowheads="1"/>
          </p:cNvSpPr>
          <p:nvPr/>
        </p:nvSpPr>
        <p:spPr bwMode="auto">
          <a:xfrm>
            <a:off x="1965650" y="5347644"/>
            <a:ext cx="1379247" cy="219109"/>
          </a:xfrm>
          <a:prstGeom prst="rect">
            <a:avLst/>
          </a:prstGeom>
          <a:noFill/>
          <a:ln w="9525">
            <a:noFill/>
            <a:miter lim="800000"/>
          </a:ln>
        </p:spPr>
        <p:txBody>
          <a:bodyPr wrap="square" lIns="95072" tIns="47535" rIns="95072" bIns="47535">
            <a:spAutoFit/>
          </a:bodyPr>
          <a:lstStyle/>
          <a:p>
            <a:pPr eaLnBrk="0" hangingPunct="0"/>
            <a:r>
              <a:rPr lang="en-US" altLang="zh-CN" sz="800" b="1" dirty="0">
                <a:solidFill>
                  <a:srgbClr val="FFC000"/>
                </a:solidFill>
                <a:ea typeface="微软雅黑" panose="020B0503020204020204" pitchFamily="34" charset="-122"/>
                <a:hlinkClick r:id="rId5"/>
              </a:rPr>
              <a:t>www.colibri.com.sg</a:t>
            </a:r>
            <a:endParaRPr lang="en-US" altLang="zh-CN" sz="800" b="1" dirty="0">
              <a:solidFill>
                <a:srgbClr val="FFC000"/>
              </a:solidFill>
              <a:ea typeface="微软雅黑" panose="020B0503020204020204" pitchFamily="34" charset="-122"/>
            </a:endParaRPr>
          </a:p>
        </p:txBody>
      </p:sp>
      <p:sp>
        <p:nvSpPr>
          <p:cNvPr id="8" name="文本框 7"/>
          <p:cNvSpPr txBox="1"/>
          <p:nvPr/>
        </p:nvSpPr>
        <p:spPr>
          <a:xfrm>
            <a:off x="231092" y="1633364"/>
            <a:ext cx="4274800" cy="1077218"/>
          </a:xfrm>
          <a:prstGeom prst="rect">
            <a:avLst/>
          </a:prstGeom>
          <a:noFill/>
        </p:spPr>
        <p:txBody>
          <a:bodyPr wrap="square" rtlCol="0">
            <a:spAutoFit/>
          </a:bodyPr>
          <a:lstStyle/>
          <a:p>
            <a:pPr algn="ctr"/>
            <a:r>
              <a:rPr lang="zh-CN" altLang="en-US" sz="3200" b="1" dirty="0">
                <a:solidFill>
                  <a:srgbClr val="0070C0"/>
                </a:solidFill>
                <a:latin typeface="微软雅黑" pitchFamily="34" charset="-122"/>
                <a:ea typeface="微软雅黑" pitchFamily="34" charset="-122"/>
              </a:rPr>
              <a:t>基于机器视觉的</a:t>
            </a:r>
            <a:r>
              <a:rPr lang="zh-CN" altLang="en-US" sz="3200" b="1" dirty="0" smtClean="0">
                <a:solidFill>
                  <a:srgbClr val="0070C0"/>
                </a:solidFill>
                <a:latin typeface="微软雅黑" pitchFamily="34" charset="-122"/>
                <a:ea typeface="微软雅黑" pitchFamily="34" charset="-122"/>
              </a:rPr>
              <a:t>雾化器装配</a:t>
            </a:r>
            <a:r>
              <a:rPr lang="zh-CN" altLang="en-US" sz="3200" b="1" dirty="0">
                <a:solidFill>
                  <a:srgbClr val="0070C0"/>
                </a:solidFill>
                <a:latin typeface="微软雅黑" pitchFamily="34" charset="-122"/>
                <a:ea typeface="微软雅黑" pitchFamily="34" charset="-122"/>
              </a:rPr>
              <a:t>缺陷</a:t>
            </a:r>
            <a:r>
              <a:rPr lang="zh-CN" altLang="en-US" sz="3200" b="1" dirty="0" smtClean="0">
                <a:solidFill>
                  <a:srgbClr val="0070C0"/>
                </a:solidFill>
                <a:latin typeface="微软雅黑" pitchFamily="34" charset="-122"/>
                <a:ea typeface="微软雅黑" pitchFamily="34" charset="-122"/>
              </a:rPr>
              <a:t>检测</a:t>
            </a:r>
            <a:endParaRPr lang="en-US" altLang="zh-CN" sz="3200" b="1" dirty="0" smtClean="0">
              <a:solidFill>
                <a:srgbClr val="0070C0"/>
              </a:solidFill>
              <a:latin typeface="微软雅黑" pitchFamily="34" charset="-122"/>
              <a:ea typeface="微软雅黑" pitchFamily="34" charset="-122"/>
            </a:endParaRPr>
          </a:p>
        </p:txBody>
      </p:sp>
      <p:sp>
        <p:nvSpPr>
          <p:cNvPr id="9" name="TextBox 24"/>
          <p:cNvSpPr txBox="1"/>
          <p:nvPr/>
        </p:nvSpPr>
        <p:spPr>
          <a:xfrm>
            <a:off x="1301107" y="3073524"/>
            <a:ext cx="2232248" cy="879087"/>
          </a:xfrm>
          <a:prstGeom prst="rect">
            <a:avLst/>
          </a:prstGeom>
          <a:noFill/>
        </p:spPr>
        <p:txBody>
          <a:bodyPr wrap="square" rtlCol="0">
            <a:spAutoFit/>
          </a:bodyPr>
          <a:lstStyle/>
          <a:p>
            <a:pPr>
              <a:lnSpc>
                <a:spcPct val="150000"/>
              </a:lnSpc>
            </a:pPr>
            <a:r>
              <a:rPr lang="zh-CN" altLang="en-US" dirty="0" smtClean="0">
                <a:latin typeface="方正兰亭粗黑_GBK" panose="02000000000000000000" pitchFamily="2" charset="-122"/>
                <a:ea typeface="方正兰亭粗黑_GBK" panose="02000000000000000000" pitchFamily="2" charset="-122"/>
              </a:rPr>
              <a:t>汇报人：王建坤</a:t>
            </a:r>
            <a:endParaRPr lang="en-US" altLang="zh-CN" dirty="0" smtClean="0">
              <a:latin typeface="方正兰亭粗黑_GBK" panose="02000000000000000000" pitchFamily="2" charset="-122"/>
              <a:ea typeface="方正兰亭粗黑_GBK" panose="02000000000000000000" pitchFamily="2" charset="-122"/>
            </a:endParaRPr>
          </a:p>
          <a:p>
            <a:pPr>
              <a:lnSpc>
                <a:spcPct val="150000"/>
              </a:lnSpc>
            </a:pPr>
            <a:r>
              <a:rPr lang="zh-CN" altLang="en-US" dirty="0">
                <a:latin typeface="方正兰亭粗黑_GBK" panose="02000000000000000000" pitchFamily="2" charset="-122"/>
                <a:ea typeface="方正兰亭粗黑_GBK" panose="02000000000000000000" pitchFamily="2" charset="-122"/>
              </a:rPr>
              <a:t>指导</a:t>
            </a:r>
            <a:r>
              <a:rPr lang="zh-CN" altLang="en-US" dirty="0" smtClean="0">
                <a:latin typeface="方正兰亭粗黑_GBK" panose="02000000000000000000" pitchFamily="2" charset="-122"/>
                <a:ea typeface="方正兰亭粗黑_GBK" panose="02000000000000000000" pitchFamily="2" charset="-122"/>
              </a:rPr>
              <a:t>人：陈龙博士</a:t>
            </a:r>
            <a:endParaRPr lang="zh-CN" altLang="en-US" dirty="0">
              <a:latin typeface="方正兰亭粗黑_GBK" panose="02000000000000000000" pitchFamily="2" charset="-122"/>
              <a:ea typeface="方正兰亭粗黑_GBK" panose="02000000000000000000" pitchFamily="2" charset="-122"/>
            </a:endParaRPr>
          </a:p>
        </p:txBody>
      </p:sp>
    </p:spTree>
  </p:cSld>
  <p:clrMapOvr>
    <a:masterClrMapping/>
  </p:clrMapOvr>
  <p:transition advTm="3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381" y="862368"/>
            <a:ext cx="7986059" cy="1615827"/>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工件缺失检测</a:t>
            </a:r>
          </a:p>
          <a:p>
            <a:pPr marL="266700">
              <a:lnSpc>
                <a:spcPct val="110000"/>
              </a:lnSpc>
            </a:pPr>
            <a:r>
              <a:rPr lang="zh-CN" altLang="zh-CN" dirty="0" smtClean="0"/>
              <a:t>轮廓</a:t>
            </a:r>
            <a:r>
              <a:rPr lang="zh-CN" altLang="zh-CN" dirty="0"/>
              <a:t>筛选法。由于工件缺失后只剩下夹具，在进行轮廓查找是会出现多个小轮廓，而不是完整的轮廓。通过设置轮廓面积阈值进行轮廓筛选，过滤小面积的轮廓，根据轮廓筛选的结果来判断工件是否缺失</a:t>
            </a:r>
            <a:r>
              <a:rPr lang="zh-CN" altLang="zh-CN" dirty="0" smtClean="0"/>
              <a:t>，</a:t>
            </a:r>
            <a:r>
              <a:rPr lang="zh-CN" altLang="en-US" dirty="0" smtClean="0"/>
              <a:t>经过轮廓筛选后</a:t>
            </a:r>
            <a:r>
              <a:rPr lang="zh-CN" altLang="zh-CN" dirty="0" smtClean="0"/>
              <a:t>如果</a:t>
            </a:r>
            <a:r>
              <a:rPr lang="zh-CN" altLang="zh-CN" dirty="0"/>
              <a:t>不存在轮廓可判定为工件缺失。</a:t>
            </a:r>
            <a:endParaRPr lang="zh-CN" altLang="en-US" dirty="0">
              <a:latin typeface="华文楷体" panose="02010600040101010101" pitchFamily="2" charset="-122"/>
              <a:ea typeface="华文楷体" panose="02010600040101010101" pitchFamily="2" charset="-122"/>
              <a:cs typeface="黑体" panose="02010609060101010101" pitchFamily="49" charset="-122"/>
            </a:endParaRPr>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缺陷检测</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0728" y="2713484"/>
            <a:ext cx="2880000" cy="1728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2713484"/>
            <a:ext cx="2880000" cy="1728000"/>
          </a:xfrm>
          <a:prstGeom prst="rect">
            <a:avLst/>
          </a:prstGeom>
        </p:spPr>
      </p:pic>
      <p:sp>
        <p:nvSpPr>
          <p:cNvPr id="13" name="文本框 12"/>
          <p:cNvSpPr txBox="1"/>
          <p:nvPr/>
        </p:nvSpPr>
        <p:spPr>
          <a:xfrm>
            <a:off x="2102226" y="4492107"/>
            <a:ext cx="1107996" cy="369332"/>
          </a:xfrm>
          <a:prstGeom prst="rect">
            <a:avLst/>
          </a:prstGeom>
          <a:noFill/>
        </p:spPr>
        <p:txBody>
          <a:bodyPr wrap="none" rtlCol="0">
            <a:spAutoFit/>
          </a:bodyPr>
          <a:lstStyle/>
          <a:p>
            <a:r>
              <a:rPr lang="zh-CN" altLang="en-US" dirty="0" smtClean="0"/>
              <a:t>正常样本</a:t>
            </a:r>
            <a:endParaRPr lang="zh-CN" altLang="en-US" dirty="0"/>
          </a:p>
        </p:txBody>
      </p:sp>
      <p:sp>
        <p:nvSpPr>
          <p:cNvPr id="14" name="文本框 13"/>
          <p:cNvSpPr txBox="1"/>
          <p:nvPr/>
        </p:nvSpPr>
        <p:spPr>
          <a:xfrm>
            <a:off x="5405898" y="4492107"/>
            <a:ext cx="1569661" cy="369332"/>
          </a:xfrm>
          <a:prstGeom prst="rect">
            <a:avLst/>
          </a:prstGeom>
          <a:noFill/>
        </p:spPr>
        <p:txBody>
          <a:bodyPr wrap="none" rtlCol="0">
            <a:spAutoFit/>
          </a:bodyPr>
          <a:lstStyle/>
          <a:p>
            <a:pPr algn="ctr"/>
            <a:r>
              <a:rPr lang="zh-CN" altLang="en-US" dirty="0" smtClean="0"/>
              <a:t>工件缺失样本</a:t>
            </a:r>
            <a:endParaRPr lang="zh-CN" altLang="en-US" dirty="0"/>
          </a:p>
        </p:txBody>
      </p:sp>
    </p:spTree>
    <p:extLst>
      <p:ext uri="{BB962C8B-B14F-4D97-AF65-F5344CB8AC3E}">
        <p14:creationId xmlns:p14="http://schemas.microsoft.com/office/powerpoint/2010/main" val="412644214"/>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381" y="862368"/>
            <a:ext cx="7986059" cy="100642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棉芯缺失检测</a:t>
            </a:r>
          </a:p>
          <a:p>
            <a:pPr marL="266700">
              <a:lnSpc>
                <a:spcPct val="110000"/>
              </a:lnSpc>
            </a:pPr>
            <a:r>
              <a:rPr lang="zh-CN" altLang="zh-CN" dirty="0"/>
              <a:t>像素统计法。棉芯在成像时呈亮白色，通过统计</a:t>
            </a:r>
            <a:r>
              <a:rPr lang="en-AU" altLang="zh-CN" dirty="0"/>
              <a:t>ROI</a:t>
            </a:r>
            <a:r>
              <a:rPr lang="zh-CN" altLang="zh-CN" dirty="0"/>
              <a:t>中的白色像素数量比例来判断棉芯是否缺失。如果比例小于设定的阈值则判定为棉芯缺失，反之</a:t>
            </a:r>
            <a:r>
              <a:rPr lang="zh-CN" altLang="zh-CN" dirty="0" smtClean="0"/>
              <a:t>。</a:t>
            </a:r>
            <a:endParaRPr lang="en-US" altLang="zh-CN" dirty="0" smtClean="0"/>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缺陷检测</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mc:AlternateContent xmlns:mc="http://schemas.openxmlformats.org/markup-compatibility/2006" xmlns:a14="http://schemas.microsoft.com/office/drawing/2010/main">
        <mc:Choice Requires="a14">
          <p:sp>
            <p:nvSpPr>
              <p:cNvPr id="3" name="矩形 2"/>
              <p:cNvSpPr/>
              <p:nvPr/>
            </p:nvSpPr>
            <p:spPr>
              <a:xfrm>
                <a:off x="2926839" y="3810004"/>
                <a:ext cx="2495427"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r>
                        <a:rPr lang="zh-CN" altLang="en-US" i="0">
                          <a:latin typeface="Cambria Math" panose="02040503050406030204" pitchFamily="18" charset="0"/>
                        </a:rPr>
                        <m:t>= </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𝐶</m:t>
                          </m:r>
                          <m:r>
                            <a:rPr lang="zh-CN" altLang="en-US" i="0">
                              <a:latin typeface="Cambria Math" panose="02040503050406030204" pitchFamily="18" charset="0"/>
                            </a:rPr>
                            <m:t> × </m:t>
                          </m:r>
                          <m:r>
                            <a:rPr lang="zh-CN" altLang="en-US" i="1">
                              <a:latin typeface="Cambria Math" panose="02040503050406030204" pitchFamily="18" charset="0"/>
                            </a:rPr>
                            <m:t>𝑅</m:t>
                          </m:r>
                        </m:den>
                      </m:f>
                      <m:r>
                        <a:rPr lang="zh-CN" altLang="en-US" i="0">
                          <a:latin typeface="Cambria Math" panose="02040503050406030204" pitchFamily="18" charset="0"/>
                        </a:rPr>
                        <m:t> </m:t>
                      </m:r>
                      <m:nary>
                        <m:naryPr>
                          <m:chr m:val="∑"/>
                          <m:subHide m:val="on"/>
                          <m:supHide m:val="on"/>
                          <m:ctrlPr>
                            <a:rPr lang="zh-CN" altLang="en-US" i="1">
                              <a:latin typeface="Cambria Math" panose="02040503050406030204" pitchFamily="18" charset="0"/>
                            </a:rPr>
                          </m:ctrlPr>
                        </m:naryPr>
                        <m:sub/>
                        <m:sup/>
                        <m:e>
                          <m:r>
                            <m:rPr>
                              <m:sty m:val="p"/>
                            </m:rPr>
                            <a:rPr lang="zh-CN" altLang="en-US" i="0">
                              <a:latin typeface="Cambria Math" panose="02040503050406030204" pitchFamily="18" charset="0"/>
                            </a:rPr>
                            <m:t>g</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e>
                      </m:nary>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2926839" y="3810004"/>
                <a:ext cx="2495427" cy="76309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627784" y="2425452"/>
                <a:ext cx="3093539"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g</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m>
                            <m:mPr>
                              <m:mcs>
                                <m:mc>
                                  <m:mcPr>
                                    <m:count m:val="2"/>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 1</m:t>
                                </m:r>
                              </m:e>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&gt;250</m:t>
                                </m:r>
                              </m:e>
                            </m:mr>
                            <m:mr>
                              <m:e>
                                <m:r>
                                  <a:rPr lang="zh-CN" altLang="en-US" i="0">
                                    <a:latin typeface="Cambria Math" panose="02040503050406030204" pitchFamily="18" charset="0"/>
                                  </a:rPr>
                                  <m:t>0</m:t>
                                </m:r>
                              </m:e>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e>
                                </m:d>
                                <m:r>
                                  <a:rPr lang="zh-CN" altLang="en-US" i="0">
                                    <a:latin typeface="Cambria Math" panose="02040503050406030204" pitchFamily="18" charset="0"/>
                                  </a:rPr>
                                  <m:t>≤250</m:t>
                                </m:r>
                              </m:e>
                            </m:mr>
                          </m:m>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627784" y="2425452"/>
                <a:ext cx="3093539" cy="710194"/>
              </a:xfrm>
              <a:prstGeom prst="rect">
                <a:avLst/>
              </a:prstGeom>
              <a:blipFill rotWithShape="0">
                <a:blip r:embed="rId4"/>
                <a:stretch>
                  <a:fillRect/>
                </a:stretch>
              </a:blipFill>
            </p:spPr>
            <p:txBody>
              <a:bodyPr/>
              <a:lstStyle/>
              <a:p>
                <a:r>
                  <a:rPr lang="zh-CN" altLang="en-US">
                    <a:noFill/>
                  </a:rPr>
                  <a:t> </a:t>
                </a:r>
              </a:p>
            </p:txBody>
          </p:sp>
        </mc:Fallback>
      </mc:AlternateContent>
      <p:sp>
        <p:nvSpPr>
          <p:cNvPr id="4" name="矩形 3"/>
          <p:cNvSpPr/>
          <p:nvPr/>
        </p:nvSpPr>
        <p:spPr>
          <a:xfrm>
            <a:off x="546381" y="1904615"/>
            <a:ext cx="6445995" cy="397032"/>
          </a:xfrm>
          <a:prstGeom prst="rect">
            <a:avLst/>
          </a:prstGeom>
        </p:spPr>
        <p:txBody>
          <a:bodyPr wrap="none">
            <a:spAutoFit/>
          </a:bodyPr>
          <a:lstStyle/>
          <a:p>
            <a:pPr marL="358775" indent="-92075">
              <a:lnSpc>
                <a:spcPct val="110000"/>
              </a:lnSpc>
              <a:buFont typeface="Arial" panose="020B0604020202020204" pitchFamily="34" charset="0"/>
              <a:buChar char="•"/>
            </a:pPr>
            <a:r>
              <a:rPr lang="en-US" altLang="zh-CN" dirty="0"/>
              <a:t> Step-1: </a:t>
            </a:r>
            <a:r>
              <a:rPr lang="zh-CN" altLang="en-US" dirty="0" smtClean="0"/>
              <a:t>确定</a:t>
            </a:r>
            <a:r>
              <a:rPr lang="en-US" altLang="zh-CN" dirty="0" smtClean="0"/>
              <a:t>ROI</a:t>
            </a:r>
            <a:r>
              <a:rPr lang="zh-CN" altLang="en-US" dirty="0" smtClean="0"/>
              <a:t>中像素是否为白色</a:t>
            </a:r>
            <a:r>
              <a:rPr lang="zh-CN" altLang="en-US" dirty="0"/>
              <a:t>像素</a:t>
            </a:r>
            <a:r>
              <a:rPr lang="zh-CN" altLang="en-US" dirty="0" smtClean="0"/>
              <a:t>：固定阈值二</a:t>
            </a:r>
            <a:r>
              <a:rPr lang="zh-CN" altLang="en-US" dirty="0"/>
              <a:t>值化</a:t>
            </a:r>
            <a:endParaRPr lang="en-US" altLang="zh-CN" dirty="0"/>
          </a:p>
        </p:txBody>
      </p:sp>
      <p:sp>
        <p:nvSpPr>
          <p:cNvPr id="8" name="矩形 7"/>
          <p:cNvSpPr/>
          <p:nvPr/>
        </p:nvSpPr>
        <p:spPr>
          <a:xfrm>
            <a:off x="546381" y="3259451"/>
            <a:ext cx="3906839" cy="397032"/>
          </a:xfrm>
          <a:prstGeom prst="rect">
            <a:avLst/>
          </a:prstGeom>
        </p:spPr>
        <p:txBody>
          <a:bodyPr wrap="none">
            <a:spAutoFit/>
          </a:bodyPr>
          <a:lstStyle/>
          <a:p>
            <a:pPr marL="358775" indent="-92075">
              <a:lnSpc>
                <a:spcPct val="110000"/>
              </a:lnSpc>
              <a:buFont typeface="Arial" panose="020B0604020202020204" pitchFamily="34" charset="0"/>
              <a:buChar char="•"/>
            </a:pPr>
            <a:r>
              <a:rPr lang="en-US" altLang="zh-CN" dirty="0"/>
              <a:t> Step-2: </a:t>
            </a:r>
            <a:r>
              <a:rPr lang="zh-CN" altLang="en-US" dirty="0" smtClean="0"/>
              <a:t>计算</a:t>
            </a:r>
            <a:r>
              <a:rPr lang="en-US" altLang="zh-CN" dirty="0" smtClean="0"/>
              <a:t>ROI</a:t>
            </a:r>
            <a:r>
              <a:rPr lang="zh-CN" altLang="en-US" dirty="0" smtClean="0"/>
              <a:t>中白色</a:t>
            </a:r>
            <a:r>
              <a:rPr lang="zh-CN" altLang="en-US" dirty="0"/>
              <a:t>像素比例</a:t>
            </a:r>
            <a:endParaRPr lang="en-US" altLang="zh-CN" dirty="0"/>
          </a:p>
        </p:txBody>
      </p:sp>
    </p:spTree>
    <p:extLst>
      <p:ext uri="{BB962C8B-B14F-4D97-AF65-F5344CB8AC3E}">
        <p14:creationId xmlns:p14="http://schemas.microsoft.com/office/powerpoint/2010/main" val="4280148909"/>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381" y="862368"/>
            <a:ext cx="7986059" cy="100642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金属片缺失检测</a:t>
            </a:r>
          </a:p>
          <a:p>
            <a:pPr marL="266700">
              <a:lnSpc>
                <a:spcPct val="110000"/>
              </a:lnSpc>
            </a:pPr>
            <a:r>
              <a:rPr lang="zh-CN" altLang="zh-CN" dirty="0" smtClean="0"/>
              <a:t>模板匹配法</a:t>
            </a:r>
            <a:r>
              <a:rPr lang="zh-CN" altLang="zh-CN" dirty="0"/>
              <a:t>。金属卡爪是金属片存在与否的标志，可以通过检测金属卡爪存在与否来检测金属片是否缺失。</a:t>
            </a:r>
            <a:endParaRPr lang="en-US" altLang="zh-CN" dirty="0" smtClean="0"/>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缺陷检测</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mc:AlternateContent xmlns:mc="http://schemas.openxmlformats.org/markup-compatibility/2006" xmlns:a14="http://schemas.microsoft.com/office/drawing/2010/main">
        <mc:Choice Requires="a14">
          <p:sp>
            <p:nvSpPr>
              <p:cNvPr id="2" name="矩形 1"/>
              <p:cNvSpPr/>
              <p:nvPr/>
            </p:nvSpPr>
            <p:spPr>
              <a:xfrm>
                <a:off x="165080" y="3011485"/>
                <a:ext cx="3663677" cy="7562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a:latin typeface="Cambria Math" panose="02040503050406030204" pitchFamily="18" charset="0"/>
                        </a:rPr>
                        <m:t>𝑅</m:t>
                      </m:r>
                      <m:d>
                        <m:dPr>
                          <m:ctrlPr>
                            <a:rPr lang="zh-CN" altLang="en-US" sz="1200" i="1">
                              <a:latin typeface="Cambria Math" panose="02040503050406030204" pitchFamily="18" charset="0"/>
                            </a:rPr>
                          </m:ctrlPr>
                        </m:dPr>
                        <m:e>
                          <m:r>
                            <a:rPr lang="zh-CN" altLang="en-US" sz="1200" i="1">
                              <a:latin typeface="Cambria Math" panose="02040503050406030204" pitchFamily="18" charset="0"/>
                            </a:rPr>
                            <m:t>𝑥</m:t>
                          </m:r>
                          <m:r>
                            <a:rPr lang="zh-CN" altLang="en-US" sz="1200" i="0">
                              <a:latin typeface="Cambria Math" panose="02040503050406030204" pitchFamily="18" charset="0"/>
                            </a:rPr>
                            <m:t>,</m:t>
                          </m:r>
                          <m:r>
                            <a:rPr lang="zh-CN" altLang="en-US" sz="1200" i="1">
                              <a:latin typeface="Cambria Math" panose="02040503050406030204" pitchFamily="18" charset="0"/>
                            </a:rPr>
                            <m:t>𝑦</m:t>
                          </m:r>
                        </m:e>
                      </m:d>
                      <m:r>
                        <a:rPr lang="zh-CN" altLang="en-US" sz="1200" i="0">
                          <a:latin typeface="Cambria Math" panose="02040503050406030204" pitchFamily="18" charset="0"/>
                        </a:rPr>
                        <m:t>=</m:t>
                      </m:r>
                      <m:f>
                        <m:fPr>
                          <m:ctrlPr>
                            <a:rPr lang="zh-CN" altLang="en-US" sz="1200" i="1">
                              <a:latin typeface="Cambria Math" panose="02040503050406030204" pitchFamily="18" charset="0"/>
                            </a:rPr>
                          </m:ctrlPr>
                        </m:fPr>
                        <m:num>
                          <m:nary>
                            <m:naryPr>
                              <m:chr m:val="∑"/>
                              <m:limLoc m:val="undOvr"/>
                              <m:supHide m:val="on"/>
                              <m:ctrlPr>
                                <a:rPr lang="zh-CN" altLang="en-US" sz="1200" i="1">
                                  <a:latin typeface="Cambria Math" panose="02040503050406030204" pitchFamily="18" charset="0"/>
                                </a:rPr>
                              </m:ctrlPr>
                            </m:naryPr>
                            <m:sub>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e>
                                <m:sup>
                                  <m:r>
                                    <a:rPr lang="zh-CN" altLang="en-US" sz="1200" i="0">
                                      <a:latin typeface="Cambria Math" panose="02040503050406030204" pitchFamily="18" charset="0"/>
                                    </a:rPr>
                                    <m:t>′</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𝑦</m:t>
                                  </m:r>
                                </m:e>
                                <m:sup>
                                  <m:r>
                                    <a:rPr lang="zh-CN" altLang="en-US" sz="1200" i="0">
                                      <a:latin typeface="Cambria Math" panose="02040503050406030204" pitchFamily="18" charset="0"/>
                                    </a:rPr>
                                    <m:t>′</m:t>
                                  </m:r>
                                </m:sup>
                              </m:sSup>
                            </m:sub>
                            <m:sup/>
                            <m:e>
                              <m:sSup>
                                <m:sSupPr>
                                  <m:ctrlPr>
                                    <a:rPr lang="zh-CN" altLang="en-US" sz="1200" i="1">
                                      <a:latin typeface="Cambria Math" panose="02040503050406030204" pitchFamily="18" charset="0"/>
                                    </a:rPr>
                                  </m:ctrlPr>
                                </m:sSupPr>
                                <m:e>
                                  <m:d>
                                    <m:dPr>
                                      <m:ctrlPr>
                                        <a:rPr lang="zh-CN" altLang="en-US" sz="1200" i="1">
                                          <a:latin typeface="Cambria Math" panose="02040503050406030204" pitchFamily="18" charset="0"/>
                                        </a:rPr>
                                      </m:ctrlPr>
                                    </m:dPr>
                                    <m:e>
                                      <m:r>
                                        <a:rPr lang="zh-CN" altLang="en-US" sz="1200" i="1">
                                          <a:latin typeface="Cambria Math" panose="02040503050406030204" pitchFamily="18" charset="0"/>
                                        </a:rPr>
                                        <m:t>𝑇</m:t>
                                      </m:r>
                                      <m:d>
                                        <m:dPr>
                                          <m:ctrlPr>
                                            <a:rPr lang="zh-CN" altLang="en-US" sz="1200" i="1">
                                              <a:latin typeface="Cambria Math" panose="02040503050406030204" pitchFamily="18" charset="0"/>
                                            </a:rPr>
                                          </m:ctrlPr>
                                        </m:dPr>
                                        <m:e>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e>
                                            <m:sup>
                                              <m:r>
                                                <a:rPr lang="zh-CN" altLang="en-US" sz="1200" i="0">
                                                  <a:latin typeface="Cambria Math" panose="02040503050406030204" pitchFamily="18" charset="0"/>
                                                </a:rPr>
                                                <m:t>′</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𝑦</m:t>
                                              </m:r>
                                            </m:e>
                                            <m:sup>
                                              <m:r>
                                                <a:rPr lang="zh-CN" altLang="en-US" sz="1200" i="0">
                                                  <a:latin typeface="Cambria Math" panose="02040503050406030204" pitchFamily="18" charset="0"/>
                                                </a:rPr>
                                                <m:t>′</m:t>
                                              </m:r>
                                            </m:sup>
                                          </m:sSup>
                                        </m:e>
                                      </m:d>
                                      <m:r>
                                        <a:rPr lang="zh-CN" altLang="en-US" sz="1200" i="0">
                                          <a:latin typeface="Cambria Math" panose="02040503050406030204" pitchFamily="18" charset="0"/>
                                        </a:rPr>
                                        <m:t>−</m:t>
                                      </m:r>
                                      <m:r>
                                        <a:rPr lang="zh-CN" altLang="en-US" sz="1200" i="1">
                                          <a:latin typeface="Cambria Math" panose="02040503050406030204" pitchFamily="18" charset="0"/>
                                        </a:rPr>
                                        <m:t>𝐼</m:t>
                                      </m:r>
                                      <m:d>
                                        <m:dPr>
                                          <m:ctrlPr>
                                            <a:rPr lang="zh-CN" altLang="en-US" sz="1200" i="1">
                                              <a:latin typeface="Cambria Math" panose="02040503050406030204" pitchFamily="18" charset="0"/>
                                            </a:rPr>
                                          </m:ctrlPr>
                                        </m:dPr>
                                        <m:e>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r>
                                                <a:rPr lang="zh-CN" altLang="en-US" sz="1200" i="0">
                                                  <a:latin typeface="Cambria Math" panose="02040503050406030204" pitchFamily="18" charset="0"/>
                                                </a:rPr>
                                                <m:t>+</m:t>
                                              </m:r>
                                              <m:r>
                                                <a:rPr lang="zh-CN" altLang="en-US" sz="1200" i="1">
                                                  <a:latin typeface="Cambria Math" panose="02040503050406030204" pitchFamily="18" charset="0"/>
                                                </a:rPr>
                                                <m:t>𝑥</m:t>
                                              </m:r>
                                            </m:e>
                                            <m:sup>
                                              <m:r>
                                                <a:rPr lang="zh-CN" altLang="en-US" sz="1200" i="0">
                                                  <a:latin typeface="Cambria Math" panose="02040503050406030204" pitchFamily="18" charset="0"/>
                                                </a:rPr>
                                                <m:t>′</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𝑦</m:t>
                                              </m:r>
                                              <m:r>
                                                <a:rPr lang="zh-CN" altLang="en-US" sz="1200" i="0">
                                                  <a:latin typeface="Cambria Math" panose="02040503050406030204" pitchFamily="18" charset="0"/>
                                                </a:rPr>
                                                <m:t>+</m:t>
                                              </m:r>
                                              <m:r>
                                                <a:rPr lang="zh-CN" altLang="en-US" sz="1200" i="1">
                                                  <a:latin typeface="Cambria Math" panose="02040503050406030204" pitchFamily="18" charset="0"/>
                                                </a:rPr>
                                                <m:t>𝑦</m:t>
                                              </m:r>
                                            </m:e>
                                            <m:sup>
                                              <m:r>
                                                <a:rPr lang="zh-CN" altLang="en-US" sz="1200" i="0">
                                                  <a:latin typeface="Cambria Math" panose="02040503050406030204" pitchFamily="18" charset="0"/>
                                                </a:rPr>
                                                <m:t>′</m:t>
                                              </m:r>
                                            </m:sup>
                                          </m:sSup>
                                        </m:e>
                                      </m:d>
                                    </m:e>
                                  </m:d>
                                </m:e>
                                <m:sup>
                                  <m:r>
                                    <a:rPr lang="zh-CN" altLang="en-US" sz="1200" i="0">
                                      <a:latin typeface="Cambria Math" panose="02040503050406030204" pitchFamily="18" charset="0"/>
                                    </a:rPr>
                                    <m:t>2</m:t>
                                  </m:r>
                                </m:sup>
                              </m:sSup>
                            </m:e>
                          </m:nary>
                        </m:num>
                        <m:den>
                          <m:rad>
                            <m:radPr>
                              <m:degHide m:val="on"/>
                              <m:ctrlPr>
                                <a:rPr lang="zh-CN" altLang="en-US" sz="1200" i="1">
                                  <a:latin typeface="Cambria Math" panose="02040503050406030204" pitchFamily="18" charset="0"/>
                                </a:rPr>
                              </m:ctrlPr>
                            </m:radPr>
                            <m:deg/>
                            <m:e>
                              <m:nary>
                                <m:naryPr>
                                  <m:chr m:val="∑"/>
                                  <m:limLoc m:val="undOvr"/>
                                  <m:supHide m:val="on"/>
                                  <m:ctrlPr>
                                    <a:rPr lang="zh-CN" altLang="en-US" sz="1200" i="1">
                                      <a:latin typeface="Cambria Math" panose="02040503050406030204" pitchFamily="18" charset="0"/>
                                    </a:rPr>
                                  </m:ctrlPr>
                                </m:naryPr>
                                <m:sub>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e>
                                    <m:sup>
                                      <m:r>
                                        <a:rPr lang="zh-CN" altLang="en-US" sz="1200" i="0">
                                          <a:latin typeface="Cambria Math" panose="02040503050406030204" pitchFamily="18" charset="0"/>
                                        </a:rPr>
                                        <m:t>′</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𝑦</m:t>
                                      </m:r>
                                    </m:e>
                                    <m:sup>
                                      <m:r>
                                        <a:rPr lang="zh-CN" altLang="en-US" sz="1200" i="0">
                                          <a:latin typeface="Cambria Math" panose="02040503050406030204" pitchFamily="18" charset="0"/>
                                        </a:rPr>
                                        <m:t>′</m:t>
                                      </m:r>
                                    </m:sup>
                                  </m:sSup>
                                </m:sub>
                                <m:sup/>
                                <m:e>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𝑇</m:t>
                                      </m:r>
                                      <m:d>
                                        <m:dPr>
                                          <m:ctrlPr>
                                            <a:rPr lang="zh-CN" altLang="en-US" sz="1200" i="1">
                                              <a:latin typeface="Cambria Math" panose="02040503050406030204" pitchFamily="18" charset="0"/>
                                            </a:rPr>
                                          </m:ctrlPr>
                                        </m:dPr>
                                        <m:e>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e>
                                            <m:sup>
                                              <m:r>
                                                <a:rPr lang="zh-CN" altLang="en-US" sz="1200" i="0">
                                                  <a:latin typeface="Cambria Math" panose="02040503050406030204" pitchFamily="18" charset="0"/>
                                                </a:rPr>
                                                <m:t>′</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𝑦</m:t>
                                              </m:r>
                                            </m:e>
                                            <m:sup>
                                              <m:r>
                                                <a:rPr lang="zh-CN" altLang="en-US" sz="1200" i="0">
                                                  <a:latin typeface="Cambria Math" panose="02040503050406030204" pitchFamily="18" charset="0"/>
                                                </a:rPr>
                                                <m:t>′</m:t>
                                              </m:r>
                                            </m:sup>
                                          </m:sSup>
                                        </m:e>
                                      </m:d>
                                    </m:e>
                                    <m:sup>
                                      <m:r>
                                        <a:rPr lang="zh-CN" altLang="en-US" sz="1200" i="0">
                                          <a:latin typeface="Cambria Math" panose="02040503050406030204" pitchFamily="18" charset="0"/>
                                        </a:rPr>
                                        <m:t>2</m:t>
                                      </m:r>
                                    </m:sup>
                                  </m:sSup>
                                </m:e>
                              </m:nary>
                            </m:e>
                          </m:rad>
                          <m:rad>
                            <m:radPr>
                              <m:degHide m:val="on"/>
                              <m:ctrlPr>
                                <a:rPr lang="zh-CN" altLang="en-US" sz="1200" i="1">
                                  <a:latin typeface="Cambria Math" panose="02040503050406030204" pitchFamily="18" charset="0"/>
                                </a:rPr>
                              </m:ctrlPr>
                            </m:radPr>
                            <m:deg/>
                            <m:e>
                              <m:nary>
                                <m:naryPr>
                                  <m:chr m:val="∑"/>
                                  <m:limLoc m:val="undOvr"/>
                                  <m:supHide m:val="on"/>
                                  <m:ctrlPr>
                                    <a:rPr lang="zh-CN" altLang="en-US" sz="1200" i="1">
                                      <a:latin typeface="Cambria Math" panose="02040503050406030204" pitchFamily="18" charset="0"/>
                                    </a:rPr>
                                  </m:ctrlPr>
                                </m:naryPr>
                                <m:sub>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e>
                                    <m:sup>
                                      <m:r>
                                        <a:rPr lang="zh-CN" altLang="en-US" sz="1200" i="0">
                                          <a:latin typeface="Cambria Math" panose="02040503050406030204" pitchFamily="18" charset="0"/>
                                        </a:rPr>
                                        <m:t>′</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𝑦</m:t>
                                      </m:r>
                                    </m:e>
                                    <m:sup>
                                      <m:r>
                                        <a:rPr lang="zh-CN" altLang="en-US" sz="1200" i="0">
                                          <a:latin typeface="Cambria Math" panose="02040503050406030204" pitchFamily="18" charset="0"/>
                                        </a:rPr>
                                        <m:t>′</m:t>
                                      </m:r>
                                    </m:sup>
                                  </m:sSup>
                                </m:sub>
                                <m:sup/>
                                <m:e>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𝐼</m:t>
                                      </m:r>
                                      <m:d>
                                        <m:dPr>
                                          <m:ctrlPr>
                                            <a:rPr lang="zh-CN" altLang="en-US" sz="1200" i="1">
                                              <a:latin typeface="Cambria Math" panose="02040503050406030204" pitchFamily="18" charset="0"/>
                                            </a:rPr>
                                          </m:ctrlPr>
                                        </m:dPr>
                                        <m:e>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𝑥</m:t>
                                              </m:r>
                                              <m:r>
                                                <a:rPr lang="zh-CN" altLang="en-US" sz="1200" i="0">
                                                  <a:latin typeface="Cambria Math" panose="02040503050406030204" pitchFamily="18" charset="0"/>
                                                </a:rPr>
                                                <m:t>+</m:t>
                                              </m:r>
                                              <m:r>
                                                <a:rPr lang="zh-CN" altLang="en-US" sz="1200" i="1">
                                                  <a:latin typeface="Cambria Math" panose="02040503050406030204" pitchFamily="18" charset="0"/>
                                                </a:rPr>
                                                <m:t>𝑥</m:t>
                                              </m:r>
                                            </m:e>
                                            <m:sup>
                                              <m:r>
                                                <a:rPr lang="zh-CN" altLang="en-US" sz="1200" i="0">
                                                  <a:latin typeface="Cambria Math" panose="02040503050406030204" pitchFamily="18" charset="0"/>
                                                </a:rPr>
                                                <m:t>′</m:t>
                                              </m:r>
                                            </m:sup>
                                          </m:sSup>
                                          <m:r>
                                            <a:rPr lang="zh-CN" altLang="en-US" sz="1200" i="0">
                                              <a:latin typeface="Cambria Math" panose="02040503050406030204" pitchFamily="18" charset="0"/>
                                            </a:rPr>
                                            <m:t>,</m:t>
                                          </m:r>
                                          <m:sSup>
                                            <m:sSupPr>
                                              <m:ctrlPr>
                                                <a:rPr lang="zh-CN" altLang="en-US" sz="1200" i="1">
                                                  <a:latin typeface="Cambria Math" panose="02040503050406030204" pitchFamily="18" charset="0"/>
                                                </a:rPr>
                                              </m:ctrlPr>
                                            </m:sSupPr>
                                            <m:e>
                                              <m:r>
                                                <a:rPr lang="zh-CN" altLang="en-US" sz="1200" i="1">
                                                  <a:latin typeface="Cambria Math" panose="02040503050406030204" pitchFamily="18" charset="0"/>
                                                </a:rPr>
                                                <m:t>𝑦</m:t>
                                              </m:r>
                                              <m:r>
                                                <a:rPr lang="zh-CN" altLang="en-US" sz="1200" i="0">
                                                  <a:latin typeface="Cambria Math" panose="02040503050406030204" pitchFamily="18" charset="0"/>
                                                </a:rPr>
                                                <m:t>+</m:t>
                                              </m:r>
                                              <m:r>
                                                <a:rPr lang="zh-CN" altLang="en-US" sz="1200" i="1">
                                                  <a:latin typeface="Cambria Math" panose="02040503050406030204" pitchFamily="18" charset="0"/>
                                                </a:rPr>
                                                <m:t>𝑦</m:t>
                                              </m:r>
                                            </m:e>
                                            <m:sup>
                                              <m:r>
                                                <a:rPr lang="zh-CN" altLang="en-US" sz="1200" i="0">
                                                  <a:latin typeface="Cambria Math" panose="02040503050406030204" pitchFamily="18" charset="0"/>
                                                </a:rPr>
                                                <m:t>′</m:t>
                                              </m:r>
                                            </m:sup>
                                          </m:sSup>
                                        </m:e>
                                      </m:d>
                                    </m:e>
                                    <m:sup>
                                      <m:r>
                                        <a:rPr lang="zh-CN" altLang="en-US" sz="1200" i="0">
                                          <a:latin typeface="Cambria Math" panose="02040503050406030204" pitchFamily="18" charset="0"/>
                                        </a:rPr>
                                        <m:t>2</m:t>
                                      </m:r>
                                    </m:sup>
                                  </m:sSup>
                                </m:e>
                              </m:nary>
                            </m:e>
                          </m:rad>
                        </m:den>
                      </m:f>
                    </m:oMath>
                  </m:oMathPara>
                </a14:m>
                <a:endParaRPr lang="zh-CN" altLang="en-US" sz="1200" dirty="0"/>
              </a:p>
            </p:txBody>
          </p:sp>
        </mc:Choice>
        <mc:Fallback xmlns="">
          <p:sp>
            <p:nvSpPr>
              <p:cNvPr id="2" name="矩形 1"/>
              <p:cNvSpPr>
                <a:spLocks noRot="1" noChangeAspect="1" noMove="1" noResize="1" noEditPoints="1" noAdjustHandles="1" noChangeArrowheads="1" noChangeShapeType="1" noTextEdit="1"/>
              </p:cNvSpPr>
              <p:nvPr/>
            </p:nvSpPr>
            <p:spPr>
              <a:xfrm>
                <a:off x="165080" y="3011485"/>
                <a:ext cx="3663677" cy="756233"/>
              </a:xfrm>
              <a:prstGeom prst="rect">
                <a:avLst/>
              </a:prstGeom>
              <a:blipFill rotWithShape="0">
                <a:blip r:embed="rId3"/>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072" y="2061855"/>
            <a:ext cx="2160000" cy="1340689"/>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208" y="3793604"/>
            <a:ext cx="2160000" cy="1340689"/>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9016" y="2061855"/>
            <a:ext cx="2160000" cy="1340689"/>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0072" y="3793604"/>
            <a:ext cx="2160000" cy="1340689"/>
          </a:xfrm>
          <a:prstGeom prst="rect">
            <a:avLst/>
          </a:prstGeom>
        </p:spPr>
      </p:pic>
      <p:sp>
        <p:nvSpPr>
          <p:cNvPr id="13" name="矩形 12"/>
          <p:cNvSpPr/>
          <p:nvPr/>
        </p:nvSpPr>
        <p:spPr>
          <a:xfrm>
            <a:off x="-146236" y="2005056"/>
            <a:ext cx="4572000" cy="1006429"/>
          </a:xfrm>
          <a:prstGeom prst="rect">
            <a:avLst/>
          </a:prstGeom>
        </p:spPr>
        <p:txBody>
          <a:bodyPr>
            <a:spAutoFit/>
          </a:bodyPr>
          <a:lstStyle/>
          <a:p>
            <a:pPr marL="358775" indent="-92075">
              <a:lnSpc>
                <a:spcPct val="110000"/>
              </a:lnSpc>
              <a:buFont typeface="Arial" panose="020B0604020202020204" pitchFamily="34" charset="0"/>
              <a:buChar char="•"/>
            </a:pPr>
            <a:r>
              <a:rPr lang="en-US" altLang="zh-CN" dirty="0"/>
              <a:t> Step-1: </a:t>
            </a:r>
            <a:r>
              <a:rPr lang="zh-CN" altLang="en-US" dirty="0" smtClean="0"/>
              <a:t>消除暗色</a:t>
            </a:r>
            <a:r>
              <a:rPr lang="zh-CN" altLang="en-US" dirty="0" smtClean="0"/>
              <a:t>孔洞：闭运算</a:t>
            </a:r>
            <a:endParaRPr lang="en-US" altLang="zh-CN" dirty="0"/>
          </a:p>
          <a:p>
            <a:pPr marL="358775" indent="-92075">
              <a:lnSpc>
                <a:spcPct val="110000"/>
              </a:lnSpc>
              <a:buFont typeface="Arial" panose="020B0604020202020204" pitchFamily="34" charset="0"/>
              <a:buChar char="•"/>
            </a:pPr>
            <a:r>
              <a:rPr lang="en-US" altLang="zh-CN" dirty="0"/>
              <a:t> Step-2: </a:t>
            </a:r>
            <a:r>
              <a:rPr lang="zh-CN" altLang="en-US" dirty="0" smtClean="0"/>
              <a:t>分割出金属卡爪：二值化</a:t>
            </a:r>
            <a:endParaRPr lang="en-US" altLang="zh-CN" dirty="0" smtClean="0"/>
          </a:p>
          <a:p>
            <a:pPr marL="358775" indent="-92075">
              <a:lnSpc>
                <a:spcPct val="110000"/>
              </a:lnSpc>
              <a:buFont typeface="Arial" panose="020B0604020202020204" pitchFamily="34" charset="0"/>
              <a:buChar char="•"/>
            </a:pPr>
            <a:r>
              <a:rPr lang="en-US" altLang="zh-CN" dirty="0" smtClean="0"/>
              <a:t> </a:t>
            </a:r>
            <a:r>
              <a:rPr lang="en-US" altLang="zh-CN" dirty="0"/>
              <a:t>Step-3: </a:t>
            </a:r>
            <a:r>
              <a:rPr lang="zh-CN" altLang="en-US" dirty="0" smtClean="0"/>
              <a:t>模板匹配：</a:t>
            </a:r>
            <a:r>
              <a:rPr lang="zh-CN" altLang="zh-CN" dirty="0"/>
              <a:t>归一化平方差法</a:t>
            </a:r>
            <a:endParaRPr lang="en-US" altLang="zh-CN" dirty="0">
              <a:latin typeface="华文楷体" panose="02010600040101010101" pitchFamily="2" charset="-122"/>
              <a:ea typeface="华文楷体" panose="02010600040101010101" pitchFamily="2" charset="-122"/>
            </a:endParaRPr>
          </a:p>
        </p:txBody>
      </p:sp>
      <p:pic>
        <p:nvPicPr>
          <p:cNvPr id="14" name="图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8928" y="4017914"/>
            <a:ext cx="792000" cy="924001"/>
          </a:xfrm>
          <a:prstGeom prst="rect">
            <a:avLst/>
          </a:prstGeom>
          <a:ln>
            <a:solidFill>
              <a:schemeClr val="tx1"/>
            </a:solidFill>
          </a:ln>
        </p:spPr>
      </p:pic>
      <p:pic>
        <p:nvPicPr>
          <p:cNvPr id="15" name="图片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2439" y="4017914"/>
            <a:ext cx="792000" cy="924000"/>
          </a:xfrm>
          <a:prstGeom prst="rect">
            <a:avLst/>
          </a:prstGeom>
          <a:ln>
            <a:solidFill>
              <a:schemeClr val="tx1"/>
            </a:solidFill>
          </a:ln>
        </p:spPr>
      </p:pic>
    </p:spTree>
    <p:extLst>
      <p:ext uri="{BB962C8B-B14F-4D97-AF65-F5344CB8AC3E}">
        <p14:creationId xmlns:p14="http://schemas.microsoft.com/office/powerpoint/2010/main" val="1154092212"/>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381" y="862368"/>
            <a:ext cx="5035243" cy="3139321"/>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金属丝位置异常检测</a:t>
            </a:r>
          </a:p>
          <a:p>
            <a:pPr marL="266700">
              <a:lnSpc>
                <a:spcPct val="110000"/>
              </a:lnSpc>
            </a:pPr>
            <a:r>
              <a:rPr lang="zh-CN" altLang="zh-CN" dirty="0"/>
              <a:t>基于像素统计的测距法。通过测量金属丝与金属片卡爪竖直边的距离来判定金属丝的位置是否异常</a:t>
            </a:r>
            <a:r>
              <a:rPr lang="zh-CN" altLang="zh-CN" dirty="0" smtClean="0"/>
              <a:t>。</a:t>
            </a:r>
            <a:endParaRPr lang="en-US" altLang="zh-CN" dirty="0" smtClean="0"/>
          </a:p>
          <a:p>
            <a:pPr marL="358775" indent="-92075">
              <a:lnSpc>
                <a:spcPct val="110000"/>
              </a:lnSpc>
              <a:buFont typeface="Arial" panose="020B0604020202020204" pitchFamily="34" charset="0"/>
              <a:buChar char="•"/>
            </a:pPr>
            <a:r>
              <a:rPr lang="zh-CN" altLang="en-US" dirty="0"/>
              <a:t> </a:t>
            </a:r>
            <a:r>
              <a:rPr lang="en-US" altLang="zh-CN" dirty="0" smtClean="0"/>
              <a:t>Step-1</a:t>
            </a:r>
            <a:r>
              <a:rPr lang="en-US" altLang="zh-CN" dirty="0"/>
              <a:t>: </a:t>
            </a:r>
            <a:r>
              <a:rPr lang="zh-CN" altLang="en-US" dirty="0" smtClean="0"/>
              <a:t>使用</a:t>
            </a:r>
            <a:r>
              <a:rPr lang="zh-CN" altLang="zh-CN" dirty="0"/>
              <a:t>像素</a:t>
            </a:r>
            <a:r>
              <a:rPr lang="zh-CN" altLang="zh-CN" dirty="0" smtClean="0"/>
              <a:t>统计法计算</a:t>
            </a:r>
            <a:r>
              <a:rPr lang="en-US" altLang="zh-CN" dirty="0" smtClean="0"/>
              <a:t>ROI</a:t>
            </a:r>
            <a:r>
              <a:rPr lang="zh-CN" altLang="en-US" dirty="0" smtClean="0"/>
              <a:t>中</a:t>
            </a:r>
            <a:r>
              <a:rPr lang="zh-CN" altLang="zh-CN" dirty="0" smtClean="0"/>
              <a:t>每</a:t>
            </a:r>
            <a:r>
              <a:rPr lang="zh-CN" altLang="zh-CN" dirty="0"/>
              <a:t>列的白色像素</a:t>
            </a:r>
            <a:r>
              <a:rPr lang="zh-CN" altLang="zh-CN" dirty="0" smtClean="0"/>
              <a:t>点数</a:t>
            </a:r>
            <a:r>
              <a:rPr lang="zh-CN" altLang="en-US" dirty="0" smtClean="0"/>
              <a:t>。</a:t>
            </a:r>
            <a:endParaRPr lang="en-US" altLang="zh-CN" dirty="0" smtClean="0"/>
          </a:p>
          <a:p>
            <a:pPr marL="358775" indent="-92075">
              <a:lnSpc>
                <a:spcPct val="110000"/>
              </a:lnSpc>
              <a:buFont typeface="Arial" panose="020B0604020202020204" pitchFamily="34" charset="0"/>
              <a:buChar char="•"/>
            </a:pPr>
            <a:r>
              <a:rPr lang="en-US" altLang="zh-CN" dirty="0"/>
              <a:t> </a:t>
            </a:r>
            <a:r>
              <a:rPr lang="en-US" altLang="zh-CN" dirty="0" smtClean="0"/>
              <a:t>Step-2</a:t>
            </a:r>
            <a:r>
              <a:rPr lang="en-US" altLang="zh-CN" dirty="0"/>
              <a:t>: </a:t>
            </a:r>
            <a:r>
              <a:rPr lang="zh-CN" altLang="zh-CN" dirty="0"/>
              <a:t>数值过滤。设置一个阈值，过滤小于这一阈值的数值，目的是消除非检测区域</a:t>
            </a:r>
            <a:r>
              <a:rPr lang="zh-CN" altLang="zh-CN" dirty="0" smtClean="0"/>
              <a:t>。</a:t>
            </a:r>
            <a:endParaRPr lang="en-US" altLang="zh-CN" dirty="0" smtClean="0"/>
          </a:p>
          <a:p>
            <a:pPr marL="358775" indent="-92075">
              <a:lnSpc>
                <a:spcPct val="110000"/>
              </a:lnSpc>
              <a:buFont typeface="Arial" panose="020B0604020202020204" pitchFamily="34" charset="0"/>
              <a:buChar char="•"/>
            </a:pPr>
            <a:r>
              <a:rPr lang="en-US" altLang="zh-CN" dirty="0"/>
              <a:t> </a:t>
            </a:r>
            <a:r>
              <a:rPr lang="en-US" altLang="zh-CN" dirty="0" smtClean="0"/>
              <a:t>Step-3</a:t>
            </a:r>
            <a:r>
              <a:rPr lang="en-US" altLang="zh-CN" dirty="0"/>
              <a:t>: </a:t>
            </a:r>
            <a:r>
              <a:rPr lang="zh-CN" altLang="zh-CN" dirty="0"/>
              <a:t>数值平滑。对数据进行数值平滑，目的是使极大值点更容易找到。</a:t>
            </a:r>
            <a:endParaRPr lang="en-US" altLang="zh-CN" dirty="0" smtClean="0"/>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缺陷检测</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875963"/>
            <a:ext cx="2880000" cy="21600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2120" y="3125051"/>
            <a:ext cx="2880000" cy="2160000"/>
          </a:xfrm>
          <a:prstGeom prst="rect">
            <a:avLst/>
          </a:prstGeom>
        </p:spPr>
      </p:pic>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5236" y="4001689"/>
            <a:ext cx="2219325" cy="1219200"/>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151" y="3996356"/>
            <a:ext cx="2219325" cy="1219200"/>
          </a:xfrm>
          <a:prstGeom prst="rect">
            <a:avLst/>
          </a:prstGeom>
        </p:spPr>
      </p:pic>
    </p:spTree>
    <p:extLst>
      <p:ext uri="{BB962C8B-B14F-4D97-AF65-F5344CB8AC3E}">
        <p14:creationId xmlns:p14="http://schemas.microsoft.com/office/powerpoint/2010/main" val="3668621700"/>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3" y="143957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3</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64068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460899"/>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1338979" y="625251"/>
            <a:ext cx="1763807" cy="1017812"/>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968355"/>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cxnSp>
        <p:nvCxnSpPr>
          <p:cNvPr id="17" name="直接连接符 16"/>
          <p:cNvCxnSpPr/>
          <p:nvPr/>
        </p:nvCxnSpPr>
        <p:spPr>
          <a:xfrm flipV="1">
            <a:off x="4574775" y="156135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9" name="TextBox 1"/>
          <p:cNvSpPr txBox="1"/>
          <p:nvPr/>
        </p:nvSpPr>
        <p:spPr>
          <a:xfrm>
            <a:off x="4792722" y="2226848"/>
            <a:ext cx="3667709" cy="1477328"/>
          </a:xfrm>
          <a:prstGeom prst="rect">
            <a:avLst/>
          </a:prstGeom>
          <a:noFill/>
        </p:spPr>
        <p:txBody>
          <a:bodyPr wrap="square" rtlCol="0">
            <a:spAutoFit/>
          </a:bodyPr>
          <a:lstStyle/>
          <a:p>
            <a:pPr marL="0" lvl="1" algn="ctr"/>
            <a:r>
              <a:rPr lang="zh-CN" altLang="en-US" sz="3000" b="1" spc="300" dirty="0" smtClean="0">
                <a:solidFill>
                  <a:srgbClr val="0070C0"/>
                </a:solidFill>
                <a:latin typeface="微软雅黑" pitchFamily="34" charset="-122"/>
                <a:ea typeface="微软雅黑" pitchFamily="34" charset="-122"/>
              </a:rPr>
              <a:t>卷积神经网络检测算法</a:t>
            </a:r>
            <a:endParaRPr lang="zh-CN" altLang="en-US" sz="3000" b="1" spc="300" dirty="0">
              <a:solidFill>
                <a:srgbClr val="0070C0"/>
              </a:solidFill>
              <a:latin typeface="微软雅黑" pitchFamily="34" charset="-122"/>
              <a:ea typeface="微软雅黑" pitchFamily="34" charset="-122"/>
            </a:endParaRPr>
          </a:p>
          <a:p>
            <a:pPr marL="0" lvl="1"/>
            <a:endParaRPr lang="zh-CN" altLang="en-US" sz="3000" b="1" spc="300"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2871600944"/>
      </p:ext>
    </p:extLst>
  </p:cSld>
  <p:clrMapOvr>
    <a:masterClrMapping/>
  </p:clrMapOvr>
  <mc:AlternateContent xmlns:mc="http://schemas.openxmlformats.org/markup-compatibility/2006" xmlns:p14="http://schemas.microsoft.com/office/powerpoint/2010/main">
    <mc:Choice Requires="p14">
      <p:transition spd="med" p14:dur="700" advTm="158">
        <p:fade/>
      </p:transition>
    </mc:Choice>
    <mc:Fallback xmlns="">
      <p:transition spd="med" advTm="158">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985292"/>
            <a:ext cx="7992888" cy="100642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模型选择</a:t>
            </a:r>
            <a:endParaRPr lang="zh-CN" altLang="en-US" b="1" dirty="0">
              <a:solidFill>
                <a:srgbClr val="0070C0"/>
              </a:solidFill>
            </a:endParaRPr>
          </a:p>
          <a:p>
            <a:pPr marL="266700">
              <a:lnSpc>
                <a:spcPct val="110000"/>
              </a:lnSpc>
            </a:pPr>
            <a:r>
              <a:rPr lang="zh-CN" altLang="zh-CN" dirty="0" smtClean="0"/>
              <a:t>使用了</a:t>
            </a:r>
            <a:r>
              <a:rPr lang="en-US" altLang="zh-CN" dirty="0" smtClean="0"/>
              <a:t> </a:t>
            </a:r>
            <a:r>
              <a:rPr lang="en-AU" altLang="zh-CN" dirty="0" smtClean="0"/>
              <a:t>Alex</a:t>
            </a:r>
            <a:r>
              <a:rPr lang="zh-CN" altLang="zh-CN" dirty="0"/>
              <a:t>、</a:t>
            </a:r>
            <a:r>
              <a:rPr lang="en-AU" altLang="zh-CN" dirty="0" smtClean="0"/>
              <a:t>VGG </a:t>
            </a:r>
            <a:r>
              <a:rPr lang="zh-CN" altLang="zh-CN" dirty="0" smtClean="0"/>
              <a:t>和</a:t>
            </a:r>
            <a:r>
              <a:rPr lang="en-US" altLang="zh-CN" dirty="0" smtClean="0"/>
              <a:t> </a:t>
            </a:r>
            <a:r>
              <a:rPr lang="en-AU" altLang="zh-CN" dirty="0" err="1" smtClean="0"/>
              <a:t>MobileNet</a:t>
            </a:r>
            <a:r>
              <a:rPr lang="en-AU" altLang="zh-CN" dirty="0" smtClean="0"/>
              <a:t> </a:t>
            </a:r>
            <a:r>
              <a:rPr lang="zh-CN" altLang="zh-CN" dirty="0" smtClean="0"/>
              <a:t>三</a:t>
            </a:r>
            <a:r>
              <a:rPr lang="zh-CN" altLang="zh-CN" dirty="0"/>
              <a:t>种模型</a:t>
            </a:r>
            <a:r>
              <a:rPr lang="zh-CN" altLang="zh-CN" dirty="0" smtClean="0"/>
              <a:t>来</a:t>
            </a:r>
            <a:r>
              <a:rPr lang="zh-CN" altLang="en-US" dirty="0" smtClean="0"/>
              <a:t>搭建</a:t>
            </a:r>
            <a:r>
              <a:rPr lang="zh-CN" altLang="zh-CN" dirty="0" smtClean="0"/>
              <a:t>算法</a:t>
            </a:r>
            <a:r>
              <a:rPr lang="zh-CN" altLang="zh-CN" dirty="0"/>
              <a:t>，并进行初步的训练和评估，各模型的检测准确率和单张图片的检测时间</a:t>
            </a:r>
            <a:r>
              <a:rPr lang="zh-CN" altLang="zh-CN" dirty="0" smtClean="0"/>
              <a:t>如</a:t>
            </a:r>
            <a:r>
              <a:rPr lang="zh-CN" altLang="en-US" dirty="0" smtClean="0"/>
              <a:t>表</a:t>
            </a:r>
            <a:r>
              <a:rPr lang="zh-CN" altLang="zh-CN" dirty="0" smtClean="0"/>
              <a:t>所</a:t>
            </a:r>
            <a:r>
              <a:rPr lang="zh-CN" altLang="zh-CN" dirty="0"/>
              <a:t>示。</a:t>
            </a:r>
            <a:endParaRPr lang="zh-CN" altLang="en-US" dirty="0"/>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模型选择</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943274790"/>
              </p:ext>
            </p:extLst>
          </p:nvPr>
        </p:nvGraphicFramePr>
        <p:xfrm>
          <a:off x="2267744" y="1777380"/>
          <a:ext cx="4752527" cy="1648163"/>
        </p:xfrm>
        <a:graphic>
          <a:graphicData uri="http://schemas.openxmlformats.org/drawingml/2006/table">
            <a:tbl>
              <a:tblPr firstRow="1" firstCol="1" bandRow="1"/>
              <a:tblGrid>
                <a:gridCol w="1624863"/>
                <a:gridCol w="1577991"/>
                <a:gridCol w="1549673"/>
              </a:tblGrid>
              <a:tr h="550883">
                <a:tc gridSpan="3">
                  <a:txBody>
                    <a:bodyPr/>
                    <a:lstStyle/>
                    <a:p>
                      <a:pPr algn="ctr">
                        <a:lnSpc>
                          <a:spcPct val="100000"/>
                        </a:lnSpc>
                        <a:spcAft>
                          <a:spcPts val="0"/>
                        </a:spcAft>
                      </a:pPr>
                      <a:endParaRPr lang="zh-CN" sz="1800" dirty="0" smtClean="0">
                        <a:effectLst/>
                        <a:latin typeface="Times New Roman" panose="02020603050405020304" pitchFamily="18" charset="0"/>
                        <a:ea typeface="等线"/>
                      </a:endParaRPr>
                    </a:p>
                    <a:p>
                      <a:pPr algn="ctr">
                        <a:lnSpc>
                          <a:spcPct val="100000"/>
                        </a:lnSpc>
                        <a:spcAft>
                          <a:spcPts val="0"/>
                        </a:spcAft>
                      </a:pPr>
                      <a:r>
                        <a:rPr lang="en-AU" sz="1800" cap="small" dirty="0" smtClean="0">
                          <a:effectLst/>
                          <a:latin typeface="Times New Roman" panose="02020603050405020304" pitchFamily="18" charset="0"/>
                          <a:ea typeface="等线"/>
                        </a:rPr>
                        <a:t>Accuracy </a:t>
                      </a:r>
                      <a:r>
                        <a:rPr lang="en-AU" sz="1800" cap="small" dirty="0">
                          <a:effectLst/>
                          <a:latin typeface="Times New Roman" panose="02020603050405020304" pitchFamily="18" charset="0"/>
                          <a:ea typeface="等线"/>
                        </a:rPr>
                        <a:t>and</a:t>
                      </a:r>
                      <a:r>
                        <a:rPr lang="en-AU" sz="1800" dirty="0">
                          <a:effectLst/>
                          <a:latin typeface="Times New Roman" panose="02020603050405020304" pitchFamily="18" charset="0"/>
                          <a:ea typeface="等线"/>
                        </a:rPr>
                        <a:t> </a:t>
                      </a:r>
                      <a:r>
                        <a:rPr lang="en-AU" sz="1800" cap="small" dirty="0">
                          <a:effectLst/>
                          <a:latin typeface="Times New Roman" panose="02020603050405020304" pitchFamily="18" charset="0"/>
                          <a:ea typeface="等线"/>
                        </a:rPr>
                        <a:t>detection time of each model</a:t>
                      </a:r>
                      <a:endParaRPr lang="zh-CN" sz="1800" dirty="0">
                        <a:effectLst/>
                        <a:latin typeface="Times New Roman" panose="02020603050405020304" pitchFamily="18" charset="0"/>
                        <a:ea typeface="等线"/>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43220">
                <a:tc>
                  <a:txBody>
                    <a:bodyPr/>
                    <a:lstStyle/>
                    <a:p>
                      <a:pPr algn="ctr">
                        <a:lnSpc>
                          <a:spcPct val="100000"/>
                        </a:lnSpc>
                        <a:spcAft>
                          <a:spcPts val="0"/>
                        </a:spcAft>
                      </a:pPr>
                      <a:r>
                        <a:rPr lang="en-AU" sz="1800" dirty="0">
                          <a:effectLst/>
                          <a:latin typeface="Times New Roman" panose="02020603050405020304" pitchFamily="18" charset="0"/>
                          <a:ea typeface="等线"/>
                        </a:rPr>
                        <a:t>Model</a:t>
                      </a:r>
                      <a:endParaRPr lang="zh-CN" sz="1800" dirty="0">
                        <a:effectLst/>
                        <a:latin typeface="Times New Roman" panose="02020603050405020304" pitchFamily="18" charset="0"/>
                        <a:ea typeface="等线"/>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AU" sz="1800" dirty="0">
                          <a:effectLst/>
                          <a:latin typeface="Times New Roman" panose="02020603050405020304" pitchFamily="18" charset="0"/>
                          <a:ea typeface="等线"/>
                        </a:rPr>
                        <a:t>Accuracy</a:t>
                      </a:r>
                      <a:endParaRPr lang="zh-CN" sz="1800" dirty="0">
                        <a:effectLst/>
                        <a:latin typeface="Times New Roman" panose="02020603050405020304" pitchFamily="18" charset="0"/>
                        <a:ea typeface="等线"/>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AU" sz="1800">
                          <a:effectLst/>
                          <a:latin typeface="Times New Roman" panose="02020603050405020304" pitchFamily="18" charset="0"/>
                          <a:ea typeface="等线"/>
                        </a:rPr>
                        <a:t>Detection time</a:t>
                      </a:r>
                      <a:endParaRPr lang="zh-CN" sz="1800">
                        <a:effectLst/>
                        <a:latin typeface="Times New Roman" panose="02020603050405020304" pitchFamily="18" charset="0"/>
                        <a:ea typeface="等线"/>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3220">
                <a:tc>
                  <a:txBody>
                    <a:bodyPr/>
                    <a:lstStyle/>
                    <a:p>
                      <a:pPr algn="ctr">
                        <a:lnSpc>
                          <a:spcPct val="100000"/>
                        </a:lnSpc>
                        <a:spcAft>
                          <a:spcPts val="0"/>
                        </a:spcAft>
                      </a:pPr>
                      <a:r>
                        <a:rPr lang="en-AU" sz="1800" dirty="0">
                          <a:effectLst/>
                          <a:latin typeface="Times New Roman" panose="02020603050405020304" pitchFamily="18" charset="0"/>
                          <a:ea typeface="等线"/>
                        </a:rPr>
                        <a:t>Alex</a:t>
                      </a:r>
                      <a:endParaRPr lang="zh-CN" sz="1800" dirty="0">
                        <a:effectLst/>
                        <a:latin typeface="Times New Roman" panose="02020603050405020304" pitchFamily="18" charset="0"/>
                        <a:ea typeface="等线"/>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0000"/>
                        </a:lnSpc>
                        <a:spcAft>
                          <a:spcPts val="0"/>
                        </a:spcAft>
                      </a:pPr>
                      <a:r>
                        <a:rPr lang="en-AU" sz="1800" dirty="0">
                          <a:effectLst/>
                          <a:latin typeface="Times New Roman" panose="02020603050405020304" pitchFamily="18" charset="0"/>
                          <a:ea typeface="等线"/>
                        </a:rPr>
                        <a:t>92.61%</a:t>
                      </a:r>
                      <a:endParaRPr lang="zh-CN" sz="1800" dirty="0">
                        <a:effectLst/>
                        <a:latin typeface="Times New Roman" panose="02020603050405020304" pitchFamily="18" charset="0"/>
                        <a:ea typeface="等线"/>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0000"/>
                        </a:lnSpc>
                        <a:spcAft>
                          <a:spcPts val="0"/>
                        </a:spcAft>
                      </a:pPr>
                      <a:r>
                        <a:rPr lang="en-AU" sz="1800">
                          <a:effectLst/>
                          <a:latin typeface="Times New Roman" panose="02020603050405020304" pitchFamily="18" charset="0"/>
                          <a:ea typeface="等线"/>
                        </a:rPr>
                        <a:t>24.78ms</a:t>
                      </a:r>
                      <a:endParaRPr lang="zh-CN" sz="1800">
                        <a:effectLst/>
                        <a:latin typeface="Times New Roman" panose="02020603050405020304" pitchFamily="18" charset="0"/>
                        <a:ea typeface="等线"/>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243220">
                <a:tc>
                  <a:txBody>
                    <a:bodyPr/>
                    <a:lstStyle/>
                    <a:p>
                      <a:pPr algn="ctr">
                        <a:lnSpc>
                          <a:spcPct val="100000"/>
                        </a:lnSpc>
                        <a:spcAft>
                          <a:spcPts val="0"/>
                        </a:spcAft>
                      </a:pPr>
                      <a:r>
                        <a:rPr lang="en-AU" sz="1800" dirty="0">
                          <a:effectLst/>
                          <a:latin typeface="Times New Roman" panose="02020603050405020304" pitchFamily="18" charset="0"/>
                          <a:ea typeface="等线"/>
                        </a:rPr>
                        <a:t>VGG</a:t>
                      </a:r>
                      <a:endParaRPr lang="zh-CN" sz="1800" dirty="0">
                        <a:effectLst/>
                        <a:latin typeface="Times New Roman" panose="02020603050405020304" pitchFamily="18" charset="0"/>
                        <a:ea typeface="等线"/>
                      </a:endParaRPr>
                    </a:p>
                  </a:txBody>
                  <a:tcPr marL="68580" marR="68580" marT="0" marB="0">
                    <a:lnL>
                      <a:noFill/>
                    </a:lnL>
                    <a:lnR>
                      <a:noFill/>
                    </a:lnR>
                    <a:lnT>
                      <a:noFill/>
                    </a:lnT>
                    <a:lnB>
                      <a:noFill/>
                    </a:lnB>
                  </a:tcPr>
                </a:tc>
                <a:tc>
                  <a:txBody>
                    <a:bodyPr/>
                    <a:lstStyle/>
                    <a:p>
                      <a:pPr algn="ctr">
                        <a:lnSpc>
                          <a:spcPct val="100000"/>
                        </a:lnSpc>
                        <a:spcAft>
                          <a:spcPts val="0"/>
                        </a:spcAft>
                      </a:pPr>
                      <a:r>
                        <a:rPr lang="en-AU" sz="1800" dirty="0">
                          <a:effectLst/>
                          <a:latin typeface="Times New Roman" panose="02020603050405020304" pitchFamily="18" charset="0"/>
                          <a:ea typeface="等线"/>
                        </a:rPr>
                        <a:t>63.04%</a:t>
                      </a:r>
                      <a:endParaRPr lang="zh-CN" sz="1800" dirty="0">
                        <a:effectLst/>
                        <a:latin typeface="Times New Roman" panose="02020603050405020304" pitchFamily="18" charset="0"/>
                        <a:ea typeface="等线"/>
                      </a:endParaRPr>
                    </a:p>
                  </a:txBody>
                  <a:tcPr marL="68580" marR="68580" marT="0" marB="0">
                    <a:lnL>
                      <a:noFill/>
                    </a:lnL>
                    <a:lnR>
                      <a:noFill/>
                    </a:lnR>
                    <a:lnT>
                      <a:noFill/>
                    </a:lnT>
                    <a:lnB>
                      <a:noFill/>
                    </a:lnB>
                  </a:tcPr>
                </a:tc>
                <a:tc>
                  <a:txBody>
                    <a:bodyPr/>
                    <a:lstStyle/>
                    <a:p>
                      <a:pPr algn="ctr">
                        <a:lnSpc>
                          <a:spcPct val="100000"/>
                        </a:lnSpc>
                        <a:spcAft>
                          <a:spcPts val="0"/>
                        </a:spcAft>
                      </a:pPr>
                      <a:r>
                        <a:rPr lang="en-AU" sz="1800" dirty="0">
                          <a:effectLst/>
                          <a:latin typeface="Times New Roman" panose="02020603050405020304" pitchFamily="18" charset="0"/>
                          <a:ea typeface="等线"/>
                        </a:rPr>
                        <a:t>105.30ms</a:t>
                      </a:r>
                      <a:endParaRPr lang="zh-CN" sz="1800" dirty="0">
                        <a:effectLst/>
                        <a:latin typeface="Times New Roman" panose="02020603050405020304" pitchFamily="18" charset="0"/>
                        <a:ea typeface="等线"/>
                      </a:endParaRPr>
                    </a:p>
                  </a:txBody>
                  <a:tcPr marL="68580" marR="68580" marT="0" marB="0">
                    <a:lnL>
                      <a:noFill/>
                    </a:lnL>
                    <a:lnR>
                      <a:noFill/>
                    </a:lnR>
                    <a:lnT>
                      <a:noFill/>
                    </a:lnT>
                    <a:lnB>
                      <a:noFill/>
                    </a:lnB>
                  </a:tcPr>
                </a:tc>
              </a:tr>
              <a:tr h="243220">
                <a:tc>
                  <a:txBody>
                    <a:bodyPr/>
                    <a:lstStyle/>
                    <a:p>
                      <a:pPr algn="ctr">
                        <a:lnSpc>
                          <a:spcPct val="100000"/>
                        </a:lnSpc>
                        <a:spcAft>
                          <a:spcPts val="0"/>
                        </a:spcAft>
                      </a:pPr>
                      <a:r>
                        <a:rPr lang="en-AU" sz="1800" dirty="0" err="1">
                          <a:effectLst/>
                          <a:latin typeface="Times New Roman" panose="02020603050405020304" pitchFamily="18" charset="0"/>
                          <a:ea typeface="等线"/>
                        </a:rPr>
                        <a:t>MobileNet</a:t>
                      </a:r>
                      <a:endParaRPr lang="zh-CN" sz="1800" dirty="0">
                        <a:effectLst/>
                        <a:latin typeface="Times New Roman" panose="02020603050405020304" pitchFamily="18" charset="0"/>
                        <a:ea typeface="等线"/>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AU" sz="1800" dirty="0">
                          <a:effectLst/>
                          <a:latin typeface="Times New Roman" panose="02020603050405020304" pitchFamily="18" charset="0"/>
                          <a:ea typeface="等线"/>
                        </a:rPr>
                        <a:t>97.83%</a:t>
                      </a:r>
                      <a:endParaRPr lang="zh-CN" sz="1800" dirty="0">
                        <a:effectLst/>
                        <a:latin typeface="Times New Roman" panose="02020603050405020304" pitchFamily="18" charset="0"/>
                        <a:ea typeface="等线"/>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AU" sz="1800" dirty="0">
                          <a:effectLst/>
                          <a:latin typeface="Times New Roman" panose="02020603050405020304" pitchFamily="18" charset="0"/>
                          <a:ea typeface="等线"/>
                        </a:rPr>
                        <a:t>5.31ms</a:t>
                      </a:r>
                      <a:endParaRPr lang="zh-CN" sz="1800" dirty="0">
                        <a:effectLst/>
                        <a:latin typeface="Times New Roman" panose="02020603050405020304" pitchFamily="18" charset="0"/>
                        <a:ea typeface="等线"/>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719571" y="3649588"/>
            <a:ext cx="7704856" cy="646331"/>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从表中可以</a:t>
            </a:r>
            <a:r>
              <a:rPr lang="zh-CN" altLang="zh-CN" kern="100" dirty="0" smtClean="0">
                <a:latin typeface="Times New Roman" panose="02020603050405020304" pitchFamily="18" charset="0"/>
                <a:cs typeface="Times New Roman" panose="02020603050405020304" pitchFamily="18" charset="0"/>
              </a:rPr>
              <a:t>发现</a:t>
            </a:r>
            <a:r>
              <a:rPr lang="en-US" altLang="zh-CN" kern="100" dirty="0" smtClean="0">
                <a:latin typeface="Times New Roman" panose="02020603050405020304" pitchFamily="18" charset="0"/>
                <a:cs typeface="Times New Roman" panose="02020603050405020304" pitchFamily="18" charset="0"/>
              </a:rPr>
              <a:t> </a:t>
            </a:r>
            <a:r>
              <a:rPr lang="en-AU" altLang="zh-CN" kern="100" dirty="0" err="1" smtClean="0">
                <a:latin typeface="Times New Roman" panose="02020603050405020304" pitchFamily="18" charset="0"/>
              </a:rPr>
              <a:t>MobileNet</a:t>
            </a:r>
            <a:r>
              <a:rPr lang="en-AU" altLang="zh-CN" kern="100" dirty="0" smtClean="0">
                <a:latin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模型</a:t>
            </a:r>
            <a:r>
              <a:rPr lang="zh-CN" altLang="zh-CN" kern="100" dirty="0">
                <a:latin typeface="Times New Roman" panose="02020603050405020304" pitchFamily="18" charset="0"/>
                <a:cs typeface="Times New Roman" panose="02020603050405020304" pitchFamily="18" charset="0"/>
              </a:rPr>
              <a:t>的准确率最高，</a:t>
            </a:r>
            <a:r>
              <a:rPr lang="zh-CN" altLang="zh-CN" kern="100" dirty="0" smtClean="0">
                <a:latin typeface="Times New Roman" panose="02020603050405020304" pitchFamily="18" charset="0"/>
                <a:cs typeface="Times New Roman" panose="02020603050405020304" pitchFamily="18" charset="0"/>
              </a:rPr>
              <a:t>而且</a:t>
            </a:r>
            <a:r>
              <a:rPr lang="zh-CN" altLang="en-US" kern="100" dirty="0" smtClean="0">
                <a:latin typeface="Times New Roman" panose="02020603050405020304" pitchFamily="18" charset="0"/>
                <a:cs typeface="Times New Roman" panose="02020603050405020304" pitchFamily="18" charset="0"/>
              </a:rPr>
              <a:t>单张图片的</a:t>
            </a:r>
            <a:r>
              <a:rPr lang="zh-CN" altLang="zh-CN" kern="100" dirty="0" smtClean="0">
                <a:latin typeface="Times New Roman" panose="02020603050405020304" pitchFamily="18" charset="0"/>
                <a:cs typeface="Times New Roman" panose="02020603050405020304" pitchFamily="18" charset="0"/>
              </a:rPr>
              <a:t>检测</a:t>
            </a:r>
            <a:r>
              <a:rPr lang="zh-CN" altLang="zh-CN" kern="100" dirty="0">
                <a:latin typeface="Times New Roman" panose="02020603050405020304" pitchFamily="18" charset="0"/>
                <a:cs typeface="Times New Roman" panose="02020603050405020304" pitchFamily="18" charset="0"/>
              </a:rPr>
              <a:t>时间最短。</a:t>
            </a:r>
            <a:r>
              <a:rPr lang="zh-CN" altLang="zh-CN" kern="100" dirty="0" smtClean="0">
                <a:latin typeface="Times New Roman" panose="02020603050405020304" pitchFamily="18" charset="0"/>
                <a:cs typeface="Times New Roman" panose="02020603050405020304" pitchFamily="18" charset="0"/>
              </a:rPr>
              <a:t>所以选择采用</a:t>
            </a:r>
            <a:r>
              <a:rPr lang="en-US" altLang="zh-CN" kern="100" dirty="0" smtClean="0">
                <a:latin typeface="Times New Roman" panose="02020603050405020304" pitchFamily="18" charset="0"/>
                <a:cs typeface="Times New Roman" panose="02020603050405020304" pitchFamily="18" charset="0"/>
              </a:rPr>
              <a:t> </a:t>
            </a:r>
            <a:r>
              <a:rPr lang="en-AU" altLang="zh-CN" kern="100" dirty="0" err="1" smtClean="0">
                <a:latin typeface="Times New Roman" panose="02020603050405020304" pitchFamily="18" charset="0"/>
              </a:rPr>
              <a:t>MobileNet</a:t>
            </a:r>
            <a:r>
              <a:rPr lang="en-AU" altLang="zh-CN" kern="100" dirty="0" smtClean="0">
                <a:latin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模型</a:t>
            </a:r>
            <a:r>
              <a:rPr lang="zh-CN" altLang="zh-CN" kern="100"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3551424759"/>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985292"/>
            <a:ext cx="7992888" cy="1311128"/>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a:t>
            </a:r>
            <a:r>
              <a:rPr lang="en-US" altLang="zh-CN" b="1" dirty="0" err="1" smtClean="0">
                <a:solidFill>
                  <a:srgbClr val="0070C0"/>
                </a:solidFill>
              </a:rPr>
              <a:t>MobileNet</a:t>
            </a:r>
            <a:endParaRPr lang="zh-CN" altLang="en-US" b="1" dirty="0" smtClean="0">
              <a:solidFill>
                <a:srgbClr val="0070C0"/>
              </a:solidFill>
            </a:endParaRPr>
          </a:p>
          <a:p>
            <a:pPr marL="266700">
              <a:lnSpc>
                <a:spcPct val="110000"/>
              </a:lnSpc>
            </a:pPr>
            <a:r>
              <a:rPr lang="en-US" altLang="zh-CN" dirty="0" err="1"/>
              <a:t>MobileNet</a:t>
            </a:r>
            <a:r>
              <a:rPr lang="zh-CN" altLang="zh-CN" dirty="0"/>
              <a:t>模型是一个基于深度可分离卷积的</a:t>
            </a:r>
            <a:r>
              <a:rPr lang="zh-CN" altLang="zh-CN" dirty="0" smtClean="0"/>
              <a:t>模型</a:t>
            </a:r>
            <a:r>
              <a:rPr lang="zh-CN" altLang="en-US" dirty="0" smtClean="0"/>
              <a:t>。</a:t>
            </a:r>
            <a:r>
              <a:rPr lang="zh-CN" altLang="zh-CN" dirty="0"/>
              <a:t>和普通卷积相比，深度可分离卷积的参数量和计算量都大大的减少了，降低了模型的复杂度，提高了检测速度。比较适合用来做实时的工业检测。</a:t>
            </a:r>
            <a:endParaRPr lang="zh-CN" altLang="en-US" dirty="0"/>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en-US" altLang="zh-CN" sz="2400" spc="300" dirty="0" err="1" smtClean="0">
                <a:solidFill>
                  <a:schemeClr val="tx1">
                    <a:lumMod val="75000"/>
                    <a:lumOff val="25000"/>
                  </a:schemeClr>
                </a:solidFill>
                <a:latin typeface="方正正大黑简体" panose="02000000000000000000" pitchFamily="2" charset="-122"/>
                <a:ea typeface="方正正大黑简体" panose="02000000000000000000" pitchFamily="2" charset="-122"/>
              </a:rPr>
              <a:t>MobileNet</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pSp>
        <p:nvGrpSpPr>
          <p:cNvPr id="7" name="画布 44"/>
          <p:cNvGrpSpPr/>
          <p:nvPr/>
        </p:nvGrpSpPr>
        <p:grpSpPr>
          <a:xfrm>
            <a:off x="336184" y="2354611"/>
            <a:ext cx="4032448" cy="1854448"/>
            <a:chOff x="0" y="0"/>
            <a:chExt cx="3065780" cy="1422400"/>
          </a:xfrm>
        </p:grpSpPr>
        <p:sp>
          <p:nvSpPr>
            <p:cNvPr id="8" name="矩形 7"/>
            <p:cNvSpPr/>
            <p:nvPr/>
          </p:nvSpPr>
          <p:spPr>
            <a:xfrm>
              <a:off x="0" y="0"/>
              <a:ext cx="3065780" cy="1422400"/>
            </a:xfrm>
            <a:prstGeom prst="rect">
              <a:avLst/>
            </a:prstGeom>
            <a:ln>
              <a:noFill/>
            </a:ln>
          </p:spPr>
        </p:sp>
        <p:sp>
          <p:nvSpPr>
            <p:cNvPr id="9" name="矩形 8"/>
            <p:cNvSpPr/>
            <p:nvPr/>
          </p:nvSpPr>
          <p:spPr>
            <a:xfrm>
              <a:off x="193425" y="58051"/>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 name="矩形 11"/>
            <p:cNvSpPr/>
            <p:nvPr/>
          </p:nvSpPr>
          <p:spPr>
            <a:xfrm>
              <a:off x="253636" y="106572"/>
              <a:ext cx="144000" cy="14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矩形 12"/>
            <p:cNvSpPr/>
            <p:nvPr/>
          </p:nvSpPr>
          <p:spPr>
            <a:xfrm>
              <a:off x="317250" y="296176"/>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矩形 13"/>
            <p:cNvSpPr/>
            <p:nvPr/>
          </p:nvSpPr>
          <p:spPr>
            <a:xfrm>
              <a:off x="377461" y="344697"/>
              <a:ext cx="144000" cy="14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矩形 14"/>
            <p:cNvSpPr/>
            <p:nvPr/>
          </p:nvSpPr>
          <p:spPr>
            <a:xfrm>
              <a:off x="441075" y="534301"/>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 name="矩形 15"/>
            <p:cNvSpPr/>
            <p:nvPr/>
          </p:nvSpPr>
          <p:spPr>
            <a:xfrm>
              <a:off x="501286" y="582822"/>
              <a:ext cx="144000" cy="14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矩形 16"/>
            <p:cNvSpPr/>
            <p:nvPr/>
          </p:nvSpPr>
          <p:spPr>
            <a:xfrm>
              <a:off x="1168496" y="42822"/>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 name="矩形 17"/>
            <p:cNvSpPr/>
            <p:nvPr/>
          </p:nvSpPr>
          <p:spPr>
            <a:xfrm>
              <a:off x="1584671" y="91343"/>
              <a:ext cx="72000" cy="72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矩形 18"/>
            <p:cNvSpPr/>
            <p:nvPr/>
          </p:nvSpPr>
          <p:spPr>
            <a:xfrm>
              <a:off x="1292321" y="280947"/>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矩形 19"/>
            <p:cNvSpPr/>
            <p:nvPr/>
          </p:nvSpPr>
          <p:spPr>
            <a:xfrm>
              <a:off x="1708496" y="329468"/>
              <a:ext cx="72000" cy="72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矩形 20"/>
            <p:cNvSpPr/>
            <p:nvPr/>
          </p:nvSpPr>
          <p:spPr>
            <a:xfrm>
              <a:off x="1416146" y="519072"/>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 name="矩形 21"/>
            <p:cNvSpPr/>
            <p:nvPr/>
          </p:nvSpPr>
          <p:spPr>
            <a:xfrm>
              <a:off x="1832321" y="567593"/>
              <a:ext cx="72000" cy="72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 name="矩形 22"/>
            <p:cNvSpPr/>
            <p:nvPr/>
          </p:nvSpPr>
          <p:spPr>
            <a:xfrm>
              <a:off x="2204870" y="164115"/>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 name="矩形 23"/>
            <p:cNvSpPr/>
            <p:nvPr/>
          </p:nvSpPr>
          <p:spPr>
            <a:xfrm>
              <a:off x="2239539" y="187973"/>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矩形 24"/>
            <p:cNvSpPr/>
            <p:nvPr/>
          </p:nvSpPr>
          <p:spPr>
            <a:xfrm>
              <a:off x="2270492" y="217838"/>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 name="矩形 25"/>
            <p:cNvSpPr/>
            <p:nvPr/>
          </p:nvSpPr>
          <p:spPr>
            <a:xfrm>
              <a:off x="2303592" y="250572"/>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7" name="矩形 26"/>
            <p:cNvSpPr/>
            <p:nvPr/>
          </p:nvSpPr>
          <p:spPr>
            <a:xfrm>
              <a:off x="2334624" y="280947"/>
              <a:ext cx="540000" cy="54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矩形 27"/>
            <p:cNvSpPr/>
            <p:nvPr/>
          </p:nvSpPr>
          <p:spPr>
            <a:xfrm>
              <a:off x="2771592" y="318442"/>
              <a:ext cx="72000" cy="72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9" name="直接箭头连接符 28"/>
            <p:cNvCxnSpPr/>
            <p:nvPr/>
          </p:nvCxnSpPr>
          <p:spPr>
            <a:xfrm>
              <a:off x="733425" y="163343"/>
              <a:ext cx="43507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857250" y="404526"/>
              <a:ext cx="43507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984836" y="639593"/>
              <a:ext cx="43507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8" idx="3"/>
            </p:cNvCxnSpPr>
            <p:nvPr/>
          </p:nvCxnSpPr>
          <p:spPr>
            <a:xfrm>
              <a:off x="1656671" y="127343"/>
              <a:ext cx="1114921" cy="19109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0" idx="3"/>
              <a:endCxn id="28" idx="1"/>
            </p:cNvCxnSpPr>
            <p:nvPr/>
          </p:nvCxnSpPr>
          <p:spPr>
            <a:xfrm flipV="1">
              <a:off x="1780496" y="354442"/>
              <a:ext cx="991096" cy="1102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2" idx="3"/>
            </p:cNvCxnSpPr>
            <p:nvPr/>
          </p:nvCxnSpPr>
          <p:spPr>
            <a:xfrm flipV="1">
              <a:off x="1904321" y="390442"/>
              <a:ext cx="867271" cy="21315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90"/>
            <p:cNvSpPr txBox="1"/>
            <p:nvPr/>
          </p:nvSpPr>
          <p:spPr>
            <a:xfrm>
              <a:off x="377460" y="1059072"/>
              <a:ext cx="398145" cy="273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input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92"/>
            <p:cNvSpPr txBox="1"/>
            <p:nvPr/>
          </p:nvSpPr>
          <p:spPr>
            <a:xfrm>
              <a:off x="427842" y="737121"/>
              <a:ext cx="572160" cy="273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800" kern="100" dirty="0" smtClean="0">
                  <a:effectLst/>
                  <a:latin typeface="Times New Roman" panose="02020603050405020304" pitchFamily="18" charset="0"/>
                  <a:ea typeface="宋体" panose="02010600030101010101" pitchFamily="2" charset="-122"/>
                  <a:cs typeface="Times New Roman" panose="02020603050405020304" pitchFamily="18" charset="0"/>
                </a:rPr>
                <a:t> k×k×1 </a:t>
              </a:r>
              <a:r>
                <a:rPr lang="en-US" sz="800" kern="100" dirty="0">
                  <a:effectLst/>
                  <a:latin typeface="Times New Roman" panose="02020603050405020304" pitchFamily="18" charset="0"/>
                  <a:ea typeface="宋体" panose="02010600030101010101" pitchFamily="2" charset="-122"/>
                  <a:cs typeface="Times New Roman" panose="02020603050405020304" pitchFamily="18" charset="0"/>
                </a:rPr>
                <a:t>filter</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93"/>
            <p:cNvSpPr txBox="1"/>
            <p:nvPr/>
          </p:nvSpPr>
          <p:spPr>
            <a:xfrm>
              <a:off x="1376895" y="637397"/>
              <a:ext cx="583997" cy="273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800" kern="100" dirty="0">
                  <a:effectLst/>
                  <a:latin typeface="Times New Roman" panose="02020603050405020304" pitchFamily="18" charset="0"/>
                  <a:ea typeface="宋体" panose="02010600030101010101" pitchFamily="2" charset="-122"/>
                  <a:cs typeface="Times New Roman" panose="02020603050405020304" pitchFamily="18" charset="0"/>
                </a:rPr>
                <a:t>1×1×N filter</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文本框 98"/>
            <p:cNvSpPr txBox="1"/>
            <p:nvPr/>
          </p:nvSpPr>
          <p:spPr>
            <a:xfrm>
              <a:off x="2496088" y="1059072"/>
              <a:ext cx="448945" cy="273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output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文本框 99"/>
            <p:cNvSpPr txBox="1"/>
            <p:nvPr/>
          </p:nvSpPr>
          <p:spPr>
            <a:xfrm>
              <a:off x="958670" y="1048494"/>
              <a:ext cx="675005" cy="3632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1200" kern="100" dirty="0" err="1">
                  <a:effectLst/>
                  <a:latin typeface="Times New Roman" panose="02020603050405020304" pitchFamily="18" charset="0"/>
                  <a:ea typeface="宋体" panose="02010600030101010101" pitchFamily="2" charset="-122"/>
                  <a:cs typeface="Times New Roman" panose="02020603050405020304" pitchFamily="18" charset="0"/>
                </a:rPr>
                <a:t>depthwise</a:t>
              </a: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convolution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文本框 101"/>
            <p:cNvSpPr txBox="1"/>
            <p:nvPr/>
          </p:nvSpPr>
          <p:spPr>
            <a:xfrm>
              <a:off x="1906433" y="1018365"/>
              <a:ext cx="675005" cy="3632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en-US" sz="1200" kern="100" dirty="0" err="1">
                  <a:effectLst/>
                  <a:latin typeface="Times New Roman" panose="02020603050405020304" pitchFamily="18" charset="0"/>
                  <a:ea typeface="宋体" panose="02010600030101010101" pitchFamily="2" charset="-122"/>
                  <a:cs typeface="Times New Roman" panose="02020603050405020304" pitchFamily="18" charset="0"/>
                </a:rPr>
                <a:t>pointwise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convolution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1" name="画布 6"/>
          <p:cNvGrpSpPr/>
          <p:nvPr/>
        </p:nvGrpSpPr>
        <p:grpSpPr>
          <a:xfrm>
            <a:off x="5384881" y="2269737"/>
            <a:ext cx="3277854" cy="2895265"/>
            <a:chOff x="0" y="0"/>
            <a:chExt cx="3061335" cy="2357120"/>
          </a:xfrm>
        </p:grpSpPr>
        <p:sp>
          <p:nvSpPr>
            <p:cNvPr id="42" name="矩形 41"/>
            <p:cNvSpPr/>
            <p:nvPr/>
          </p:nvSpPr>
          <p:spPr>
            <a:xfrm>
              <a:off x="0" y="0"/>
              <a:ext cx="3061335" cy="2357120"/>
            </a:xfrm>
            <a:prstGeom prst="rect">
              <a:avLst/>
            </a:prstGeom>
          </p:spPr>
        </p:sp>
        <p:sp>
          <p:nvSpPr>
            <p:cNvPr id="43" name="流程图: 过程 42"/>
            <p:cNvSpPr/>
            <p:nvPr/>
          </p:nvSpPr>
          <p:spPr>
            <a:xfrm>
              <a:off x="1656629" y="222673"/>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 Depthwise Conv</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流程图: 过程 43"/>
            <p:cNvSpPr/>
            <p:nvPr/>
          </p:nvSpPr>
          <p:spPr>
            <a:xfrm>
              <a:off x="1656629" y="532273"/>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BN</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流程图: 过程 44"/>
            <p:cNvSpPr/>
            <p:nvPr/>
          </p:nvSpPr>
          <p:spPr>
            <a:xfrm>
              <a:off x="1656629" y="840859"/>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ReLU</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流程图: 过程 45"/>
            <p:cNvSpPr/>
            <p:nvPr/>
          </p:nvSpPr>
          <p:spPr>
            <a:xfrm>
              <a:off x="1656629" y="1150459"/>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 Conv</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流程图: 过程 46"/>
            <p:cNvSpPr/>
            <p:nvPr/>
          </p:nvSpPr>
          <p:spPr>
            <a:xfrm>
              <a:off x="1656629" y="1460059"/>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BN</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spcAft>
                  <a:spcPts val="0"/>
                </a:spcAft>
              </a:pPr>
              <a:r>
                <a:rPr lang="en-US" sz="1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流程图: 过程 47"/>
            <p:cNvSpPr/>
            <p:nvPr/>
          </p:nvSpPr>
          <p:spPr>
            <a:xfrm>
              <a:off x="1656629" y="1767968"/>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ReLU</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p>
              <a:pPr algn="ctr">
                <a:spcAft>
                  <a:spcPts val="0"/>
                </a:spcAft>
              </a:pPr>
              <a:r>
                <a:rPr lang="en-US" sz="1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9" name="直接连接符 48"/>
            <p:cNvCxnSpPr>
              <a:stCxn id="43" idx="2"/>
            </p:cNvCxnSpPr>
            <p:nvPr/>
          </p:nvCxnSpPr>
          <p:spPr>
            <a:xfrm>
              <a:off x="2304629" y="460273"/>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304629" y="769873"/>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304629" y="1388059"/>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304629" y="1078459"/>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04629" y="1697659"/>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流程图: 过程 53"/>
            <p:cNvSpPr/>
            <p:nvPr/>
          </p:nvSpPr>
          <p:spPr>
            <a:xfrm>
              <a:off x="54021" y="36381"/>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Input</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0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流程图: 过程 54"/>
            <p:cNvSpPr/>
            <p:nvPr/>
          </p:nvSpPr>
          <p:spPr>
            <a:xfrm>
              <a:off x="54021" y="345981"/>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Conv</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流程图: 过程 55"/>
            <p:cNvSpPr/>
            <p:nvPr/>
          </p:nvSpPr>
          <p:spPr>
            <a:xfrm>
              <a:off x="54021" y="654329"/>
              <a:ext cx="1296000" cy="378826"/>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Depthwise</a:t>
              </a:r>
              <a:r>
                <a:rPr lang="en-US" sz="1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Separable </a:t>
              </a:r>
              <a:r>
                <a:rPr lang="en-US" sz="10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Conv</a:t>
              </a:r>
              <a:r>
                <a:rPr lang="en-US" sz="1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 13</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流程图: 过程 56"/>
            <p:cNvSpPr/>
            <p:nvPr/>
          </p:nvSpPr>
          <p:spPr>
            <a:xfrm>
              <a:off x="54021" y="1105390"/>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Avg Pool</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流程图: 过程 57"/>
            <p:cNvSpPr/>
            <p:nvPr/>
          </p:nvSpPr>
          <p:spPr>
            <a:xfrm>
              <a:off x="54021" y="1414990"/>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FC</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a:p>
              <a:pPr algn="ctr">
                <a:spcAft>
                  <a:spcPts val="0"/>
                </a:spcAft>
              </a:pPr>
              <a:r>
                <a:rPr lang="en-US" sz="10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流程图: 过程 58"/>
            <p:cNvSpPr/>
            <p:nvPr/>
          </p:nvSpPr>
          <p:spPr>
            <a:xfrm>
              <a:off x="54021" y="1722899"/>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Softmax</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spcAft>
                  <a:spcPts val="0"/>
                </a:spcAft>
              </a:pPr>
              <a:r>
                <a:rPr lang="en-US" sz="1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0" name="直接连接符 59"/>
            <p:cNvCxnSpPr>
              <a:stCxn id="54" idx="2"/>
            </p:cNvCxnSpPr>
            <p:nvPr/>
          </p:nvCxnSpPr>
          <p:spPr>
            <a:xfrm>
              <a:off x="702021" y="273981"/>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02021" y="583581"/>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2021" y="1342990"/>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09336" y="1033273"/>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02021" y="1652590"/>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流程图: 过程 64"/>
            <p:cNvSpPr/>
            <p:nvPr/>
          </p:nvSpPr>
          <p:spPr>
            <a:xfrm>
              <a:off x="54021" y="2033000"/>
              <a:ext cx="1296000" cy="237600"/>
            </a:xfrm>
            <a:prstGeom prst="flowChartProcess">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Output</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spcAft>
                  <a:spcPts val="0"/>
                </a:spcAft>
              </a:pPr>
              <a:r>
                <a:rPr lang="en-US" sz="1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6" name="直接连接符 65"/>
            <p:cNvCxnSpPr/>
            <p:nvPr/>
          </p:nvCxnSpPr>
          <p:spPr>
            <a:xfrm>
              <a:off x="702021" y="1962691"/>
              <a:ext cx="0" cy="7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584631" y="152400"/>
              <a:ext cx="1431619" cy="192405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68" name="直接箭头连接符 67"/>
            <p:cNvCxnSpPr>
              <a:stCxn id="56" idx="3"/>
            </p:cNvCxnSpPr>
            <p:nvPr/>
          </p:nvCxnSpPr>
          <p:spPr>
            <a:xfrm>
              <a:off x="1350021" y="843593"/>
              <a:ext cx="23461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左大括号 1"/>
          <p:cNvSpPr/>
          <p:nvPr/>
        </p:nvSpPr>
        <p:spPr bwMode="auto">
          <a:xfrm>
            <a:off x="5133452" y="2784563"/>
            <a:ext cx="216024" cy="1364642"/>
          </a:xfrm>
          <a:prstGeom prst="leftBrace">
            <a:avLst/>
          </a:prstGeom>
          <a:no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文本框 2"/>
          <p:cNvSpPr txBox="1"/>
          <p:nvPr/>
        </p:nvSpPr>
        <p:spPr>
          <a:xfrm>
            <a:off x="4452505" y="3152813"/>
            <a:ext cx="665367" cy="646331"/>
          </a:xfrm>
          <a:prstGeom prst="rect">
            <a:avLst/>
          </a:prstGeom>
          <a:noFill/>
        </p:spPr>
        <p:txBody>
          <a:bodyPr wrap="square" rtlCol="0">
            <a:spAutoFit/>
          </a:bodyPr>
          <a:lstStyle/>
          <a:p>
            <a:r>
              <a:rPr lang="zh-CN" altLang="en-US" dirty="0" smtClean="0"/>
              <a:t>特征提取</a:t>
            </a:r>
            <a:endParaRPr lang="zh-CN" altLang="en-US" dirty="0"/>
          </a:p>
        </p:txBody>
      </p:sp>
      <p:cxnSp>
        <p:nvCxnSpPr>
          <p:cNvPr id="69" name="直接箭头连接符 68"/>
          <p:cNvCxnSpPr>
            <a:stCxn id="71" idx="3"/>
          </p:cNvCxnSpPr>
          <p:nvPr/>
        </p:nvCxnSpPr>
        <p:spPr bwMode="auto">
          <a:xfrm flipV="1">
            <a:off x="5115862" y="4526895"/>
            <a:ext cx="326861" cy="1613"/>
          </a:xfrm>
          <a:prstGeom prst="straightConnector1">
            <a:avLst/>
          </a:prstGeom>
          <a:solidFill>
            <a:schemeClr val="accent1"/>
          </a:solidFill>
          <a:ln w="19050" cap="flat" cmpd="sng" algn="ctr">
            <a:solidFill>
              <a:schemeClr val="tx1"/>
            </a:solidFill>
            <a:prstDash val="solid"/>
            <a:round/>
            <a:headEnd type="none" w="med" len="med"/>
            <a:tailEnd type="triangle"/>
          </a:ln>
        </p:spPr>
      </p:cxnSp>
      <p:sp>
        <p:nvSpPr>
          <p:cNvPr id="71" name="文本框 70"/>
          <p:cNvSpPr txBox="1"/>
          <p:nvPr/>
        </p:nvSpPr>
        <p:spPr>
          <a:xfrm>
            <a:off x="4450495" y="4343842"/>
            <a:ext cx="665367" cy="369332"/>
          </a:xfrm>
          <a:prstGeom prst="rect">
            <a:avLst/>
          </a:prstGeom>
          <a:noFill/>
        </p:spPr>
        <p:txBody>
          <a:bodyPr wrap="square" rtlCol="0">
            <a:spAutoFit/>
          </a:bodyPr>
          <a:lstStyle/>
          <a:p>
            <a:r>
              <a:rPr lang="zh-CN" altLang="en-US" dirty="0"/>
              <a:t>分类</a:t>
            </a:r>
          </a:p>
        </p:txBody>
      </p:sp>
      <mc:AlternateContent xmlns:mc="http://schemas.openxmlformats.org/markup-compatibility/2006" xmlns:a14="http://schemas.microsoft.com/office/drawing/2010/main">
        <mc:Choice Requires="a14">
          <p:sp>
            <p:nvSpPr>
              <p:cNvPr id="73" name="矩形 72"/>
              <p:cNvSpPr/>
              <p:nvPr/>
            </p:nvSpPr>
            <p:spPr>
              <a:xfrm>
                <a:off x="-9708" y="4302169"/>
                <a:ext cx="4572000" cy="990143"/>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zh-CN" altLang="en-US" sz="1400" smtClean="0">
                          <a:latin typeface="Cambria Math" panose="02040503050406030204" pitchFamily="18" charset="0"/>
                        </a:rPr>
                        <m:t> </m:t>
                      </m:r>
                      <m:r>
                        <a:rPr lang="zh-CN" altLang="en-US" sz="1400" i="1">
                          <a:latin typeface="Cambria Math" panose="02040503050406030204" pitchFamily="18" charset="0"/>
                        </a:rPr>
                        <m:t>𝑟𝑎𝑡𝑒</m:t>
                      </m:r>
                      <m:r>
                        <a:rPr lang="zh-CN" altLang="en-US" sz="1400" i="0">
                          <a:latin typeface="Cambria Math" panose="02040503050406030204" pitchFamily="18" charset="0"/>
                        </a:rPr>
                        <m:t>= </m:t>
                      </m:r>
                      <m:f>
                        <m:fPr>
                          <m:ctrlPr>
                            <a:rPr lang="zh-CN" altLang="en-US" sz="1400" i="1">
                              <a:latin typeface="Cambria Math" panose="02040503050406030204" pitchFamily="18" charset="0"/>
                            </a:rPr>
                          </m:ctrlPr>
                        </m:fPr>
                        <m:num>
                          <m:sSub>
                            <m:sSubPr>
                              <m:ctrlPr>
                                <a:rPr lang="zh-CN" altLang="en-US" sz="1400" i="1">
                                  <a:latin typeface="Cambria Math" panose="02040503050406030204" pitchFamily="18" charset="0"/>
                                </a:rPr>
                              </m:ctrlPr>
                            </m:sSubPr>
                            <m:e>
                              <m:r>
                                <a:rPr lang="zh-CN" altLang="en-US" sz="1400" i="0">
                                  <a:latin typeface="Cambria Math" panose="02040503050406030204" pitchFamily="18" charset="0"/>
                                </a:rPr>
                                <m:t> </m:t>
                              </m:r>
                              <m:r>
                                <a:rPr lang="zh-CN" altLang="en-US" sz="1400" i="1">
                                  <a:latin typeface="Cambria Math" panose="02040503050406030204" pitchFamily="18" charset="0"/>
                                </a:rPr>
                                <m:t>𝐷</m:t>
                              </m:r>
                            </m:e>
                            <m:sub>
                              <m:r>
                                <a:rPr lang="zh-CN" altLang="en-US" sz="1400" i="1">
                                  <a:latin typeface="Cambria Math" panose="02040503050406030204" pitchFamily="18" charset="0"/>
                                </a:rPr>
                                <m:t>𝐾</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𝐾</m:t>
                              </m:r>
                            </m:sub>
                          </m:sSub>
                          <m:r>
                            <a:rPr lang="zh-CN" altLang="en-US" sz="1400" i="0">
                              <a:latin typeface="Cambria Math" panose="02040503050406030204" pitchFamily="18" charset="0"/>
                            </a:rPr>
                            <m:t>×</m:t>
                          </m:r>
                          <m:r>
                            <a:rPr lang="zh-CN" altLang="en-US" sz="1400" i="1">
                              <a:latin typeface="Cambria Math" panose="02040503050406030204" pitchFamily="18" charset="0"/>
                            </a:rPr>
                            <m:t>𝑀</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𝐹</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𝐹</m:t>
                              </m:r>
                            </m:sub>
                          </m:sSub>
                          <m:r>
                            <a:rPr lang="zh-CN" altLang="en-US" sz="1400" i="0">
                              <a:latin typeface="Cambria Math" panose="02040503050406030204" pitchFamily="18" charset="0"/>
                            </a:rPr>
                            <m:t>+</m:t>
                          </m:r>
                          <m:r>
                            <a:rPr lang="zh-CN" altLang="en-US" sz="1400" i="1">
                              <a:latin typeface="Cambria Math" panose="02040503050406030204" pitchFamily="18" charset="0"/>
                            </a:rPr>
                            <m:t>𝑀</m:t>
                          </m:r>
                          <m:r>
                            <a:rPr lang="zh-CN" altLang="en-US" sz="1400" i="0">
                              <a:latin typeface="Cambria Math" panose="02040503050406030204" pitchFamily="18" charset="0"/>
                            </a:rPr>
                            <m:t>× </m:t>
                          </m:r>
                          <m:r>
                            <a:rPr lang="zh-CN" altLang="en-US" sz="1400" i="1">
                              <a:latin typeface="Cambria Math" panose="02040503050406030204" pitchFamily="18" charset="0"/>
                            </a:rPr>
                            <m:t>𝑁</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𝐹</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𝐹</m:t>
                              </m:r>
                            </m:sub>
                          </m:sSub>
                        </m:num>
                        <m:den>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𝐾</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𝐾</m:t>
                              </m:r>
                            </m:sub>
                          </m:sSub>
                          <m:r>
                            <a:rPr lang="zh-CN" altLang="en-US" sz="1400" i="0">
                              <a:latin typeface="Cambria Math" panose="02040503050406030204" pitchFamily="18" charset="0"/>
                            </a:rPr>
                            <m:t>×</m:t>
                          </m:r>
                          <m:r>
                            <a:rPr lang="zh-CN" altLang="en-US" sz="1400" i="1">
                              <a:latin typeface="Cambria Math" panose="02040503050406030204" pitchFamily="18" charset="0"/>
                            </a:rPr>
                            <m:t>𝑀</m:t>
                          </m:r>
                          <m:r>
                            <a:rPr lang="zh-CN" altLang="en-US" sz="1400" i="0">
                              <a:latin typeface="Cambria Math" panose="02040503050406030204" pitchFamily="18" charset="0"/>
                            </a:rPr>
                            <m:t>×</m:t>
                          </m:r>
                          <m:r>
                            <a:rPr lang="zh-CN" altLang="en-US" sz="1400" i="1">
                              <a:latin typeface="Cambria Math" panose="02040503050406030204" pitchFamily="18" charset="0"/>
                            </a:rPr>
                            <m:t>𝑁</m:t>
                          </m:r>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𝐹</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𝐹</m:t>
                              </m:r>
                            </m:sub>
                          </m:sSub>
                        </m:den>
                      </m:f>
                    </m:oMath>
                  </m:oMathPara>
                </a14:m>
                <a:endParaRPr lang="en-US" altLang="zh-CN" sz="1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1">
                              <a:latin typeface="Cambria Math" panose="02040503050406030204" pitchFamily="18" charset="0"/>
                            </a:rPr>
                            <m:t>𝑁</m:t>
                          </m:r>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sSup>
                            <m:sSupPr>
                              <m:ctrlPr>
                                <a:rPr lang="zh-CN" altLang="en-US" sz="1400" i="1">
                                  <a:latin typeface="Cambria Math" panose="02040503050406030204" pitchFamily="18" charset="0"/>
                                </a:rPr>
                              </m:ctrlPr>
                            </m:sSup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𝐾</m:t>
                                  </m:r>
                                </m:sub>
                              </m:sSub>
                            </m:e>
                            <m:sup>
                              <m:r>
                                <a:rPr lang="zh-CN" altLang="en-US" sz="1400" i="0">
                                  <a:latin typeface="Cambria Math" panose="02040503050406030204" pitchFamily="18" charset="0"/>
                                </a:rPr>
                                <m:t>2</m:t>
                              </m:r>
                            </m:sup>
                          </m:sSup>
                        </m:den>
                      </m:f>
                      <m:r>
                        <a:rPr lang="zh-CN" altLang="en-US" sz="1400" i="0">
                          <a:latin typeface="Cambria Math" panose="02040503050406030204" pitchFamily="18" charset="0"/>
                        </a:rPr>
                        <m:t>≈</m:t>
                      </m:r>
                      <m:f>
                        <m:fPr>
                          <m:ctrlPr>
                            <a:rPr lang="zh-CN" altLang="en-US" sz="1400" i="1">
                              <a:latin typeface="Cambria Math" panose="02040503050406030204" pitchFamily="18" charset="0"/>
                            </a:rPr>
                          </m:ctrlPr>
                        </m:fPr>
                        <m:num>
                          <m:r>
                            <a:rPr lang="zh-CN" altLang="en-US" sz="1400" i="0">
                              <a:latin typeface="Cambria Math" panose="02040503050406030204" pitchFamily="18" charset="0"/>
                            </a:rPr>
                            <m:t>1</m:t>
                          </m:r>
                        </m:num>
                        <m:den>
                          <m:sSup>
                            <m:sSupPr>
                              <m:ctrlPr>
                                <a:rPr lang="zh-CN" altLang="en-US" sz="1400" i="1">
                                  <a:latin typeface="Cambria Math" panose="02040503050406030204" pitchFamily="18" charset="0"/>
                                </a:rPr>
                              </m:ctrlPr>
                            </m:sSup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𝐾</m:t>
                                  </m:r>
                                </m:sub>
                              </m:sSub>
                            </m:e>
                            <m:sup>
                              <m:r>
                                <a:rPr lang="zh-CN" altLang="en-US" sz="1400" i="0">
                                  <a:latin typeface="Cambria Math" panose="02040503050406030204" pitchFamily="18" charset="0"/>
                                </a:rPr>
                                <m:t>2</m:t>
                              </m:r>
                            </m:sup>
                          </m:sSup>
                        </m:den>
                      </m:f>
                      <m:r>
                        <a:rPr lang="zh-CN" altLang="en-US" sz="1400" i="0">
                          <a:latin typeface="Cambria Math" panose="02040503050406030204" pitchFamily="18" charset="0"/>
                        </a:rPr>
                        <m:t> </m:t>
                      </m:r>
                    </m:oMath>
                  </m:oMathPara>
                </a14:m>
                <a:endParaRPr lang="zh-CN" altLang="en-US" sz="1400" dirty="0"/>
              </a:p>
            </p:txBody>
          </p:sp>
        </mc:Choice>
        <mc:Fallback xmlns="">
          <p:sp>
            <p:nvSpPr>
              <p:cNvPr id="73" name="矩形 72"/>
              <p:cNvSpPr>
                <a:spLocks noRot="1" noChangeAspect="1" noMove="1" noResize="1" noEditPoints="1" noAdjustHandles="1" noChangeArrowheads="1" noChangeShapeType="1" noTextEdit="1"/>
              </p:cNvSpPr>
              <p:nvPr/>
            </p:nvSpPr>
            <p:spPr>
              <a:xfrm>
                <a:off x="-9708" y="4302169"/>
                <a:ext cx="4572000" cy="990143"/>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0060062"/>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985292"/>
            <a:ext cx="4863148" cy="1311128"/>
          </a:xfrm>
          <a:prstGeom prst="rect">
            <a:avLst/>
          </a:prstGeom>
        </p:spPr>
        <p:txBody>
          <a:bodyPr wrap="square">
            <a:spAutoFit/>
          </a:bodyPr>
          <a:lstStyle/>
          <a:p>
            <a:pPr>
              <a:lnSpc>
                <a:spcPct val="110000"/>
              </a:lnSpc>
              <a:buFont typeface="Wingdings" panose="05000000000000000000" pitchFamily="2" charset="2"/>
              <a:buChar char="Ø"/>
            </a:pPr>
            <a:r>
              <a:rPr lang="zh-CN" altLang="en-US" b="1" dirty="0">
                <a:solidFill>
                  <a:srgbClr val="0070C0"/>
                </a:solidFill>
              </a:rPr>
              <a:t> </a:t>
            </a:r>
            <a:r>
              <a:rPr lang="zh-CN" altLang="en-US" b="1" dirty="0" smtClean="0">
                <a:solidFill>
                  <a:srgbClr val="0070C0"/>
                </a:solidFill>
              </a:rPr>
              <a:t>损失函数    </a:t>
            </a:r>
            <a:endParaRPr lang="en-US" altLang="zh-CN" b="1" dirty="0" smtClean="0">
              <a:solidFill>
                <a:srgbClr val="0070C0"/>
              </a:solidFill>
            </a:endParaRPr>
          </a:p>
          <a:p>
            <a:pPr marL="265113">
              <a:lnSpc>
                <a:spcPct val="110000"/>
              </a:lnSpc>
            </a:pPr>
            <a:r>
              <a:rPr lang="zh-CN" altLang="en-US" dirty="0"/>
              <a:t>计算预测值与真实值的差别，差值越小，模型学习的结果越好。使用交叉熵损失函数。</a:t>
            </a:r>
          </a:p>
          <a:p>
            <a:pPr>
              <a:lnSpc>
                <a:spcPct val="110000"/>
              </a:lnSpc>
              <a:buFont typeface="Wingdings" panose="05000000000000000000" pitchFamily="2" charset="2"/>
              <a:buChar char="Ø"/>
            </a:pPr>
            <a:endParaRPr lang="zh-CN" altLang="en-US" b="1" dirty="0" smtClean="0">
              <a:solidFill>
                <a:srgbClr val="0070C0"/>
              </a:solidFill>
            </a:endParaRPr>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模型训练</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pSp>
        <p:nvGrpSpPr>
          <p:cNvPr id="69" name="画布 16"/>
          <p:cNvGrpSpPr>
            <a:grpSpLocks/>
          </p:cNvGrpSpPr>
          <p:nvPr/>
        </p:nvGrpSpPr>
        <p:grpSpPr bwMode="auto">
          <a:xfrm>
            <a:off x="4067944" y="841276"/>
            <a:ext cx="5328591" cy="4536505"/>
            <a:chOff x="0" y="0"/>
            <a:chExt cx="4097655" cy="4345940"/>
          </a:xfrm>
        </p:grpSpPr>
        <p:sp>
          <p:nvSpPr>
            <p:cNvPr id="70" name="矩形 122"/>
            <p:cNvSpPr>
              <a:spLocks noChangeArrowheads="1"/>
            </p:cNvSpPr>
            <p:nvPr/>
          </p:nvSpPr>
          <p:spPr bwMode="auto">
            <a:xfrm>
              <a:off x="0" y="0"/>
              <a:ext cx="4097655" cy="434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lang="zh-CN" altLang="en-US" sz="1800"/>
            </a:p>
          </p:txBody>
        </p:sp>
        <p:sp>
          <p:nvSpPr>
            <p:cNvPr id="71" name="流程图: 过程 70">
              <a:extLst>
                <a:ext uri="{FF2B5EF4-FFF2-40B4-BE49-F238E27FC236}">
                  <a16:creationId xmlns="" xmlns:a16="http://schemas.microsoft.com/office/drawing/2014/main" id="{57AE6D65-AD68-4910-AD70-E3F9CD49580C}"/>
                </a:ext>
              </a:extLst>
            </p:cNvPr>
            <p:cNvSpPr/>
            <p:nvPr/>
          </p:nvSpPr>
          <p:spPr>
            <a:xfrm>
              <a:off x="1400295" y="1811026"/>
              <a:ext cx="914504" cy="359330"/>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前向传播</a:t>
              </a:r>
            </a:p>
          </p:txBody>
        </p:sp>
        <p:sp>
          <p:nvSpPr>
            <p:cNvPr id="72" name="流程图: 过程 71">
              <a:extLst>
                <a:ext uri="{FF2B5EF4-FFF2-40B4-BE49-F238E27FC236}">
                  <a16:creationId xmlns="" xmlns:a16="http://schemas.microsoft.com/office/drawing/2014/main" id="{DF5618C4-A100-4C16-AE5A-386CCEA74366}"/>
                </a:ext>
              </a:extLst>
            </p:cNvPr>
            <p:cNvSpPr/>
            <p:nvPr/>
          </p:nvSpPr>
          <p:spPr>
            <a:xfrm>
              <a:off x="1220552" y="2393795"/>
              <a:ext cx="1320140"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计算损失函数值</a:t>
              </a:r>
            </a:p>
          </p:txBody>
        </p:sp>
        <p:grpSp>
          <p:nvGrpSpPr>
            <p:cNvPr id="73" name="组合 125"/>
            <p:cNvGrpSpPr>
              <a:grpSpLocks/>
            </p:cNvGrpSpPr>
            <p:nvPr/>
          </p:nvGrpSpPr>
          <p:grpSpPr bwMode="auto">
            <a:xfrm>
              <a:off x="1156376" y="2969946"/>
              <a:ext cx="1440000" cy="719436"/>
              <a:chOff x="493162" y="3371521"/>
              <a:chExt cx="1440000" cy="719436"/>
            </a:xfrm>
          </p:grpSpPr>
          <p:sp>
            <p:nvSpPr>
              <p:cNvPr id="95" name="菱形 94">
                <a:extLst>
                  <a:ext uri="{FF2B5EF4-FFF2-40B4-BE49-F238E27FC236}">
                    <a16:creationId xmlns="" xmlns:a16="http://schemas.microsoft.com/office/drawing/2014/main" id="{12D7EFA7-B56E-49A1-8474-4DB33447F7E4}"/>
                  </a:ext>
                </a:extLst>
              </p:cNvPr>
              <p:cNvSpPr/>
              <p:nvPr/>
            </p:nvSpPr>
            <p:spPr>
              <a:xfrm>
                <a:off x="492971" y="3371605"/>
                <a:ext cx="1440373" cy="719969"/>
              </a:xfrm>
              <a:prstGeom prst="diamond">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127000" algn="just" eaLnBrk="1" fontAlgn="auto" hangingPunct="1">
                  <a:lnSpc>
                    <a:spcPct val="120000"/>
                  </a:lnSpc>
                  <a:spcBef>
                    <a:spcPts val="0"/>
                  </a:spcBef>
                  <a:spcAft>
                    <a:spcPts val="390"/>
                  </a:spcAft>
                  <a:defRPr/>
                </a:pPr>
                <a:endParaRPr lang="zh-CN" sz="1050" kern="100" dirty="0">
                  <a:latin typeface="Times New Roman" panose="02020603050405020304" pitchFamily="18" charset="0"/>
                  <a:cs typeface="宋体" panose="02010600030101010101" pitchFamily="2" charset="-122"/>
                </a:endParaRPr>
              </a:p>
            </p:txBody>
          </p:sp>
          <p:sp>
            <p:nvSpPr>
              <p:cNvPr id="96" name="文本框 19">
                <a:extLst>
                  <a:ext uri="{FF2B5EF4-FFF2-40B4-BE49-F238E27FC236}">
                    <a16:creationId xmlns="" xmlns:a16="http://schemas.microsoft.com/office/drawing/2014/main" id="{D3227F8A-32FC-49B8-8983-80F34F86E615}"/>
                  </a:ext>
                </a:extLst>
              </p:cNvPr>
              <p:cNvSpPr txBox="1"/>
              <p:nvPr/>
            </p:nvSpPr>
            <p:spPr>
              <a:xfrm>
                <a:off x="680001" y="3544084"/>
                <a:ext cx="993445" cy="50698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是否满足终</a:t>
                </a:r>
              </a:p>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止条件？</a:t>
                </a:r>
              </a:p>
            </p:txBody>
          </p:sp>
        </p:grpSp>
        <p:grpSp>
          <p:nvGrpSpPr>
            <p:cNvPr id="74" name="组合 126"/>
            <p:cNvGrpSpPr>
              <a:grpSpLocks/>
            </p:cNvGrpSpPr>
            <p:nvPr/>
          </p:nvGrpSpPr>
          <p:grpSpPr bwMode="auto">
            <a:xfrm>
              <a:off x="1300055" y="1232662"/>
              <a:ext cx="1080000" cy="404425"/>
              <a:chOff x="730761" y="1021470"/>
              <a:chExt cx="1080000" cy="485310"/>
            </a:xfrm>
          </p:grpSpPr>
          <p:sp>
            <p:nvSpPr>
              <p:cNvPr id="93" name="流程图: 数据 92">
                <a:extLst>
                  <a:ext uri="{FF2B5EF4-FFF2-40B4-BE49-F238E27FC236}">
                    <a16:creationId xmlns="" xmlns:a16="http://schemas.microsoft.com/office/drawing/2014/main" id="{7B982382-5BDD-430A-823F-1EF66C59D414}"/>
                  </a:ext>
                </a:extLst>
              </p:cNvPr>
              <p:cNvSpPr/>
              <p:nvPr/>
            </p:nvSpPr>
            <p:spPr>
              <a:xfrm>
                <a:off x="730199" y="1020888"/>
                <a:ext cx="1080887" cy="432765"/>
              </a:xfrm>
              <a:prstGeom prst="flowChartInputOutput">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94" name="文本框 27">
                <a:extLst>
                  <a:ext uri="{FF2B5EF4-FFF2-40B4-BE49-F238E27FC236}">
                    <a16:creationId xmlns="" xmlns:a16="http://schemas.microsoft.com/office/drawing/2014/main" id="{20A0F180-6CB0-4E70-B6E0-DB14C781003D}"/>
                  </a:ext>
                </a:extLst>
              </p:cNvPr>
              <p:cNvSpPr txBox="1"/>
              <p:nvPr/>
            </p:nvSpPr>
            <p:spPr>
              <a:xfrm>
                <a:off x="854076" y="1130647"/>
                <a:ext cx="833133" cy="37631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批量样本</a:t>
                </a:r>
              </a:p>
            </p:txBody>
          </p:sp>
        </p:grpSp>
        <p:grpSp>
          <p:nvGrpSpPr>
            <p:cNvPr id="75" name="组合 74">
              <a:extLst>
                <a:ext uri="{FF2B5EF4-FFF2-40B4-BE49-F238E27FC236}">
                  <a16:creationId xmlns="" xmlns:a16="http://schemas.microsoft.com/office/drawing/2014/main" id="{31922F65-88BB-4A94-8732-FF89FB296A7F}"/>
                </a:ext>
              </a:extLst>
            </p:cNvPr>
            <p:cNvGrpSpPr/>
            <p:nvPr/>
          </p:nvGrpSpPr>
          <p:grpSpPr>
            <a:xfrm>
              <a:off x="1413838" y="73394"/>
              <a:ext cx="900000" cy="363055"/>
              <a:chOff x="930876" y="444843"/>
              <a:chExt cx="914400" cy="363055"/>
            </a:xfrm>
            <a:solidFill>
              <a:schemeClr val="bg1"/>
            </a:solidFill>
          </p:grpSpPr>
          <p:sp>
            <p:nvSpPr>
              <p:cNvPr id="91" name="流程图: 终止 90">
                <a:extLst>
                  <a:ext uri="{FF2B5EF4-FFF2-40B4-BE49-F238E27FC236}">
                    <a16:creationId xmlns="" xmlns:a16="http://schemas.microsoft.com/office/drawing/2014/main" id="{821728A5-ACB2-4DFD-9EF9-C5718E8DB807}"/>
                  </a:ext>
                </a:extLst>
              </p:cNvPr>
              <p:cNvSpPr/>
              <p:nvPr/>
            </p:nvSpPr>
            <p:spPr>
              <a:xfrm>
                <a:off x="930876" y="444843"/>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92" name="文本框 40">
                <a:extLst>
                  <a:ext uri="{FF2B5EF4-FFF2-40B4-BE49-F238E27FC236}">
                    <a16:creationId xmlns="" xmlns:a16="http://schemas.microsoft.com/office/drawing/2014/main" id="{A1896994-9DBF-4384-9783-F23D3457056C}"/>
                  </a:ext>
                </a:extLst>
              </p:cNvPr>
              <p:cNvSpPr txBox="1"/>
              <p:nvPr/>
            </p:nvSpPr>
            <p:spPr>
              <a:xfrm>
                <a:off x="1057316" y="519608"/>
                <a:ext cx="518709" cy="2882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indent="127000" algn="ctr" eaLnBrk="1" fontAlgn="auto" hangingPunct="1">
                  <a:lnSpc>
                    <a:spcPts val="1500"/>
                  </a:lnSpc>
                  <a:spcBef>
                    <a:spcPts val="0"/>
                  </a:spcBef>
                  <a:spcAft>
                    <a:spcPts val="390"/>
                  </a:spcAft>
                  <a:defRPr/>
                </a:pPr>
                <a:r>
                  <a:rPr lang="zh-CN" sz="1600" kern="100" dirty="0">
                    <a:latin typeface="Times New Roman" panose="02020603050405020304" pitchFamily="18" charset="0"/>
                    <a:cs typeface="宋体" panose="02010600030101010101" pitchFamily="2" charset="-122"/>
                  </a:rPr>
                  <a:t>开始</a:t>
                </a:r>
              </a:p>
            </p:txBody>
          </p:sp>
        </p:grpSp>
        <p:grpSp>
          <p:nvGrpSpPr>
            <p:cNvPr id="76" name="组合 75">
              <a:extLst>
                <a:ext uri="{FF2B5EF4-FFF2-40B4-BE49-F238E27FC236}">
                  <a16:creationId xmlns="" xmlns:a16="http://schemas.microsoft.com/office/drawing/2014/main" id="{98DAB4CF-B7E6-4A94-B020-148FE92C07ED}"/>
                </a:ext>
              </a:extLst>
            </p:cNvPr>
            <p:cNvGrpSpPr/>
            <p:nvPr/>
          </p:nvGrpSpPr>
          <p:grpSpPr>
            <a:xfrm>
              <a:off x="1436751" y="3904592"/>
              <a:ext cx="900000" cy="359410"/>
              <a:chOff x="0" y="0"/>
              <a:chExt cx="914400" cy="360000"/>
            </a:xfrm>
            <a:solidFill>
              <a:schemeClr val="bg1"/>
            </a:solidFill>
          </p:grpSpPr>
          <p:sp>
            <p:nvSpPr>
              <p:cNvPr id="89" name="流程图: 终止 88">
                <a:extLst>
                  <a:ext uri="{FF2B5EF4-FFF2-40B4-BE49-F238E27FC236}">
                    <a16:creationId xmlns="" xmlns:a16="http://schemas.microsoft.com/office/drawing/2014/main" id="{7ADB7280-DA5D-4B25-A4BB-364BDC39C520}"/>
                  </a:ext>
                </a:extLst>
              </p:cNvPr>
              <p:cNvSpPr/>
              <p:nvPr/>
            </p:nvSpPr>
            <p:spPr>
              <a:xfrm>
                <a:off x="0" y="0"/>
                <a:ext cx="914400" cy="360000"/>
              </a:xfrm>
              <a:prstGeom prst="flowChartTerminator">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zh-CN" altLang="en-US"/>
              </a:p>
            </p:txBody>
          </p:sp>
          <p:sp>
            <p:nvSpPr>
              <p:cNvPr id="90" name="文本框 3">
                <a:extLst>
                  <a:ext uri="{FF2B5EF4-FFF2-40B4-BE49-F238E27FC236}">
                    <a16:creationId xmlns="" xmlns:a16="http://schemas.microsoft.com/office/drawing/2014/main" id="{505B618B-DD3F-4711-B98B-A034FBC53F99}"/>
                  </a:ext>
                </a:extLst>
              </p:cNvPr>
              <p:cNvSpPr txBox="1"/>
              <p:nvPr/>
            </p:nvSpPr>
            <p:spPr>
              <a:xfrm>
                <a:off x="195546" y="91758"/>
                <a:ext cx="518709" cy="16490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wrap="none"/>
              <a:lstStyle/>
              <a:p>
                <a:pPr eaLnBrk="1" fontAlgn="auto" hangingPunct="1">
                  <a:lnSpc>
                    <a:spcPts val="1500"/>
                  </a:lnSpc>
                  <a:spcBef>
                    <a:spcPts val="0"/>
                  </a:spcBef>
                  <a:spcAft>
                    <a:spcPts val="0"/>
                  </a:spcAft>
                  <a:defRPr/>
                </a:pPr>
                <a:r>
                  <a:rPr lang="zh-CN" sz="1600" kern="100" dirty="0">
                    <a:latin typeface="Times New Roman" panose="02020603050405020304" pitchFamily="18" charset="0"/>
                    <a:cs typeface="宋体" panose="02010600030101010101" pitchFamily="2" charset="-122"/>
                  </a:rPr>
                  <a:t>结束</a:t>
                </a:r>
              </a:p>
            </p:txBody>
          </p:sp>
        </p:grpSp>
        <p:sp>
          <p:nvSpPr>
            <p:cNvPr id="77" name="流程图: 过程 76">
              <a:extLst>
                <a:ext uri="{FF2B5EF4-FFF2-40B4-BE49-F238E27FC236}">
                  <a16:creationId xmlns="" xmlns:a16="http://schemas.microsoft.com/office/drawing/2014/main" id="{A2B7C6EB-B9C5-4815-9207-7ABAD5294750}"/>
                </a:ext>
              </a:extLst>
            </p:cNvPr>
            <p:cNvSpPr/>
            <p:nvPr/>
          </p:nvSpPr>
          <p:spPr>
            <a:xfrm>
              <a:off x="2934183" y="1811026"/>
              <a:ext cx="914503" cy="467783"/>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sz="1600" kern="100" dirty="0">
                  <a:solidFill>
                    <a:schemeClr val="dk1"/>
                  </a:solidFill>
                  <a:latin typeface="Times New Roman" panose="02020603050405020304" pitchFamily="18" charset="0"/>
                  <a:cs typeface="宋体" panose="02010600030101010101" pitchFamily="2" charset="-122"/>
                </a:rPr>
                <a:t>训练算法更新参数</a:t>
              </a:r>
            </a:p>
          </p:txBody>
        </p:sp>
        <p:cxnSp>
          <p:nvCxnSpPr>
            <p:cNvPr id="78" name="直接箭头连接符 77">
              <a:extLst>
                <a:ext uri="{FF2B5EF4-FFF2-40B4-BE49-F238E27FC236}">
                  <a16:creationId xmlns="" xmlns:a16="http://schemas.microsoft.com/office/drawing/2014/main" id="{1D2F8702-EF1E-4E42-A00F-F506FB845B9C}"/>
                </a:ext>
              </a:extLst>
            </p:cNvPr>
            <p:cNvCxnSpPr/>
            <p:nvPr/>
          </p:nvCxnSpPr>
          <p:spPr>
            <a:xfrm>
              <a:off x="1878800" y="433810"/>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 xmlns:a16="http://schemas.microsoft.com/office/drawing/2014/main" id="{E62DF940-C9F0-44A1-9639-8EBE6D2B1770}"/>
                </a:ext>
              </a:extLst>
            </p:cNvPr>
            <p:cNvCxnSpPr/>
            <p:nvPr/>
          </p:nvCxnSpPr>
          <p:spPr>
            <a:xfrm>
              <a:off x="1869084" y="1592814"/>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 xmlns:a16="http://schemas.microsoft.com/office/drawing/2014/main" id="{4CF753CC-E42A-4CD0-AA90-8267A1E33C0C}"/>
                </a:ext>
              </a:extLst>
            </p:cNvPr>
            <p:cNvCxnSpPr/>
            <p:nvPr/>
          </p:nvCxnSpPr>
          <p:spPr>
            <a:xfrm>
              <a:off x="1884873" y="2178196"/>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 xmlns:a16="http://schemas.microsoft.com/office/drawing/2014/main" id="{1F333818-AA2B-4765-B105-91E62155BB7E}"/>
                </a:ext>
              </a:extLst>
            </p:cNvPr>
            <p:cNvCxnSpPr/>
            <p:nvPr/>
          </p:nvCxnSpPr>
          <p:spPr>
            <a:xfrm>
              <a:off x="1884873" y="2754432"/>
              <a:ext cx="0" cy="215598"/>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 xmlns:a16="http://schemas.microsoft.com/office/drawing/2014/main" id="{22BBC817-1511-4F14-8D7D-7887AAACA9D0}"/>
                </a:ext>
              </a:extLst>
            </p:cNvPr>
            <p:cNvCxnSpPr/>
            <p:nvPr/>
          </p:nvCxnSpPr>
          <p:spPr>
            <a:xfrm>
              <a:off x="1880015" y="3688691"/>
              <a:ext cx="0" cy="215599"/>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 xmlns:a16="http://schemas.microsoft.com/office/drawing/2014/main" id="{CF8115CD-2AAA-4FBC-AA85-48B59DAB5C3B}"/>
                </a:ext>
              </a:extLst>
            </p:cNvPr>
            <p:cNvCxnSpPr>
              <a:stCxn id="95" idx="3"/>
            </p:cNvCxnSpPr>
            <p:nvPr/>
          </p:nvCxnSpPr>
          <p:spPr>
            <a:xfrm flipV="1">
              <a:off x="2596558" y="3329361"/>
              <a:ext cx="7918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 xmlns:a16="http://schemas.microsoft.com/office/drawing/2014/main" id="{581F2596-4DA6-4C27-A7A8-43381C6D5C09}"/>
                </a:ext>
              </a:extLst>
            </p:cNvPr>
            <p:cNvCxnSpPr/>
            <p:nvPr/>
          </p:nvCxnSpPr>
          <p:spPr>
            <a:xfrm flipV="1">
              <a:off x="3388399" y="2278809"/>
              <a:ext cx="0" cy="104924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 xmlns:a16="http://schemas.microsoft.com/office/drawing/2014/main" id="{09D3F5CF-B59E-4D6D-B843-9B98FBC3A18A}"/>
                </a:ext>
              </a:extLst>
            </p:cNvPr>
            <p:cNvCxnSpPr/>
            <p:nvPr/>
          </p:nvCxnSpPr>
          <p:spPr>
            <a:xfrm flipV="1">
              <a:off x="3388399" y="1091058"/>
              <a:ext cx="0" cy="719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 xmlns:a16="http://schemas.microsoft.com/office/drawing/2014/main" id="{3E159BB4-B276-4D87-8FC2-CA2E517589CC}"/>
                </a:ext>
              </a:extLst>
            </p:cNvPr>
            <p:cNvCxnSpPr/>
            <p:nvPr/>
          </p:nvCxnSpPr>
          <p:spPr>
            <a:xfrm flipH="1">
              <a:off x="1864226" y="1091058"/>
              <a:ext cx="1524173"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7" name="流程图: 过程 86">
              <a:extLst>
                <a:ext uri="{FF2B5EF4-FFF2-40B4-BE49-F238E27FC236}">
                  <a16:creationId xmlns="" xmlns:a16="http://schemas.microsoft.com/office/drawing/2014/main" id="{237F87A4-C6BA-48FF-97F6-D55F2D8B0B31}"/>
                </a:ext>
              </a:extLst>
            </p:cNvPr>
            <p:cNvSpPr/>
            <p:nvPr/>
          </p:nvSpPr>
          <p:spPr>
            <a:xfrm>
              <a:off x="1373576" y="649408"/>
              <a:ext cx="1004375" cy="360637"/>
            </a:xfrm>
            <a:prstGeom prst="flowChartProcess">
              <a:avLst/>
            </a:prstGeom>
            <a:solidFill>
              <a:schemeClr val="bg1"/>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en-US" altLang="zh-CN" sz="1600" kern="100" dirty="0">
                  <a:solidFill>
                    <a:schemeClr val="dk1"/>
                  </a:solidFill>
                  <a:latin typeface="Times New Roman" panose="02020603050405020304" pitchFamily="18" charset="0"/>
                  <a:cs typeface="宋体" panose="02010600030101010101" pitchFamily="2" charset="-122"/>
                </a:rPr>
                <a:t> </a:t>
              </a:r>
              <a:r>
                <a:rPr lang="zh-CN" sz="1600" kern="100" dirty="0">
                  <a:solidFill>
                    <a:schemeClr val="dk1"/>
                  </a:solidFill>
                  <a:latin typeface="Times New Roman" panose="02020603050405020304" pitchFamily="18" charset="0"/>
                  <a:cs typeface="宋体" panose="02010600030101010101" pitchFamily="2" charset="-122"/>
                </a:rPr>
                <a:t>权重初始化</a:t>
              </a:r>
            </a:p>
          </p:txBody>
        </p:sp>
        <p:cxnSp>
          <p:nvCxnSpPr>
            <p:cNvPr id="88" name="直接箭头连接符 87">
              <a:extLst>
                <a:ext uri="{FF2B5EF4-FFF2-40B4-BE49-F238E27FC236}">
                  <a16:creationId xmlns="" xmlns:a16="http://schemas.microsoft.com/office/drawing/2014/main" id="{22ECF350-4564-49DC-98CD-F8825053E871}"/>
                </a:ext>
              </a:extLst>
            </p:cNvPr>
            <p:cNvCxnSpPr/>
            <p:nvPr/>
          </p:nvCxnSpPr>
          <p:spPr>
            <a:xfrm>
              <a:off x="1878800" y="1008739"/>
              <a:ext cx="0" cy="216905"/>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7" name="矩形 96"/>
              <p:cNvSpPr/>
              <p:nvPr/>
            </p:nvSpPr>
            <p:spPr>
              <a:xfrm>
                <a:off x="749634" y="2120663"/>
                <a:ext cx="45896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r>
                            <a:rPr lang="zh-CN" altLang="en-US" sz="2000" i="0">
                              <a:latin typeface="Cambria Math" panose="02040503050406030204" pitchFamily="18" charset="0"/>
                            </a:rPr>
                            <m:t>, </m:t>
                          </m:r>
                          <m:r>
                            <a:rPr lang="zh-CN" altLang="en-US" sz="2000" i="1">
                              <a:latin typeface="Cambria Math" panose="02040503050406030204" pitchFamily="18" charset="0"/>
                            </a:rPr>
                            <m:t>𝑦</m:t>
                          </m:r>
                        </m:e>
                      </m:d>
                      <m:r>
                        <a:rPr lang="zh-CN" altLang="en-US" sz="2000" i="0">
                          <a:latin typeface="Cambria Math" panose="02040503050406030204" pitchFamily="18" charset="0"/>
                        </a:rPr>
                        <m:t>= −</m:t>
                      </m:r>
                      <m:r>
                        <a:rPr lang="zh-CN" altLang="en-US" sz="2000" i="1">
                          <a:latin typeface="Cambria Math" panose="02040503050406030204" pitchFamily="18" charset="0"/>
                        </a:rPr>
                        <m:t>𝑦</m:t>
                      </m:r>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func>
                      <m:r>
                        <a:rPr lang="zh-CN" altLang="en-US" sz="2000" i="0">
                          <a:latin typeface="Cambria Math" panose="02040503050406030204" pitchFamily="18" charset="0"/>
                        </a:rPr>
                        <m:t>+</m:t>
                      </m:r>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r>
                            <a:rPr lang="zh-CN" altLang="en-US" sz="2000" i="1">
                              <a:latin typeface="Cambria Math" panose="02040503050406030204" pitchFamily="18" charset="0"/>
                            </a:rPr>
                            <m:t>𝑦</m:t>
                          </m:r>
                        </m:e>
                      </m:d>
                      <m:func>
                        <m:funcPr>
                          <m:ctrlPr>
                            <a:rPr lang="zh-CN" altLang="en-US" sz="2000" i="1">
                              <a:latin typeface="Cambria Math" panose="02040503050406030204" pitchFamily="18" charset="0"/>
                            </a:rPr>
                          </m:ctrlPr>
                        </m:funcPr>
                        <m:fName>
                          <m:r>
                            <m:rPr>
                              <m:sty m:val="p"/>
                            </m:rPr>
                            <a:rPr lang="zh-CN" altLang="en-US" sz="2000" i="0">
                              <a:latin typeface="Cambria Math" panose="02040503050406030204" pitchFamily="18" charset="0"/>
                            </a:rPr>
                            <m:t>log</m:t>
                          </m:r>
                        </m:fName>
                        <m:e>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𝑦</m:t>
                                  </m:r>
                                </m:e>
                              </m:acc>
                            </m:e>
                          </m:d>
                        </m:e>
                      </m:func>
                    </m:oMath>
                  </m:oMathPara>
                </a14:m>
                <a:endParaRPr lang="zh-CN" altLang="en-US" sz="2000" dirty="0"/>
              </a:p>
            </p:txBody>
          </p:sp>
        </mc:Choice>
        <mc:Fallback xmlns="">
          <p:sp>
            <p:nvSpPr>
              <p:cNvPr id="97" name="矩形 96"/>
              <p:cNvSpPr>
                <a:spLocks noRot="1" noChangeAspect="1" noMove="1" noResize="1" noEditPoints="1" noAdjustHandles="1" noChangeArrowheads="1" noChangeShapeType="1" noTextEdit="1"/>
              </p:cNvSpPr>
              <p:nvPr/>
            </p:nvSpPr>
            <p:spPr>
              <a:xfrm>
                <a:off x="749634" y="2120663"/>
                <a:ext cx="4589654" cy="400110"/>
              </a:xfrm>
              <a:prstGeom prst="rect">
                <a:avLst/>
              </a:prstGeom>
              <a:blipFill rotWithShape="0">
                <a:blip r:embed="rId3"/>
                <a:stretch>
                  <a:fillRect t="-3030" r="-3320" b="-16667"/>
                </a:stretch>
              </a:blipFill>
            </p:spPr>
            <p:txBody>
              <a:bodyPr/>
              <a:lstStyle/>
              <a:p>
                <a:r>
                  <a:rPr lang="zh-CN" altLang="en-US">
                    <a:noFill/>
                  </a:rPr>
                  <a:t> </a:t>
                </a:r>
              </a:p>
            </p:txBody>
          </p:sp>
        </mc:Fallback>
      </mc:AlternateContent>
      <p:sp>
        <p:nvSpPr>
          <p:cNvPr id="98" name="矩形 97"/>
          <p:cNvSpPr/>
          <p:nvPr/>
        </p:nvSpPr>
        <p:spPr>
          <a:xfrm>
            <a:off x="539552" y="2728986"/>
            <a:ext cx="4863148" cy="100642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a:solidFill>
                  <a:srgbClr val="0070C0"/>
                </a:solidFill>
              </a:rPr>
              <a:t> </a:t>
            </a:r>
            <a:r>
              <a:rPr lang="zh-CN" altLang="en-US" b="1" dirty="0" smtClean="0">
                <a:solidFill>
                  <a:srgbClr val="0070C0"/>
                </a:solidFill>
              </a:rPr>
              <a:t>参数</a:t>
            </a:r>
            <a:r>
              <a:rPr lang="zh-CN" altLang="en-US" b="1" dirty="0">
                <a:solidFill>
                  <a:srgbClr val="0070C0"/>
                </a:solidFill>
              </a:rPr>
              <a:t>更新    </a:t>
            </a:r>
            <a:endParaRPr lang="en-US" altLang="zh-CN" b="1" dirty="0" smtClean="0">
              <a:solidFill>
                <a:srgbClr val="0070C0"/>
              </a:solidFill>
            </a:endParaRPr>
          </a:p>
          <a:p>
            <a:pPr marL="265113">
              <a:lnSpc>
                <a:spcPct val="110000"/>
              </a:lnSpc>
            </a:pPr>
            <a:r>
              <a:rPr lang="zh-CN" altLang="en-US" dirty="0" smtClean="0"/>
              <a:t>更新</a:t>
            </a:r>
            <a:r>
              <a:rPr lang="zh-CN" altLang="en-US" dirty="0" smtClean="0"/>
              <a:t>参数目标是使</a:t>
            </a:r>
            <a:r>
              <a:rPr lang="zh-CN" altLang="en-US" dirty="0" smtClean="0"/>
              <a:t>损失函数值</a:t>
            </a:r>
            <a:r>
              <a:rPr lang="zh-CN" altLang="en-US" dirty="0"/>
              <a:t>减少。小批量梯度</a:t>
            </a:r>
            <a:r>
              <a:rPr lang="zh-CN" altLang="en-US" dirty="0" smtClean="0"/>
              <a:t>下降法。</a:t>
            </a:r>
            <a:endParaRPr lang="zh-CN" altLang="en-US" b="1" dirty="0" smtClean="0">
              <a:solidFill>
                <a:srgbClr val="0070C0"/>
              </a:solidFill>
            </a:endParaRPr>
          </a:p>
        </p:txBody>
      </p:sp>
      <mc:AlternateContent xmlns:mc="http://schemas.openxmlformats.org/markup-compatibility/2006" xmlns:a14="http://schemas.microsoft.com/office/drawing/2010/main">
        <mc:Choice Requires="a14">
          <p:sp>
            <p:nvSpPr>
              <p:cNvPr id="99" name="矩形 98"/>
              <p:cNvSpPr/>
              <p:nvPr/>
            </p:nvSpPr>
            <p:spPr>
              <a:xfrm>
                <a:off x="3357774" y="4014091"/>
                <a:ext cx="1858329"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𝜔</m:t>
                      </m:r>
                      <m:r>
                        <a:rPr lang="zh-CN" altLang="en-US" sz="2000" i="0">
                          <a:latin typeface="Cambria Math" panose="02040503050406030204" pitchFamily="18" charset="0"/>
                        </a:rPr>
                        <m:t>= </m:t>
                      </m:r>
                      <m:r>
                        <a:rPr lang="zh-CN" altLang="en-US" sz="2000" i="1">
                          <a:latin typeface="Cambria Math" panose="02040503050406030204" pitchFamily="18" charset="0"/>
                        </a:rPr>
                        <m:t>𝜔</m:t>
                      </m:r>
                      <m:r>
                        <a:rPr lang="zh-CN" altLang="en-US" sz="2000" i="0">
                          <a:latin typeface="Cambria Math" panose="02040503050406030204" pitchFamily="18" charset="0"/>
                        </a:rPr>
                        <m:t>−</m:t>
                      </m:r>
                      <m:r>
                        <a:rPr lang="zh-CN" altLang="en-US" sz="2000" i="1">
                          <a:latin typeface="Cambria Math" panose="02040503050406030204" pitchFamily="18" charset="0"/>
                        </a:rPr>
                        <m:t>𝛼</m:t>
                      </m:r>
                      <m:f>
                        <m:fPr>
                          <m:ctrlPr>
                            <a:rPr lang="zh-CN" altLang="en-US" sz="2000" i="1">
                              <a:latin typeface="Cambria Math" panose="02040503050406030204" pitchFamily="18" charset="0"/>
                            </a:rPr>
                          </m:ctrlPr>
                        </m:fPr>
                        <m:num>
                          <m:r>
                            <a:rPr lang="zh-CN" altLang="en-US" sz="2000" i="0">
                              <a:latin typeface="Cambria Math" panose="02040503050406030204" pitchFamily="18" charset="0"/>
                            </a:rPr>
                            <m:t>𝜕</m:t>
                          </m:r>
                          <m:r>
                            <a:rPr lang="zh-CN" altLang="en-US" sz="2000" i="1">
                              <a:latin typeface="Cambria Math" panose="02040503050406030204" pitchFamily="18" charset="0"/>
                            </a:rPr>
                            <m:t>𝐿</m:t>
                          </m:r>
                        </m:num>
                        <m:den>
                          <m:r>
                            <a:rPr lang="zh-CN" altLang="en-US" sz="2000" i="0">
                              <a:latin typeface="Cambria Math" panose="02040503050406030204" pitchFamily="18" charset="0"/>
                            </a:rPr>
                            <m:t>𝜕</m:t>
                          </m:r>
                          <m:r>
                            <a:rPr lang="zh-CN" altLang="en-US" sz="2000" i="1">
                              <a:latin typeface="Cambria Math" panose="02040503050406030204" pitchFamily="18" charset="0"/>
                            </a:rPr>
                            <m:t>𝜔</m:t>
                          </m:r>
                        </m:den>
                      </m:f>
                    </m:oMath>
                  </m:oMathPara>
                </a14:m>
                <a:endParaRPr lang="zh-CN" altLang="en-US" sz="2000" dirty="0"/>
              </a:p>
            </p:txBody>
          </p:sp>
        </mc:Choice>
        <mc:Fallback xmlns="">
          <p:sp>
            <p:nvSpPr>
              <p:cNvPr id="99" name="矩形 98"/>
              <p:cNvSpPr>
                <a:spLocks noRot="1" noChangeAspect="1" noMove="1" noResize="1" noEditPoints="1" noAdjustHandles="1" noChangeArrowheads="1" noChangeShapeType="1" noTextEdit="1"/>
              </p:cNvSpPr>
              <p:nvPr/>
            </p:nvSpPr>
            <p:spPr>
              <a:xfrm>
                <a:off x="3357774" y="4014091"/>
                <a:ext cx="1858329" cy="677621"/>
              </a:xfrm>
              <a:prstGeom prst="rect">
                <a:avLst/>
              </a:prstGeom>
              <a:blipFill rotWithShape="0">
                <a:blip r:embed="rId4"/>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95" y="3716487"/>
            <a:ext cx="3171745" cy="1572766"/>
          </a:xfrm>
          <a:prstGeom prst="rect">
            <a:avLst/>
          </a:prstGeom>
        </p:spPr>
      </p:pic>
    </p:spTree>
    <p:extLst>
      <p:ext uri="{BB962C8B-B14F-4D97-AF65-F5344CB8AC3E}">
        <p14:creationId xmlns:p14="http://schemas.microsoft.com/office/powerpoint/2010/main" val="110237194"/>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985292"/>
            <a:ext cx="4863148" cy="1311128"/>
          </a:xfrm>
          <a:prstGeom prst="rect">
            <a:avLst/>
          </a:prstGeom>
        </p:spPr>
        <p:txBody>
          <a:bodyPr wrap="square">
            <a:spAutoFit/>
          </a:bodyPr>
          <a:lstStyle/>
          <a:p>
            <a:pPr>
              <a:lnSpc>
                <a:spcPct val="110000"/>
              </a:lnSpc>
              <a:buFont typeface="Wingdings" panose="05000000000000000000" pitchFamily="2" charset="2"/>
              <a:buChar char="Ø"/>
            </a:pPr>
            <a:r>
              <a:rPr lang="zh-CN" altLang="en-US" b="1" dirty="0">
                <a:solidFill>
                  <a:srgbClr val="0070C0"/>
                </a:solidFill>
              </a:rPr>
              <a:t> </a:t>
            </a:r>
            <a:r>
              <a:rPr lang="zh-CN" altLang="en-US" b="1" dirty="0" smtClean="0">
                <a:solidFill>
                  <a:srgbClr val="0070C0"/>
                </a:solidFill>
              </a:rPr>
              <a:t>预测</a:t>
            </a:r>
            <a:endParaRPr lang="en-US" altLang="zh-CN" b="1" dirty="0" smtClean="0">
              <a:solidFill>
                <a:srgbClr val="0070C0"/>
              </a:solidFill>
            </a:endParaRPr>
          </a:p>
          <a:p>
            <a:pPr marL="285750" indent="-109538">
              <a:lnSpc>
                <a:spcPct val="110000"/>
              </a:lnSpc>
              <a:buFont typeface="Arial" panose="020B0604020202020204" pitchFamily="34" charset="0"/>
              <a:buChar char="•"/>
            </a:pPr>
            <a:r>
              <a:rPr lang="zh-CN" altLang="en-US" dirty="0" smtClean="0"/>
              <a:t> 加载模型和训练完成的模型参数</a:t>
            </a:r>
            <a:endParaRPr lang="en-US" altLang="zh-CN" dirty="0" smtClean="0"/>
          </a:p>
          <a:p>
            <a:pPr marL="285750" indent="-109538">
              <a:lnSpc>
                <a:spcPct val="110000"/>
              </a:lnSpc>
              <a:buFont typeface="Arial" panose="020B0604020202020204" pitchFamily="34" charset="0"/>
              <a:buChar char="•"/>
            </a:pPr>
            <a:r>
              <a:rPr lang="en-US" altLang="zh-CN" dirty="0"/>
              <a:t> </a:t>
            </a:r>
            <a:r>
              <a:rPr lang="zh-CN" altLang="en-US" dirty="0" smtClean="0"/>
              <a:t>输入待检测的图片</a:t>
            </a:r>
            <a:endParaRPr lang="en-US" altLang="zh-CN" dirty="0" smtClean="0"/>
          </a:p>
          <a:p>
            <a:pPr marL="285750" indent="-109538">
              <a:lnSpc>
                <a:spcPct val="110000"/>
              </a:lnSpc>
              <a:buFont typeface="Arial" panose="020B0604020202020204" pitchFamily="34" charset="0"/>
              <a:buChar char="•"/>
            </a:pPr>
            <a:r>
              <a:rPr lang="en-US" altLang="zh-CN" dirty="0"/>
              <a:t> </a:t>
            </a:r>
            <a:r>
              <a:rPr lang="zh-CN" altLang="en-US" dirty="0" smtClean="0"/>
              <a:t>得到对图片的分类结果    </a:t>
            </a:r>
            <a:endParaRPr lang="en-US" altLang="zh-CN" dirty="0" smtClean="0"/>
          </a:p>
        </p:txBody>
      </p:sp>
      <p:sp>
        <p:nvSpPr>
          <p:cNvPr id="6" name="TextBox 35"/>
          <p:cNvSpPr txBox="1"/>
          <p:nvPr/>
        </p:nvSpPr>
        <p:spPr>
          <a:xfrm>
            <a:off x="3244439" y="265212"/>
            <a:ext cx="3199769"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使用模型进行预测</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3" name="文本框 2"/>
          <p:cNvSpPr txBox="1"/>
          <p:nvPr/>
        </p:nvSpPr>
        <p:spPr>
          <a:xfrm>
            <a:off x="3635896" y="3367073"/>
            <a:ext cx="1368152" cy="646331"/>
          </a:xfrm>
          <a:prstGeom prst="rect">
            <a:avLst/>
          </a:prstGeom>
          <a:noFill/>
          <a:ln w="12700">
            <a:solidFill>
              <a:schemeClr val="tx1"/>
            </a:solidFill>
          </a:ln>
        </p:spPr>
        <p:txBody>
          <a:bodyPr wrap="square" rtlCol="0">
            <a:spAutoFit/>
          </a:bodyPr>
          <a:lstStyle/>
          <a:p>
            <a:pPr algn="ctr"/>
            <a:r>
              <a:rPr lang="zh-CN" altLang="en-US" dirty="0" smtClean="0"/>
              <a:t>卷积神经</a:t>
            </a:r>
            <a:endParaRPr lang="en-US" altLang="zh-CN" dirty="0" smtClean="0"/>
          </a:p>
          <a:p>
            <a:pPr algn="ctr"/>
            <a:r>
              <a:rPr lang="zh-CN" altLang="en-US" dirty="0" smtClean="0"/>
              <a:t>网络模型</a:t>
            </a:r>
            <a:endParaRPr lang="zh-CN" altLang="en-US" dirty="0"/>
          </a:p>
        </p:txBody>
      </p:sp>
      <p:sp>
        <p:nvSpPr>
          <p:cNvPr id="37" name="文本框 36"/>
          <p:cNvSpPr txBox="1"/>
          <p:nvPr/>
        </p:nvSpPr>
        <p:spPr>
          <a:xfrm>
            <a:off x="1547664" y="3505572"/>
            <a:ext cx="1368152" cy="369332"/>
          </a:xfrm>
          <a:prstGeom prst="rect">
            <a:avLst/>
          </a:prstGeom>
          <a:noFill/>
          <a:ln w="12700">
            <a:solidFill>
              <a:schemeClr val="tx1"/>
            </a:solidFill>
          </a:ln>
        </p:spPr>
        <p:txBody>
          <a:bodyPr wrap="square" rtlCol="0">
            <a:spAutoFit/>
          </a:bodyPr>
          <a:lstStyle/>
          <a:p>
            <a:pPr algn="ctr"/>
            <a:r>
              <a:rPr lang="zh-CN" altLang="en-US" dirty="0" smtClean="0"/>
              <a:t>输入图片</a:t>
            </a:r>
            <a:endParaRPr lang="zh-CN" altLang="en-US" dirty="0"/>
          </a:p>
        </p:txBody>
      </p:sp>
      <p:sp>
        <p:nvSpPr>
          <p:cNvPr id="38" name="文本框 37"/>
          <p:cNvSpPr txBox="1"/>
          <p:nvPr/>
        </p:nvSpPr>
        <p:spPr>
          <a:xfrm>
            <a:off x="5724128" y="3505572"/>
            <a:ext cx="1368152" cy="369332"/>
          </a:xfrm>
          <a:prstGeom prst="rect">
            <a:avLst/>
          </a:prstGeom>
          <a:noFill/>
          <a:ln w="12700">
            <a:solidFill>
              <a:schemeClr val="tx1"/>
            </a:solidFill>
          </a:ln>
        </p:spPr>
        <p:txBody>
          <a:bodyPr wrap="square" rtlCol="0">
            <a:spAutoFit/>
          </a:bodyPr>
          <a:lstStyle/>
          <a:p>
            <a:pPr algn="ctr"/>
            <a:r>
              <a:rPr lang="zh-CN" altLang="en-US" dirty="0" smtClean="0"/>
              <a:t>分类结果</a:t>
            </a:r>
            <a:endParaRPr lang="zh-CN" altLang="en-US" dirty="0"/>
          </a:p>
        </p:txBody>
      </p:sp>
      <p:sp>
        <p:nvSpPr>
          <p:cNvPr id="39" name="文本框 38"/>
          <p:cNvSpPr txBox="1"/>
          <p:nvPr/>
        </p:nvSpPr>
        <p:spPr>
          <a:xfrm>
            <a:off x="3635896" y="2663718"/>
            <a:ext cx="1368152" cy="369332"/>
          </a:xfrm>
          <a:prstGeom prst="rect">
            <a:avLst/>
          </a:prstGeom>
          <a:noFill/>
          <a:ln w="12700">
            <a:solidFill>
              <a:schemeClr val="tx1"/>
            </a:solidFill>
          </a:ln>
        </p:spPr>
        <p:txBody>
          <a:bodyPr wrap="square" rtlCol="0">
            <a:spAutoFit/>
          </a:bodyPr>
          <a:lstStyle/>
          <a:p>
            <a:pPr algn="ctr"/>
            <a:r>
              <a:rPr lang="zh-CN" altLang="en-US" dirty="0" smtClean="0"/>
              <a:t>模型参数</a:t>
            </a:r>
            <a:endParaRPr lang="zh-CN" altLang="en-US" dirty="0"/>
          </a:p>
        </p:txBody>
      </p:sp>
      <p:cxnSp>
        <p:nvCxnSpPr>
          <p:cNvPr id="7" name="直接箭头连接符 6"/>
          <p:cNvCxnSpPr>
            <a:stCxn id="37" idx="3"/>
            <a:endCxn id="3" idx="1"/>
          </p:cNvCxnSpPr>
          <p:nvPr/>
        </p:nvCxnSpPr>
        <p:spPr bwMode="auto">
          <a:xfrm>
            <a:off x="2915816" y="3690238"/>
            <a:ext cx="720080" cy="1"/>
          </a:xfrm>
          <a:prstGeom prst="straightConnector1">
            <a:avLst/>
          </a:prstGeom>
          <a:solidFill>
            <a:schemeClr val="accent1"/>
          </a:solidFill>
          <a:ln w="38100" cap="flat" cmpd="sng" algn="ctr">
            <a:solidFill>
              <a:schemeClr val="tx1"/>
            </a:solidFill>
            <a:prstDash val="solid"/>
            <a:round/>
            <a:headEnd type="none" w="med" len="med"/>
            <a:tailEnd type="triangle"/>
          </a:ln>
        </p:spPr>
      </p:cxnSp>
      <p:cxnSp>
        <p:nvCxnSpPr>
          <p:cNvPr id="10" name="直接箭头连接符 9"/>
          <p:cNvCxnSpPr>
            <a:stCxn id="39" idx="2"/>
            <a:endCxn id="3" idx="0"/>
          </p:cNvCxnSpPr>
          <p:nvPr/>
        </p:nvCxnSpPr>
        <p:spPr bwMode="auto">
          <a:xfrm>
            <a:off x="4319972" y="3033050"/>
            <a:ext cx="0" cy="334023"/>
          </a:xfrm>
          <a:prstGeom prst="straightConnector1">
            <a:avLst/>
          </a:prstGeom>
          <a:solidFill>
            <a:schemeClr val="accent1"/>
          </a:solidFill>
          <a:ln w="28575" cap="flat" cmpd="sng" algn="ctr">
            <a:solidFill>
              <a:schemeClr val="tx1"/>
            </a:solidFill>
            <a:prstDash val="solid"/>
            <a:round/>
            <a:headEnd type="none" w="med" len="med"/>
            <a:tailEnd type="triangle"/>
          </a:ln>
        </p:spPr>
      </p:cxnSp>
      <p:cxnSp>
        <p:nvCxnSpPr>
          <p:cNvPr id="47" name="直接箭头连接符 46"/>
          <p:cNvCxnSpPr/>
          <p:nvPr/>
        </p:nvCxnSpPr>
        <p:spPr bwMode="auto">
          <a:xfrm>
            <a:off x="5004048" y="3693379"/>
            <a:ext cx="720080" cy="1"/>
          </a:xfrm>
          <a:prstGeom prst="straightConnector1">
            <a:avLst/>
          </a:prstGeom>
          <a:solidFill>
            <a:schemeClr val="accent1"/>
          </a:solidFill>
          <a:ln w="38100"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3598066520"/>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985292"/>
            <a:ext cx="7992888" cy="1311128"/>
          </a:xfrm>
          <a:prstGeom prst="rect">
            <a:avLst/>
          </a:prstGeom>
        </p:spPr>
        <p:txBody>
          <a:bodyPr wrap="square">
            <a:spAutoFit/>
          </a:bodyPr>
          <a:lstStyle/>
          <a:p>
            <a:pPr>
              <a:lnSpc>
                <a:spcPct val="110000"/>
              </a:lnSpc>
              <a:buFont typeface="Wingdings" panose="05000000000000000000" pitchFamily="2" charset="2"/>
              <a:buChar char="Ø"/>
            </a:pPr>
            <a:r>
              <a:rPr lang="zh-CN" altLang="en-US" b="1" dirty="0">
                <a:solidFill>
                  <a:srgbClr val="0070C0"/>
                </a:solidFill>
              </a:rPr>
              <a:t> </a:t>
            </a:r>
            <a:r>
              <a:rPr lang="zh-CN" altLang="en-US" b="1" dirty="0" smtClean="0">
                <a:solidFill>
                  <a:srgbClr val="0070C0"/>
                </a:solidFill>
              </a:rPr>
              <a:t>训练方案改进    </a:t>
            </a:r>
            <a:endParaRPr lang="en-US" altLang="zh-CN" b="1" dirty="0" smtClean="0">
              <a:solidFill>
                <a:srgbClr val="0070C0"/>
              </a:solidFill>
            </a:endParaRPr>
          </a:p>
          <a:p>
            <a:pPr marL="265113">
              <a:lnSpc>
                <a:spcPct val="110000"/>
              </a:lnSpc>
            </a:pPr>
            <a:r>
              <a:rPr lang="zh-CN" altLang="en-US" dirty="0"/>
              <a:t>借鉴</a:t>
            </a:r>
            <a:r>
              <a:rPr lang="en-US" altLang="zh-CN" dirty="0" smtClean="0"/>
              <a:t>Siamese</a:t>
            </a:r>
            <a:r>
              <a:rPr lang="zh-CN" altLang="en-US" dirty="0" smtClean="0"/>
              <a:t>（孪生神经网络</a:t>
            </a:r>
            <a:r>
              <a:rPr lang="zh-CN" altLang="en-US" dirty="0" smtClean="0"/>
              <a:t>），检测图片的相似度。</a:t>
            </a:r>
            <a:r>
              <a:rPr lang="zh-CN" altLang="zh-CN" dirty="0" smtClean="0"/>
              <a:t>在</a:t>
            </a:r>
            <a:r>
              <a:rPr lang="zh-CN" altLang="zh-CN" dirty="0"/>
              <a:t>进行模型训练的时候</a:t>
            </a:r>
            <a:r>
              <a:rPr lang="zh-CN" altLang="zh-CN" dirty="0" smtClean="0"/>
              <a:t>使用</a:t>
            </a:r>
            <a:r>
              <a:rPr lang="zh-CN" altLang="en-US" dirty="0" smtClean="0"/>
              <a:t>的</a:t>
            </a:r>
            <a:r>
              <a:rPr lang="zh-CN" altLang="zh-CN" dirty="0" smtClean="0"/>
              <a:t>每</a:t>
            </a:r>
            <a:r>
              <a:rPr lang="zh-CN" altLang="zh-CN" dirty="0"/>
              <a:t>一个样本包含两张图片，一张是标准的正常图片，另一张是训练集中的任意一张图片。</a:t>
            </a:r>
            <a:endParaRPr lang="zh-CN" altLang="en-US" b="1" dirty="0" smtClean="0">
              <a:solidFill>
                <a:srgbClr val="0070C0"/>
              </a:solidFill>
            </a:endParaRPr>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算法改进</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pSp>
        <p:nvGrpSpPr>
          <p:cNvPr id="35" name="画布 97"/>
          <p:cNvGrpSpPr/>
          <p:nvPr/>
        </p:nvGrpSpPr>
        <p:grpSpPr>
          <a:xfrm>
            <a:off x="2411760" y="2250137"/>
            <a:ext cx="4968552" cy="2358812"/>
            <a:chOff x="0" y="0"/>
            <a:chExt cx="3090545" cy="1418590"/>
          </a:xfrm>
        </p:grpSpPr>
        <p:sp>
          <p:nvSpPr>
            <p:cNvPr id="36" name="矩形 35"/>
            <p:cNvSpPr/>
            <p:nvPr/>
          </p:nvSpPr>
          <p:spPr>
            <a:xfrm>
              <a:off x="0" y="0"/>
              <a:ext cx="3090545" cy="1418590"/>
            </a:xfrm>
            <a:prstGeom prst="rect">
              <a:avLst/>
            </a:prstGeom>
          </p:spPr>
        </p:sp>
        <p:sp>
          <p:nvSpPr>
            <p:cNvPr id="37" name="矩形 36"/>
            <p:cNvSpPr/>
            <p:nvPr/>
          </p:nvSpPr>
          <p:spPr>
            <a:xfrm>
              <a:off x="146705" y="89079"/>
              <a:ext cx="540000" cy="5400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effectLst/>
                  <a:latin typeface="Times New Roman" panose="02020603050405020304" pitchFamily="18" charset="0"/>
                  <a:ea typeface="宋体" panose="02010600030101010101" pitchFamily="2" charset="-122"/>
                </a:rPr>
                <a:t>normal</a:t>
              </a:r>
              <a:endParaRPr lang="zh-CN" dirty="0">
                <a:effectLst/>
                <a:latin typeface="Times New Roman" panose="02020603050405020304" pitchFamily="18" charset="0"/>
                <a:ea typeface="宋体" panose="02010600030101010101" pitchFamily="2" charset="-122"/>
              </a:endParaRPr>
            </a:p>
            <a:p>
              <a:pPr algn="ctr">
                <a:spcAft>
                  <a:spcPts val="0"/>
                </a:spcAft>
              </a:pPr>
              <a:r>
                <a:rPr lang="en-US" dirty="0">
                  <a:effectLst/>
                  <a:latin typeface="Times New Roman" panose="02020603050405020304" pitchFamily="18" charset="0"/>
                  <a:ea typeface="宋体" panose="02010600030101010101" pitchFamily="2" charset="-122"/>
                </a:rPr>
                <a:t>image</a:t>
              </a:r>
              <a:endParaRPr lang="zh-CN" dirty="0">
                <a:effectLst/>
                <a:latin typeface="Times New Roman" panose="02020603050405020304" pitchFamily="18" charset="0"/>
                <a:ea typeface="宋体" panose="02010600030101010101" pitchFamily="2" charset="-122"/>
              </a:endParaRPr>
            </a:p>
          </p:txBody>
        </p:sp>
        <p:sp>
          <p:nvSpPr>
            <p:cNvPr id="38" name="矩形 37"/>
            <p:cNvSpPr/>
            <p:nvPr/>
          </p:nvSpPr>
          <p:spPr>
            <a:xfrm>
              <a:off x="146705" y="717987"/>
              <a:ext cx="540000" cy="5400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9" name="矩形 38"/>
            <p:cNvSpPr/>
            <p:nvPr/>
          </p:nvSpPr>
          <p:spPr>
            <a:xfrm>
              <a:off x="219112" y="794532"/>
              <a:ext cx="540000" cy="5400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0" name="矩形 39"/>
            <p:cNvSpPr/>
            <p:nvPr/>
          </p:nvSpPr>
          <p:spPr>
            <a:xfrm>
              <a:off x="293588" y="872613"/>
              <a:ext cx="540000" cy="5400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latin typeface="Times New Roman" panose="02020603050405020304" pitchFamily="18" charset="0"/>
                  <a:ea typeface="宋体" panose="02010600030101010101" pitchFamily="2" charset="-122"/>
                </a:rPr>
                <a:t>image dataset</a:t>
              </a:r>
              <a:endParaRPr lang="zh-CN" dirty="0">
                <a:latin typeface="Times New Roman" panose="02020603050405020304" pitchFamily="18" charset="0"/>
                <a:ea typeface="宋体" panose="02010600030101010101" pitchFamily="2" charset="-122"/>
              </a:endParaRPr>
            </a:p>
          </p:txBody>
        </p:sp>
        <p:sp>
          <p:nvSpPr>
            <p:cNvPr id="41" name="矩形 40"/>
            <p:cNvSpPr/>
            <p:nvPr/>
          </p:nvSpPr>
          <p:spPr>
            <a:xfrm>
              <a:off x="1068153" y="217343"/>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2" name="矩形 41"/>
            <p:cNvSpPr/>
            <p:nvPr/>
          </p:nvSpPr>
          <p:spPr>
            <a:xfrm>
              <a:off x="1099268" y="247823"/>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3" name="矩形 42"/>
            <p:cNvSpPr/>
            <p:nvPr/>
          </p:nvSpPr>
          <p:spPr>
            <a:xfrm>
              <a:off x="1176103" y="473344"/>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矩形 43"/>
            <p:cNvSpPr/>
            <p:nvPr/>
          </p:nvSpPr>
          <p:spPr>
            <a:xfrm>
              <a:off x="1207218" y="503824"/>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5" name="矩形 44"/>
            <p:cNvSpPr/>
            <p:nvPr/>
          </p:nvSpPr>
          <p:spPr>
            <a:xfrm>
              <a:off x="1290403" y="726613"/>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6" name="矩形 45"/>
            <p:cNvSpPr/>
            <p:nvPr/>
          </p:nvSpPr>
          <p:spPr>
            <a:xfrm>
              <a:off x="1321518" y="757093"/>
              <a:ext cx="539750" cy="5397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latin typeface="Times New Roman" panose="02020603050405020304" pitchFamily="18" charset="0"/>
                  <a:ea typeface="宋体" panose="02010600030101010101" pitchFamily="2" charset="-122"/>
                </a:rPr>
                <a:t>one sample</a:t>
              </a:r>
              <a:endParaRPr lang="zh-CN" dirty="0">
                <a:latin typeface="Times New Roman" panose="02020603050405020304" pitchFamily="18" charset="0"/>
                <a:ea typeface="宋体" panose="02010600030101010101" pitchFamily="2" charset="-122"/>
              </a:endParaRPr>
            </a:p>
          </p:txBody>
        </p:sp>
        <p:cxnSp>
          <p:nvCxnSpPr>
            <p:cNvPr id="47" name="直接箭头连接符 46"/>
            <p:cNvCxnSpPr/>
            <p:nvPr/>
          </p:nvCxnSpPr>
          <p:spPr>
            <a:xfrm>
              <a:off x="686705" y="359079"/>
              <a:ext cx="381448" cy="1281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686705" y="517573"/>
              <a:ext cx="412563" cy="2002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686705" y="359079"/>
              <a:ext cx="489398" cy="3841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759112" y="773510"/>
              <a:ext cx="448106" cy="208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686705" y="359079"/>
              <a:ext cx="603698" cy="63740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833588" y="872748"/>
              <a:ext cx="487930" cy="1539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立方体 52"/>
            <p:cNvSpPr/>
            <p:nvPr/>
          </p:nvSpPr>
          <p:spPr>
            <a:xfrm>
              <a:off x="2254410" y="375560"/>
              <a:ext cx="612000" cy="468000"/>
            </a:xfrm>
            <a:prstGeom prst="cub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hangingPunct="0">
                <a:spcAft>
                  <a:spcPts val="0"/>
                </a:spcAft>
              </a:pPr>
              <a:r>
                <a:rPr lang="en-AU" dirty="0">
                  <a:latin typeface="Times New Roman" panose="02020603050405020304" pitchFamily="18" charset="0"/>
                  <a:ea typeface="宋体" panose="02010600030101010101" pitchFamily="2" charset="-122"/>
                </a:rPr>
                <a:t>Model</a:t>
              </a:r>
              <a:endParaRPr lang="zh-CN" dirty="0">
                <a:latin typeface="Times New Roman" panose="02020603050405020304" pitchFamily="18" charset="0"/>
                <a:ea typeface="宋体" panose="02010600030101010101" pitchFamily="2" charset="-122"/>
              </a:endParaRPr>
            </a:p>
          </p:txBody>
        </p:sp>
        <p:cxnSp>
          <p:nvCxnSpPr>
            <p:cNvPr id="54" name="直接箭头连接符 53"/>
            <p:cNvCxnSpPr/>
            <p:nvPr/>
          </p:nvCxnSpPr>
          <p:spPr>
            <a:xfrm>
              <a:off x="1639018" y="335728"/>
              <a:ext cx="615392" cy="3321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1746968" y="595418"/>
              <a:ext cx="507442" cy="724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861268" y="667897"/>
              <a:ext cx="393142" cy="3588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020310"/>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67544" y="1993404"/>
            <a:ext cx="1720100" cy="1720100"/>
            <a:chOff x="1088272" y="1553283"/>
            <a:chExt cx="1720100" cy="1720100"/>
          </a:xfrm>
        </p:grpSpPr>
        <p:sp>
          <p:nvSpPr>
            <p:cNvPr id="15" name="椭圆 14"/>
            <p:cNvSpPr/>
            <p:nvPr/>
          </p:nvSpPr>
          <p:spPr>
            <a:xfrm>
              <a:off x="1088272" y="1553283"/>
              <a:ext cx="1720100" cy="172010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nvGrpSpPr>
            <p:cNvPr id="17" name="组合 16"/>
            <p:cNvGrpSpPr/>
            <p:nvPr/>
          </p:nvGrpSpPr>
          <p:grpSpPr>
            <a:xfrm>
              <a:off x="1343028" y="1853950"/>
              <a:ext cx="1210588" cy="1125603"/>
              <a:chOff x="1343028" y="1853950"/>
              <a:chExt cx="1210588" cy="1125603"/>
            </a:xfrm>
          </p:grpSpPr>
          <p:sp>
            <p:nvSpPr>
              <p:cNvPr id="21" name="TextBox 34"/>
              <p:cNvSpPr txBox="1"/>
              <p:nvPr/>
            </p:nvSpPr>
            <p:spPr>
              <a:xfrm>
                <a:off x="1343028" y="1853950"/>
                <a:ext cx="1210588" cy="906915"/>
              </a:xfrm>
              <a:prstGeom prst="rect">
                <a:avLst/>
              </a:prstGeom>
              <a:noFill/>
            </p:spPr>
            <p:txBody>
              <a:bodyPr wrap="none" rtlCol="0" anchor="ctr">
                <a:spAutoFit/>
              </a:bodyPr>
              <a:lstStyle/>
              <a:p>
                <a:pPr algn="ctr">
                  <a:lnSpc>
                    <a:spcPct val="150000"/>
                  </a:lnSpc>
                </a:pPr>
                <a:r>
                  <a:rPr lang="zh-CN" altLang="en-US" sz="6000" b="1" baseline="12000" dirty="0" smtClean="0">
                    <a:solidFill>
                      <a:srgbClr val="0070C0"/>
                    </a:solidFill>
                    <a:effectLst>
                      <a:innerShdw blurRad="63500" dist="50800" dir="18900000">
                        <a:prstClr val="black">
                          <a:alpha val="30000"/>
                        </a:prstClr>
                      </a:innerShdw>
                    </a:effectLst>
                    <a:latin typeface="微软雅黑" pitchFamily="34" charset="-122"/>
                    <a:ea typeface="微软雅黑" pitchFamily="34" charset="-122"/>
                  </a:rPr>
                  <a:t>目录</a:t>
                </a:r>
                <a:endParaRPr lang="zh-CN" altLang="en-US" sz="6000" b="1" baseline="12000"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sp>
            <p:nvSpPr>
              <p:cNvPr id="22" name="TextBox 24"/>
              <p:cNvSpPr txBox="1"/>
              <p:nvPr/>
            </p:nvSpPr>
            <p:spPr>
              <a:xfrm>
                <a:off x="1433596" y="2514426"/>
                <a:ext cx="1029448" cy="465127"/>
              </a:xfrm>
              <a:prstGeom prst="rect">
                <a:avLst/>
              </a:prstGeom>
              <a:noFill/>
            </p:spPr>
            <p:txBody>
              <a:bodyPr wrap="none" rtlCol="0" anchor="ctr">
                <a:spAutoFit/>
              </a:bodyPr>
              <a:lstStyle/>
              <a:p>
                <a:pPr algn="ctr">
                  <a:lnSpc>
                    <a:spcPct val="150000"/>
                  </a:lnSpc>
                </a:pPr>
                <a:r>
                  <a:rPr lang="en-US" altLang="zh-CN" sz="2800" baseline="12000" dirty="0" smtClean="0">
                    <a:solidFill>
                      <a:schemeClr val="tx1">
                        <a:lumMod val="50000"/>
                        <a:lumOff val="50000"/>
                      </a:schemeClr>
                    </a:solidFill>
                    <a:effectLst>
                      <a:innerShdw blurRad="63500" dist="50800" dir="18900000">
                        <a:prstClr val="black">
                          <a:alpha val="30000"/>
                        </a:prstClr>
                      </a:innerShdw>
                    </a:effectLst>
                    <a:latin typeface="Impact" pitchFamily="34" charset="0"/>
                    <a:ea typeface="微软雅黑" pitchFamily="34" charset="-122"/>
                  </a:rPr>
                  <a:t>CONTENT</a:t>
                </a:r>
                <a:endParaRPr lang="zh-CN" altLang="en-US" sz="2800" baseline="12000" dirty="0">
                  <a:solidFill>
                    <a:schemeClr val="tx1">
                      <a:lumMod val="50000"/>
                      <a:lumOff val="50000"/>
                    </a:schemeClr>
                  </a:solidFill>
                  <a:effectLst>
                    <a:innerShdw blurRad="63500" dist="50800" dir="18900000">
                      <a:prstClr val="black">
                        <a:alpha val="30000"/>
                      </a:prstClr>
                    </a:innerShdw>
                  </a:effectLst>
                  <a:latin typeface="Impact" pitchFamily="34" charset="0"/>
                  <a:ea typeface="微软雅黑" pitchFamily="34" charset="-122"/>
                </a:endParaRPr>
              </a:p>
            </p:txBody>
          </p:sp>
        </p:grpSp>
      </p:grpSp>
      <p:grpSp>
        <p:nvGrpSpPr>
          <p:cNvPr id="25" name="组合 24"/>
          <p:cNvGrpSpPr/>
          <p:nvPr/>
        </p:nvGrpSpPr>
        <p:grpSpPr>
          <a:xfrm>
            <a:off x="2602019" y="848150"/>
            <a:ext cx="887976" cy="4140368"/>
            <a:chOff x="3106979" y="501206"/>
            <a:chExt cx="887976" cy="4140368"/>
          </a:xfrm>
        </p:grpSpPr>
        <p:grpSp>
          <p:nvGrpSpPr>
            <p:cNvPr id="26" name="组合 25"/>
            <p:cNvGrpSpPr/>
            <p:nvPr/>
          </p:nvGrpSpPr>
          <p:grpSpPr>
            <a:xfrm>
              <a:off x="3184487" y="606295"/>
              <a:ext cx="732958" cy="600526"/>
              <a:chOff x="3529981" y="507683"/>
              <a:chExt cx="627096" cy="598350"/>
            </a:xfrm>
          </p:grpSpPr>
          <p:sp>
            <p:nvSpPr>
              <p:cNvPr id="47" name="椭圆 46"/>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48" name="TextBox 4"/>
              <p:cNvSpPr txBox="1"/>
              <p:nvPr/>
            </p:nvSpPr>
            <p:spPr>
              <a:xfrm>
                <a:off x="3529981" y="545248"/>
                <a:ext cx="627096" cy="523220"/>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itchFamily="34" charset="-122"/>
                    <a:ea typeface="微软雅黑" pitchFamily="34" charset="-122"/>
                  </a:rPr>
                  <a:t>01</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grpSp>
          <p:nvGrpSpPr>
            <p:cNvPr id="27" name="组合 26"/>
            <p:cNvGrpSpPr/>
            <p:nvPr/>
          </p:nvGrpSpPr>
          <p:grpSpPr>
            <a:xfrm>
              <a:off x="3106979" y="501206"/>
              <a:ext cx="887976" cy="3330147"/>
              <a:chOff x="3529979" y="468110"/>
              <a:chExt cx="1051547" cy="4207280"/>
            </a:xfrm>
          </p:grpSpPr>
          <p:sp>
            <p:nvSpPr>
              <p:cNvPr id="43" name="弧形 42"/>
              <p:cNvSpPr/>
              <p:nvPr/>
            </p:nvSpPr>
            <p:spPr>
              <a:xfrm>
                <a:off x="3529979" y="468110"/>
                <a:ext cx="1051546" cy="1051546"/>
              </a:xfrm>
              <a:prstGeom prst="arc">
                <a:avLst>
                  <a:gd name="adj1" fmla="val 16200000"/>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sp>
            <p:nvSpPr>
              <p:cNvPr id="44" name="弧形 43"/>
              <p:cNvSpPr/>
              <p:nvPr/>
            </p:nvSpPr>
            <p:spPr>
              <a:xfrm flipH="1">
                <a:off x="3529980" y="1520022"/>
                <a:ext cx="1051546" cy="1051546"/>
              </a:xfrm>
              <a:prstGeom prst="arc">
                <a:avLst>
                  <a:gd name="adj1" fmla="val 16169364"/>
                  <a:gd name="adj2" fmla="val 5281886"/>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sp>
            <p:nvSpPr>
              <p:cNvPr id="45" name="弧形 44"/>
              <p:cNvSpPr/>
              <p:nvPr/>
            </p:nvSpPr>
            <p:spPr>
              <a:xfrm>
                <a:off x="3529980" y="2571932"/>
                <a:ext cx="1051546" cy="1051546"/>
              </a:xfrm>
              <a:prstGeom prst="arc">
                <a:avLst>
                  <a:gd name="adj1" fmla="val 16072548"/>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sp>
            <p:nvSpPr>
              <p:cNvPr id="46" name="弧形 45"/>
              <p:cNvSpPr/>
              <p:nvPr/>
            </p:nvSpPr>
            <p:spPr>
              <a:xfrm flipH="1">
                <a:off x="3529980" y="3623844"/>
                <a:ext cx="1051546" cy="1051546"/>
              </a:xfrm>
              <a:prstGeom prst="arc">
                <a:avLst>
                  <a:gd name="adj1" fmla="val 16152732"/>
                  <a:gd name="adj2" fmla="val 5201936"/>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grpSp>
        <p:sp>
          <p:nvSpPr>
            <p:cNvPr id="30" name="弧形 29"/>
            <p:cNvSpPr/>
            <p:nvPr/>
          </p:nvSpPr>
          <p:spPr>
            <a:xfrm>
              <a:off x="3106979" y="3831353"/>
              <a:ext cx="887975" cy="810221"/>
            </a:xfrm>
            <a:prstGeom prst="arc">
              <a:avLst>
                <a:gd name="adj1" fmla="val 16072548"/>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itchFamily="34" charset="-122"/>
                <a:ea typeface="微软雅黑" pitchFamily="34" charset="-122"/>
              </a:endParaRPr>
            </a:p>
          </p:txBody>
        </p:sp>
        <p:grpSp>
          <p:nvGrpSpPr>
            <p:cNvPr id="31" name="组合 30"/>
            <p:cNvGrpSpPr/>
            <p:nvPr/>
          </p:nvGrpSpPr>
          <p:grpSpPr>
            <a:xfrm>
              <a:off x="3182544" y="1420013"/>
              <a:ext cx="699359" cy="600526"/>
              <a:chOff x="3529981" y="507683"/>
              <a:chExt cx="598350" cy="598350"/>
            </a:xfrm>
          </p:grpSpPr>
          <p:sp>
            <p:nvSpPr>
              <p:cNvPr id="41" name="椭圆 40"/>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42" name="TextBox 4"/>
              <p:cNvSpPr txBox="1"/>
              <p:nvPr/>
            </p:nvSpPr>
            <p:spPr>
              <a:xfrm>
                <a:off x="3575267" y="546196"/>
                <a:ext cx="536523" cy="521324"/>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itchFamily="34" charset="-122"/>
                    <a:ea typeface="微软雅黑" pitchFamily="34" charset="-122"/>
                  </a:rPr>
                  <a:t>02</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grpSp>
          <p:nvGrpSpPr>
            <p:cNvPr id="32" name="组合 31"/>
            <p:cNvGrpSpPr/>
            <p:nvPr/>
          </p:nvGrpSpPr>
          <p:grpSpPr>
            <a:xfrm>
              <a:off x="3184485" y="2270693"/>
              <a:ext cx="699359" cy="600526"/>
              <a:chOff x="3529981" y="507683"/>
              <a:chExt cx="598350" cy="598350"/>
            </a:xfrm>
          </p:grpSpPr>
          <p:sp>
            <p:nvSpPr>
              <p:cNvPr id="39" name="椭圆 38"/>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40" name="TextBox 4"/>
              <p:cNvSpPr txBox="1"/>
              <p:nvPr/>
            </p:nvSpPr>
            <p:spPr>
              <a:xfrm>
                <a:off x="3575267" y="546196"/>
                <a:ext cx="536523" cy="521324"/>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itchFamily="34" charset="-122"/>
                    <a:ea typeface="微软雅黑" pitchFamily="34" charset="-122"/>
                  </a:rPr>
                  <a:t>03</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grpSp>
          <p:nvGrpSpPr>
            <p:cNvPr id="33" name="组合 32"/>
            <p:cNvGrpSpPr/>
            <p:nvPr/>
          </p:nvGrpSpPr>
          <p:grpSpPr>
            <a:xfrm>
              <a:off x="3191884" y="3103013"/>
              <a:ext cx="699359" cy="600526"/>
              <a:chOff x="3529981" y="507683"/>
              <a:chExt cx="598350" cy="598350"/>
            </a:xfrm>
          </p:grpSpPr>
          <p:sp>
            <p:nvSpPr>
              <p:cNvPr id="37" name="椭圆 36"/>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38" name="TextBox 4"/>
              <p:cNvSpPr txBox="1"/>
              <p:nvPr/>
            </p:nvSpPr>
            <p:spPr>
              <a:xfrm>
                <a:off x="3575267" y="546196"/>
                <a:ext cx="536523" cy="521324"/>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itchFamily="34" charset="-122"/>
                    <a:ea typeface="微软雅黑" pitchFamily="34" charset="-122"/>
                  </a:rPr>
                  <a:t>04</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grpSp>
          <p:nvGrpSpPr>
            <p:cNvPr id="34" name="组合 33"/>
            <p:cNvGrpSpPr/>
            <p:nvPr/>
          </p:nvGrpSpPr>
          <p:grpSpPr>
            <a:xfrm>
              <a:off x="3167685" y="3917840"/>
              <a:ext cx="699359" cy="600526"/>
              <a:chOff x="3529981" y="507683"/>
              <a:chExt cx="598350" cy="598350"/>
            </a:xfrm>
          </p:grpSpPr>
          <p:sp>
            <p:nvSpPr>
              <p:cNvPr id="35" name="椭圆 34"/>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36" name="TextBox 4"/>
              <p:cNvSpPr txBox="1"/>
              <p:nvPr/>
            </p:nvSpPr>
            <p:spPr>
              <a:xfrm>
                <a:off x="3575267" y="546196"/>
                <a:ext cx="536523" cy="521324"/>
              </a:xfrm>
              <a:prstGeom prst="rect">
                <a:avLst/>
              </a:prstGeom>
              <a:noFill/>
            </p:spPr>
            <p:txBody>
              <a:bodyPr wrap="none" rtlCol="0" anchor="ctr">
                <a:spAutoFit/>
              </a:bodyPr>
              <a:lstStyle/>
              <a:p>
                <a:pPr algn="ctr"/>
                <a:r>
                  <a:rPr lang="en-US" altLang="zh-CN" sz="2800" b="1" dirty="0" smtClean="0">
                    <a:solidFill>
                      <a:srgbClr val="0070C0"/>
                    </a:solidFill>
                    <a:effectLst>
                      <a:innerShdw blurRad="63500" dist="50800" dir="18900000">
                        <a:prstClr val="black">
                          <a:alpha val="30000"/>
                        </a:prstClr>
                      </a:innerShdw>
                    </a:effectLst>
                    <a:latin typeface="微软雅黑" pitchFamily="34" charset="-122"/>
                    <a:ea typeface="微软雅黑" pitchFamily="34" charset="-122"/>
                  </a:rPr>
                  <a:t>05</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grpSp>
      <p:grpSp>
        <p:nvGrpSpPr>
          <p:cNvPr id="49" name="组合 48"/>
          <p:cNvGrpSpPr/>
          <p:nvPr/>
        </p:nvGrpSpPr>
        <p:grpSpPr>
          <a:xfrm>
            <a:off x="3565558" y="1036990"/>
            <a:ext cx="4792411" cy="3774632"/>
            <a:chOff x="4208724" y="674303"/>
            <a:chExt cx="4792411" cy="3774632"/>
          </a:xfrm>
        </p:grpSpPr>
        <p:sp>
          <p:nvSpPr>
            <p:cNvPr id="50" name="矩形 49"/>
            <p:cNvSpPr/>
            <p:nvPr/>
          </p:nvSpPr>
          <p:spPr>
            <a:xfrm>
              <a:off x="4208724" y="2340123"/>
              <a:ext cx="3262432" cy="461665"/>
            </a:xfrm>
            <a:prstGeom prst="rect">
              <a:avLst/>
            </a:prstGeom>
          </p:spPr>
          <p:txBody>
            <a:bodyPr wrap="none">
              <a:spAutoFit/>
            </a:bodyPr>
            <a:lstStyle/>
            <a:p>
              <a:r>
                <a:rPr lang="zh-CN" altLang="en-US" sz="2400" dirty="0" smtClean="0">
                  <a:latin typeface="华文楷体" panose="02010600040101010101" pitchFamily="2" charset="-122"/>
                  <a:ea typeface="华文楷体" panose="02010600040101010101" pitchFamily="2" charset="-122"/>
                </a:rPr>
                <a:t>卷积神经网络检测算法</a:t>
              </a:r>
              <a:endParaRPr lang="zh-CN" altLang="en-US" sz="2400" dirty="0">
                <a:latin typeface="华文楷体" panose="02010600040101010101" pitchFamily="2" charset="-122"/>
                <a:ea typeface="华文楷体" panose="02010600040101010101" pitchFamily="2" charset="-122"/>
              </a:endParaRPr>
            </a:p>
          </p:txBody>
        </p:sp>
        <p:sp>
          <p:nvSpPr>
            <p:cNvPr id="51" name="矩形 50"/>
            <p:cNvSpPr/>
            <p:nvPr/>
          </p:nvSpPr>
          <p:spPr>
            <a:xfrm>
              <a:off x="4208724" y="3172443"/>
              <a:ext cx="2954655" cy="461665"/>
            </a:xfrm>
            <a:prstGeom prst="rect">
              <a:avLst/>
            </a:prstGeom>
          </p:spPr>
          <p:txBody>
            <a:bodyPr wrap="none">
              <a:spAutoFit/>
            </a:bodyPr>
            <a:lstStyle/>
            <a:p>
              <a:r>
                <a:rPr lang="zh-CN" altLang="en-US" sz="2400" dirty="0">
                  <a:latin typeface="华文楷体" panose="02010600040101010101" pitchFamily="2" charset="-122"/>
                  <a:ea typeface="华文楷体" panose="02010600040101010101" pitchFamily="2" charset="-122"/>
                </a:rPr>
                <a:t>实验测试与结果</a:t>
              </a:r>
              <a:r>
                <a:rPr lang="zh-CN" altLang="en-US" sz="2400" dirty="0" smtClean="0">
                  <a:latin typeface="华文楷体" panose="02010600040101010101" pitchFamily="2" charset="-122"/>
                  <a:ea typeface="华文楷体" panose="02010600040101010101" pitchFamily="2" charset="-122"/>
                </a:rPr>
                <a:t>分析</a:t>
              </a:r>
              <a:endParaRPr lang="zh-CN" altLang="en-US" sz="2400" dirty="0">
                <a:latin typeface="华文楷体" panose="02010600040101010101" pitchFamily="2" charset="-122"/>
                <a:ea typeface="华文楷体" panose="02010600040101010101" pitchFamily="2" charset="-122"/>
              </a:endParaRPr>
            </a:p>
          </p:txBody>
        </p:sp>
        <p:sp>
          <p:nvSpPr>
            <p:cNvPr id="52" name="矩形 51"/>
            <p:cNvSpPr/>
            <p:nvPr/>
          </p:nvSpPr>
          <p:spPr>
            <a:xfrm>
              <a:off x="4208724" y="3987270"/>
              <a:ext cx="4792411" cy="461665"/>
            </a:xfrm>
            <a:prstGeom prst="rect">
              <a:avLst/>
            </a:prstGeom>
          </p:spPr>
          <p:txBody>
            <a:bodyPr wrap="square">
              <a:spAutoFit/>
            </a:bodyPr>
            <a:lstStyle/>
            <a:p>
              <a:r>
                <a:rPr lang="zh-CN" altLang="en-US" sz="2400" dirty="0" smtClean="0">
                  <a:latin typeface="华文楷体" panose="02010600040101010101" pitchFamily="2" charset="-122"/>
                  <a:ea typeface="华文楷体" panose="02010600040101010101" pitchFamily="2" charset="-122"/>
                </a:rPr>
                <a:t>软件设计</a:t>
              </a:r>
              <a:endParaRPr lang="zh-CN" altLang="en-US" sz="2400" dirty="0">
                <a:latin typeface="华文楷体" panose="02010600040101010101" pitchFamily="2" charset="-122"/>
                <a:ea typeface="华文楷体" panose="02010600040101010101" pitchFamily="2" charset="-122"/>
              </a:endParaRPr>
            </a:p>
          </p:txBody>
        </p:sp>
        <p:sp>
          <p:nvSpPr>
            <p:cNvPr id="53" name="矩形 52"/>
            <p:cNvSpPr/>
            <p:nvPr/>
          </p:nvSpPr>
          <p:spPr>
            <a:xfrm>
              <a:off x="4208724" y="674303"/>
              <a:ext cx="800219" cy="461665"/>
            </a:xfrm>
            <a:prstGeom prst="rect">
              <a:avLst/>
            </a:prstGeom>
          </p:spPr>
          <p:txBody>
            <a:bodyPr wrap="none">
              <a:spAutoFit/>
            </a:bodyPr>
            <a:lstStyle/>
            <a:p>
              <a:r>
                <a:rPr lang="zh-CN" altLang="en-US" sz="2400" dirty="0" smtClean="0">
                  <a:latin typeface="华文楷体" panose="02010600040101010101" pitchFamily="2" charset="-122"/>
                  <a:ea typeface="华文楷体" panose="02010600040101010101" pitchFamily="2" charset="-122"/>
                </a:rPr>
                <a:t>绪论</a:t>
              </a:r>
              <a:endParaRPr lang="zh-CN" altLang="en-US" sz="2400" dirty="0">
                <a:latin typeface="华文楷体" panose="02010600040101010101" pitchFamily="2" charset="-122"/>
                <a:ea typeface="华文楷体" panose="02010600040101010101" pitchFamily="2" charset="-122"/>
              </a:endParaRPr>
            </a:p>
          </p:txBody>
        </p:sp>
        <p:sp>
          <p:nvSpPr>
            <p:cNvPr id="54" name="矩形 53"/>
            <p:cNvSpPr/>
            <p:nvPr/>
          </p:nvSpPr>
          <p:spPr>
            <a:xfrm>
              <a:off x="4208724" y="1483165"/>
              <a:ext cx="2646878" cy="461665"/>
            </a:xfrm>
            <a:prstGeom prst="rect">
              <a:avLst/>
            </a:prstGeom>
          </p:spPr>
          <p:txBody>
            <a:bodyPr wrap="none">
              <a:spAutoFit/>
            </a:bodyPr>
            <a:lstStyle/>
            <a:p>
              <a:r>
                <a:rPr lang="zh-CN" altLang="en-US" sz="2400" dirty="0" smtClean="0">
                  <a:latin typeface="华文楷体" panose="02010600040101010101" pitchFamily="2" charset="-122"/>
                  <a:ea typeface="华文楷体" panose="02010600040101010101" pitchFamily="2" charset="-122"/>
                </a:rPr>
                <a:t>图像处理检测算法</a:t>
              </a:r>
              <a:endParaRPr lang="zh-CN" altLang="en-US" sz="2400" dirty="0">
                <a:latin typeface="华文楷体" panose="02010600040101010101" pitchFamily="2" charset="-122"/>
                <a:ea typeface="华文楷体" panose="02010600040101010101" pitchFamily="2" charset="-122"/>
              </a:endParaRPr>
            </a:p>
          </p:txBody>
        </p:sp>
      </p:grpSp>
    </p:spTree>
  </p:cSld>
  <p:clrMapOvr>
    <a:masterClrMapping/>
  </p:clrMapOvr>
  <p:transition advTm="5"/>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3" y="143957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4</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64068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460899"/>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1338979" y="625251"/>
            <a:ext cx="1763807" cy="1017812"/>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968355"/>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cxnSp>
        <p:nvCxnSpPr>
          <p:cNvPr id="17" name="直接连接符 16"/>
          <p:cNvCxnSpPr/>
          <p:nvPr/>
        </p:nvCxnSpPr>
        <p:spPr>
          <a:xfrm flipV="1">
            <a:off x="4574775" y="156135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9" name="TextBox 1"/>
          <p:cNvSpPr txBox="1"/>
          <p:nvPr/>
        </p:nvSpPr>
        <p:spPr>
          <a:xfrm>
            <a:off x="4716016" y="2520074"/>
            <a:ext cx="3993401" cy="553998"/>
          </a:xfrm>
          <a:prstGeom prst="rect">
            <a:avLst/>
          </a:prstGeom>
          <a:noFill/>
        </p:spPr>
        <p:txBody>
          <a:bodyPr wrap="none" rtlCol="0">
            <a:spAutoFit/>
          </a:bodyPr>
          <a:lstStyle/>
          <a:p>
            <a:pPr marL="0" lvl="1" algn="ctr"/>
            <a:r>
              <a:rPr lang="zh-CN" altLang="en-US" sz="3000" b="1" spc="300" dirty="0">
                <a:solidFill>
                  <a:srgbClr val="0070C0"/>
                </a:solidFill>
                <a:latin typeface="微软雅黑" pitchFamily="34" charset="-122"/>
                <a:ea typeface="微软雅黑" pitchFamily="34" charset="-122"/>
              </a:rPr>
              <a:t>实验测试与结果</a:t>
            </a:r>
            <a:r>
              <a:rPr lang="zh-CN" altLang="en-US" sz="3000" b="1" spc="300" dirty="0" smtClean="0">
                <a:solidFill>
                  <a:srgbClr val="0070C0"/>
                </a:solidFill>
                <a:latin typeface="微软雅黑" pitchFamily="34" charset="-122"/>
                <a:ea typeface="微软雅黑" pitchFamily="34" charset="-122"/>
              </a:rPr>
              <a:t>分析</a:t>
            </a:r>
            <a:endParaRPr lang="zh-CN" altLang="en-US" sz="3000" b="1" spc="300"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3668140239"/>
      </p:ext>
    </p:extLst>
  </p:cSld>
  <p:clrMapOvr>
    <a:masterClrMapping/>
  </p:clrMapOvr>
  <mc:AlternateContent xmlns:mc="http://schemas.openxmlformats.org/markup-compatibility/2006" xmlns:p14="http://schemas.microsoft.com/office/powerpoint/2010/main">
    <mc:Choice Requires="p14">
      <p:transition spd="med" p14:dur="700" advTm="1210">
        <p:fade/>
      </p:transition>
    </mc:Choice>
    <mc:Fallback xmlns="">
      <p:transition spd="med" advTm="121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9605" y="913284"/>
            <a:ext cx="8164787" cy="1920526"/>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数据增强</a:t>
            </a:r>
            <a:endParaRPr lang="zh-CN" altLang="en-US" b="1" dirty="0">
              <a:solidFill>
                <a:srgbClr val="0070C0"/>
              </a:solidFill>
            </a:endParaRP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位置</a:t>
            </a:r>
            <a:r>
              <a:rPr lang="zh-CN" altLang="en-US" dirty="0">
                <a:latin typeface="华文楷体" panose="02010600040101010101" pitchFamily="2" charset="-122"/>
                <a:ea typeface="华文楷体" panose="02010600040101010101" pitchFamily="2" charset="-122"/>
                <a:cs typeface="黑体" panose="02010609060101010101" pitchFamily="49" charset="-122"/>
              </a:rPr>
              <a:t>偏移。夹具和相机的相对位置会因为安装精度的原因产生微小的偏移。随机对图片进行上下左右的微小偏移，可以提高算法对安装位置的适应性。</a:t>
            </a:r>
          </a:p>
          <a:p>
            <a:pPr marL="358775" indent="-92075">
              <a:lnSpc>
                <a:spcPct val="11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cs typeface="黑体" panose="02010609060101010101" pitchFamily="49" charset="-122"/>
              </a:rPr>
              <a:t> </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亮度</a:t>
            </a:r>
            <a:r>
              <a:rPr lang="zh-CN" altLang="en-US" dirty="0">
                <a:latin typeface="华文楷体" panose="02010600040101010101" pitchFamily="2" charset="-122"/>
                <a:ea typeface="华文楷体" panose="02010600040101010101" pitchFamily="2" charset="-122"/>
                <a:cs typeface="黑体" panose="02010609060101010101" pitchFamily="49" charset="-122"/>
              </a:rPr>
              <a:t>和对比度变换。不同的生产环境、光源和装配生产线的震动都会使得图像的亮度和对比度产生变化。适当的对图像进行亮度和对比度变换增强，可以使算法适应亮度和对比度的变化。</a:t>
            </a:r>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数据增强</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998" y="3217540"/>
            <a:ext cx="2160000" cy="1296000"/>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427" y="3217341"/>
            <a:ext cx="2160000" cy="1296000"/>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9569" y="3217540"/>
            <a:ext cx="2160000" cy="1296000"/>
          </a:xfrm>
          <a:prstGeom prst="rect">
            <a:avLst/>
          </a:prstGeom>
        </p:spPr>
      </p:pic>
    </p:spTree>
    <p:extLst>
      <p:ext uri="{BB962C8B-B14F-4D97-AF65-F5344CB8AC3E}">
        <p14:creationId xmlns:p14="http://schemas.microsoft.com/office/powerpoint/2010/main" val="3974438562"/>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2353444"/>
            <a:ext cx="3290307" cy="2529923"/>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图像处理</a:t>
            </a:r>
            <a:r>
              <a:rPr lang="zh-CN" altLang="en-US" b="1" dirty="0">
                <a:solidFill>
                  <a:srgbClr val="0070C0"/>
                </a:solidFill>
              </a:rPr>
              <a:t>检测</a:t>
            </a:r>
            <a:r>
              <a:rPr lang="zh-CN" altLang="en-US" b="1" dirty="0" smtClean="0">
                <a:solidFill>
                  <a:srgbClr val="0070C0"/>
                </a:solidFill>
              </a:rPr>
              <a:t>算法</a:t>
            </a:r>
            <a:endParaRPr lang="en-US" altLang="zh-CN" b="1" dirty="0" smtClean="0">
              <a:solidFill>
                <a:srgbClr val="0070C0"/>
              </a:solidFill>
            </a:endParaRPr>
          </a:p>
          <a:p>
            <a:pPr marL="358775" indent="-92075" algn="just">
              <a:lnSpc>
                <a:spcPct val="11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cs typeface="黑体" panose="02010609060101010101" pitchFamily="49" charset="-122"/>
              </a:rPr>
              <a:t> </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缺陷能够被</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100%</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检测出来。</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gn="just">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部分正常的样本会被误检为有缺陷。</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gn="just">
              <a:lnSpc>
                <a:spcPct val="110000"/>
              </a:lnSpc>
              <a:buFont typeface="Arial" panose="020B0604020202020204" pitchFamily="34" charset="0"/>
              <a:buChar char="•"/>
            </a:pPr>
            <a:r>
              <a:rPr lang="en-US" altLang="zh-CN" dirty="0">
                <a:latin typeface="华文楷体" panose="02010600040101010101" pitchFamily="2" charset="-122"/>
                <a:ea typeface="华文楷体" panose="02010600040101010101" pitchFamily="2" charset="-122"/>
                <a:cs typeface="黑体" panose="02010609060101010101" pitchFamily="49" charset="-122"/>
              </a:rPr>
              <a:t> </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原因是图像处理算法</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中为了</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100%</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检测出缺陷，设置</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的参数比较严格。</a:t>
            </a:r>
            <a:endParaRPr lang="zh-CN" altLang="en-US" dirty="0">
              <a:latin typeface="华文楷体" panose="02010600040101010101" pitchFamily="2" charset="-122"/>
              <a:ea typeface="华文楷体" panose="02010600040101010101" pitchFamily="2" charset="-122"/>
              <a:cs typeface="黑体" panose="02010609060101010101" pitchFamily="49" charset="-122"/>
            </a:endParaRPr>
          </a:p>
          <a:p>
            <a:pPr>
              <a:lnSpc>
                <a:spcPct val="110000"/>
              </a:lnSpc>
              <a:buFont typeface="Wingdings" panose="05000000000000000000" pitchFamily="2" charset="2"/>
              <a:buChar char="Ø"/>
            </a:pPr>
            <a:endParaRPr lang="zh-CN" altLang="en-US" dirty="0">
              <a:latin typeface="华文楷体" panose="02010600040101010101" pitchFamily="2" charset="-122"/>
              <a:ea typeface="华文楷体" panose="02010600040101010101" pitchFamily="2" charset="-122"/>
              <a:cs typeface="黑体" panose="02010609060101010101" pitchFamily="49" charset="-122"/>
            </a:endParaRPr>
          </a:p>
        </p:txBody>
      </p:sp>
      <p:sp>
        <p:nvSpPr>
          <p:cNvPr id="6" name="TextBox 35"/>
          <p:cNvSpPr txBox="1"/>
          <p:nvPr/>
        </p:nvSpPr>
        <p:spPr>
          <a:xfrm>
            <a:off x="2756089" y="259754"/>
            <a:ext cx="3631817"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检测算法评估</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48615201"/>
              </p:ext>
            </p:extLst>
          </p:nvPr>
        </p:nvGraphicFramePr>
        <p:xfrm>
          <a:off x="4283968" y="2209428"/>
          <a:ext cx="4054513" cy="1737360"/>
        </p:xfrm>
        <a:graphic>
          <a:graphicData uri="http://schemas.openxmlformats.org/drawingml/2006/table">
            <a:tbl>
              <a:tblPr firstRow="1" firstCol="1" bandRow="1"/>
              <a:tblGrid>
                <a:gridCol w="1603534"/>
                <a:gridCol w="1118906"/>
                <a:gridCol w="1332073"/>
              </a:tblGrid>
              <a:tr h="334556">
                <a:tc gridSpan="3">
                  <a:txBody>
                    <a:bodyPr/>
                    <a:lstStyle/>
                    <a:p>
                      <a:pPr algn="ctr" hangingPunct="0">
                        <a:spcAft>
                          <a:spcPts val="0"/>
                        </a:spcAft>
                      </a:pPr>
                      <a:endParaRPr lang="en-AU" sz="1200" cap="small" dirty="0" smtClean="0">
                        <a:effectLst/>
                        <a:latin typeface="Times New Roman" panose="02020603050405020304" pitchFamily="18" charset="0"/>
                        <a:ea typeface="宋体" panose="02010600030101010101" pitchFamily="2" charset="-122"/>
                      </a:endParaRPr>
                    </a:p>
                    <a:p>
                      <a:pPr algn="ctr" hangingPunct="0">
                        <a:spcAft>
                          <a:spcPts val="0"/>
                        </a:spcAft>
                      </a:pPr>
                      <a:r>
                        <a:rPr lang="en-AU" sz="1200" cap="small" dirty="0" err="1" smtClean="0">
                          <a:effectLst/>
                          <a:latin typeface="Times New Roman" panose="02020603050405020304" pitchFamily="18" charset="0"/>
                          <a:ea typeface="宋体" panose="02010600030101010101" pitchFamily="2" charset="-122"/>
                        </a:rPr>
                        <a:t>Dtection</a:t>
                      </a:r>
                      <a:r>
                        <a:rPr lang="en-AU" sz="1200" cap="small" dirty="0" smtClean="0">
                          <a:effectLst/>
                          <a:latin typeface="Times New Roman" panose="02020603050405020304" pitchFamily="18" charset="0"/>
                          <a:ea typeface="宋体" panose="02010600030101010101" pitchFamily="2" charset="-122"/>
                        </a:rPr>
                        <a:t> </a:t>
                      </a:r>
                      <a:r>
                        <a:rPr lang="en-AU" sz="1200" cap="small" dirty="0">
                          <a:effectLst/>
                          <a:latin typeface="Times New Roman" panose="02020603050405020304" pitchFamily="18" charset="0"/>
                          <a:ea typeface="宋体" panose="02010600030101010101" pitchFamily="2" charset="-122"/>
                        </a:rPr>
                        <a:t>Result Of Image Processing Algorithm </a:t>
                      </a:r>
                      <a:endParaRPr lang="zh-CN" sz="1200"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09098">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Defect</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Detection rate</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a:effectLst/>
                          <a:latin typeface="Times New Roman" panose="02020603050405020304" pitchFamily="18" charset="0"/>
                          <a:ea typeface="等线"/>
                        </a:rPr>
                        <a:t>Error rate</a:t>
                      </a:r>
                      <a:endParaRPr lang="zh-CN" sz="1200">
                        <a:effectLst/>
                        <a:latin typeface="Times" panose="02020603050405020304" pitchFamily="18" charset="0"/>
                        <a:ea typeface="PMingLiU" panose="02020500000000000000" pitchFamily="18" charset="-12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098">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Missing </a:t>
                      </a:r>
                      <a:r>
                        <a:rPr lang="en-AU" sz="1200" dirty="0" err="1">
                          <a:effectLst/>
                          <a:latin typeface="Times New Roman" panose="02020603050405020304" pitchFamily="18" charset="0"/>
                          <a:ea typeface="等线"/>
                        </a:rPr>
                        <a:t>workpiece</a:t>
                      </a:r>
                      <a:r>
                        <a:rPr lang="en-AU" sz="1200" dirty="0">
                          <a:effectLst/>
                          <a:latin typeface="Times New Roman" panose="02020603050405020304" pitchFamily="18" charset="0"/>
                          <a:ea typeface="等线"/>
                        </a:rPr>
                        <a:t> </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100%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209098">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Missing cotton core</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100%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r>
              <a:tr h="209098">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Missing metal sheet </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100%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0.43%</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r>
              <a:tr h="209098">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Abnormal wire position</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100%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0.85%</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r>
              <a:tr h="209098">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Normal</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98.72%</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581147" y="962209"/>
            <a:ext cx="8164787" cy="100642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a:t>
            </a:r>
            <a:r>
              <a:rPr lang="zh-CN" altLang="en-US" b="1" dirty="0">
                <a:solidFill>
                  <a:srgbClr val="0070C0"/>
                </a:solidFill>
              </a:rPr>
              <a:t>指标</a:t>
            </a:r>
            <a:endParaRPr lang="zh-CN" altLang="en-US" b="1" dirty="0" smtClean="0">
              <a:solidFill>
                <a:srgbClr val="0070C0"/>
              </a:solidFill>
            </a:endParaRP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检出率：该类别</a:t>
            </a:r>
            <a:r>
              <a:rPr lang="zh-CN" altLang="en-US" dirty="0">
                <a:latin typeface="华文楷体" panose="02010600040101010101" pitchFamily="2" charset="-122"/>
                <a:ea typeface="华文楷体" panose="02010600040101010101" pitchFamily="2" charset="-122"/>
                <a:cs typeface="黑体" panose="02010609060101010101" pitchFamily="49" charset="-122"/>
              </a:rPr>
              <a:t>样本</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被正确检测出来的比例。</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误</a:t>
            </a:r>
            <a:r>
              <a:rPr lang="zh-CN" altLang="en-US" dirty="0">
                <a:latin typeface="华文楷体" panose="02010600040101010101" pitchFamily="2" charset="-122"/>
                <a:ea typeface="华文楷体" panose="02010600040101010101" pitchFamily="2" charset="-122"/>
                <a:cs typeface="黑体" panose="02010609060101010101" pitchFamily="49" charset="-122"/>
              </a:rPr>
              <a:t>检</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率：其它样本被误检为该类别的比例。</a:t>
            </a:r>
            <a:endParaRPr lang="zh-CN" altLang="en-US" dirty="0">
              <a:latin typeface="华文楷体" panose="02010600040101010101" pitchFamily="2" charset="-122"/>
              <a:ea typeface="华文楷体" panose="02010600040101010101" pitchFamily="2" charset="-122"/>
              <a:cs typeface="黑体" panose="02010609060101010101" pitchFamily="49" charset="-122"/>
            </a:endParaRPr>
          </a:p>
        </p:txBody>
      </p:sp>
    </p:spTree>
    <p:extLst>
      <p:ext uri="{BB962C8B-B14F-4D97-AF65-F5344CB8AC3E}">
        <p14:creationId xmlns:p14="http://schemas.microsoft.com/office/powerpoint/2010/main" val="1451327292"/>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9605" y="913284"/>
            <a:ext cx="3650347" cy="100642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卷积神经网络检测算法</a:t>
            </a:r>
            <a:endParaRPr lang="en-US" altLang="zh-CN" b="1" dirty="0" smtClean="0">
              <a:solidFill>
                <a:srgbClr val="0070C0"/>
              </a:solidFill>
            </a:endParaRPr>
          </a:p>
          <a:p>
            <a:pPr marL="358775" indent="-92075" algn="just">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改进的算法准确率有所提升。</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gn="just">
              <a:lnSpc>
                <a:spcPct val="110000"/>
              </a:lnSpc>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 </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不适合用来进行小缺陷的检测</a:t>
            </a:r>
            <a:endParaRPr lang="en-US" altLang="zh-CN" dirty="0">
              <a:latin typeface="华文楷体" panose="02010600040101010101" pitchFamily="2" charset="-122"/>
              <a:ea typeface="华文楷体" panose="02010600040101010101" pitchFamily="2" charset="-122"/>
              <a:cs typeface="黑体" panose="02010609060101010101" pitchFamily="49" charset="-122"/>
            </a:endParaRPr>
          </a:p>
        </p:txBody>
      </p:sp>
      <p:sp>
        <p:nvSpPr>
          <p:cNvPr id="6" name="TextBox 35"/>
          <p:cNvSpPr txBox="1"/>
          <p:nvPr/>
        </p:nvSpPr>
        <p:spPr>
          <a:xfrm>
            <a:off x="2756089" y="259754"/>
            <a:ext cx="3631817"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检测算法评估</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10043334"/>
              </p:ext>
            </p:extLst>
          </p:nvPr>
        </p:nvGraphicFramePr>
        <p:xfrm>
          <a:off x="2555776" y="1934222"/>
          <a:ext cx="4464495" cy="1554480"/>
        </p:xfrm>
        <a:graphic>
          <a:graphicData uri="http://schemas.openxmlformats.org/drawingml/2006/table">
            <a:tbl>
              <a:tblPr firstRow="1" firstCol="1" bandRow="1"/>
              <a:tblGrid>
                <a:gridCol w="1765679"/>
                <a:gridCol w="1232047"/>
                <a:gridCol w="1466769"/>
              </a:tblGrid>
              <a:tr h="0">
                <a:tc gridSpan="3">
                  <a:txBody>
                    <a:bodyPr/>
                    <a:lstStyle/>
                    <a:p>
                      <a:pPr algn="ctr" hangingPunct="0">
                        <a:spcAft>
                          <a:spcPts val="0"/>
                        </a:spcAft>
                      </a:pPr>
                      <a:r>
                        <a:rPr lang="en-AU" sz="1200" cap="small" dirty="0" err="1" smtClean="0">
                          <a:effectLst/>
                          <a:latin typeface="Times New Roman" panose="02020603050405020304" pitchFamily="18" charset="0"/>
                          <a:ea typeface="宋体" panose="02010600030101010101" pitchFamily="2" charset="-122"/>
                        </a:rPr>
                        <a:t>Dtection</a:t>
                      </a:r>
                      <a:r>
                        <a:rPr lang="en-AU" sz="1200" cap="small" dirty="0" smtClean="0">
                          <a:effectLst/>
                          <a:latin typeface="Times New Roman" panose="02020603050405020304" pitchFamily="18" charset="0"/>
                          <a:ea typeface="宋体" panose="02010600030101010101" pitchFamily="2" charset="-122"/>
                        </a:rPr>
                        <a:t> </a:t>
                      </a:r>
                      <a:r>
                        <a:rPr lang="en-AU" sz="1200" cap="small" dirty="0">
                          <a:effectLst/>
                          <a:latin typeface="Times New Roman" panose="02020603050405020304" pitchFamily="18" charset="0"/>
                          <a:ea typeface="宋体" panose="02010600030101010101" pitchFamily="2" charset="-122"/>
                        </a:rPr>
                        <a:t>Result Of Original Deep Learning Algorithm </a:t>
                      </a:r>
                      <a:endParaRPr lang="zh-CN" sz="1200"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0">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Defect</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Detection rate</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a:effectLst/>
                          <a:latin typeface="Times New Roman" panose="02020603050405020304" pitchFamily="18" charset="0"/>
                          <a:ea typeface="等线"/>
                        </a:rPr>
                        <a:t>Error rate</a:t>
                      </a:r>
                      <a:endParaRPr lang="zh-CN" sz="1200">
                        <a:effectLst/>
                        <a:latin typeface="Times" panose="02020603050405020304" pitchFamily="18" charset="0"/>
                        <a:ea typeface="PMingLiU" panose="02020500000000000000" pitchFamily="18" charset="-12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Missing </a:t>
                      </a:r>
                      <a:r>
                        <a:rPr lang="en-AU" sz="1200" dirty="0" err="1">
                          <a:effectLst/>
                          <a:latin typeface="Times New Roman" panose="02020603050405020304" pitchFamily="18" charset="0"/>
                          <a:ea typeface="等线"/>
                        </a:rPr>
                        <a:t>workpiece</a:t>
                      </a:r>
                      <a:r>
                        <a:rPr lang="en-AU" sz="1200" dirty="0">
                          <a:effectLst/>
                          <a:latin typeface="Times New Roman" panose="02020603050405020304" pitchFamily="18" charset="0"/>
                          <a:ea typeface="等线"/>
                        </a:rPr>
                        <a:t> </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100%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auto" hangingPunct="1">
                        <a:lnSpc>
                          <a:spcPct val="125000"/>
                        </a:lnSpc>
                        <a:spcAft>
                          <a:spcPts val="0"/>
                        </a:spcAft>
                      </a:pPr>
                      <a:r>
                        <a:rPr lang="en-AU" sz="1200">
                          <a:effectLst/>
                          <a:latin typeface="Times New Roman" panose="02020603050405020304" pitchFamily="18" charset="0"/>
                          <a:ea typeface="等线"/>
                        </a:rPr>
                        <a:t>0%</a:t>
                      </a:r>
                      <a:endParaRPr lang="zh-CN" sz="1200">
                        <a:effectLst/>
                        <a:latin typeface="Times" panose="02020603050405020304" pitchFamily="18" charset="0"/>
                        <a:ea typeface="PMingLiU" panose="02020500000000000000" pitchFamily="18" charset="-12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Missing cotton core</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100%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r>
              <a:tr h="0">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Missing </a:t>
                      </a:r>
                      <a:r>
                        <a:rPr lang="en-AU" sz="1200" kern="1200" dirty="0">
                          <a:solidFill>
                            <a:schemeClr val="tx1"/>
                          </a:solidFill>
                          <a:effectLst/>
                          <a:latin typeface="Times New Roman" panose="02020603050405020304" pitchFamily="18" charset="0"/>
                          <a:ea typeface="等线"/>
                          <a:cs typeface="+mn-cs"/>
                        </a:rPr>
                        <a:t>metal</a:t>
                      </a:r>
                      <a:r>
                        <a:rPr lang="en-AU" sz="1200" dirty="0">
                          <a:effectLst/>
                          <a:latin typeface="Times New Roman" panose="02020603050405020304" pitchFamily="18" charset="0"/>
                          <a:ea typeface="等线"/>
                        </a:rPr>
                        <a:t> sheet </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100%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1.41%</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r>
              <a:tr h="0">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Abnormal wire position</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83.33%</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0%</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a:noFill/>
                    </a:lnB>
                  </a:tcPr>
                </a:tc>
              </a:tr>
              <a:tr h="0">
                <a:tc>
                  <a:txBody>
                    <a:bodyPr/>
                    <a:lstStyle/>
                    <a:p>
                      <a:pPr algn="ctr" fontAlgn="auto" hangingPunct="1">
                        <a:lnSpc>
                          <a:spcPct val="125000"/>
                        </a:lnSpc>
                        <a:spcAft>
                          <a:spcPts val="0"/>
                        </a:spcAft>
                      </a:pPr>
                      <a:r>
                        <a:rPr lang="en-AU" sz="1200">
                          <a:effectLst/>
                          <a:latin typeface="Times New Roman" panose="02020603050405020304" pitchFamily="18" charset="0"/>
                          <a:ea typeface="等线"/>
                        </a:rPr>
                        <a:t>Normal</a:t>
                      </a:r>
                      <a:endParaRPr lang="zh-CN" sz="1200">
                        <a:effectLst/>
                        <a:latin typeface="Times" panose="02020603050405020304" pitchFamily="18" charset="0"/>
                        <a:ea typeface="PMingLiU" panose="02020500000000000000" pitchFamily="18"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97.93%</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dirty="0">
                          <a:effectLst/>
                          <a:latin typeface="Times New Roman" panose="02020603050405020304" pitchFamily="18" charset="0"/>
                          <a:ea typeface="等线"/>
                        </a:rPr>
                        <a:t>2.35%</a:t>
                      </a:r>
                      <a:endParaRPr lang="zh-CN" sz="1200" dirty="0">
                        <a:effectLst/>
                        <a:latin typeface="Times" panose="02020603050405020304" pitchFamily="18" charset="0"/>
                        <a:ea typeface="PMingLiU" panose="02020500000000000000" pitchFamily="18" charset="-12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67509010"/>
              </p:ext>
            </p:extLst>
          </p:nvPr>
        </p:nvGraphicFramePr>
        <p:xfrm>
          <a:off x="2555776" y="3649588"/>
          <a:ext cx="4464496" cy="1554480"/>
        </p:xfrm>
        <a:graphic>
          <a:graphicData uri="http://schemas.openxmlformats.org/drawingml/2006/table">
            <a:tbl>
              <a:tblPr firstRow="1" firstCol="1" bandRow="1"/>
              <a:tblGrid>
                <a:gridCol w="1765679"/>
                <a:gridCol w="1232048"/>
                <a:gridCol w="1466769"/>
              </a:tblGrid>
              <a:tr h="0">
                <a:tc gridSpan="3">
                  <a:txBody>
                    <a:bodyPr/>
                    <a:lstStyle/>
                    <a:p>
                      <a:pPr algn="ctr" hangingPunct="0">
                        <a:spcAft>
                          <a:spcPts val="0"/>
                        </a:spcAft>
                      </a:pPr>
                      <a:r>
                        <a:rPr lang="en-AU" altLang="zh-CN" sz="1200" cap="small" dirty="0" err="1" smtClean="0">
                          <a:effectLst/>
                          <a:latin typeface="Times New Roman" panose="02020603050405020304" pitchFamily="18" charset="0"/>
                          <a:ea typeface="宋体" panose="02010600030101010101" pitchFamily="2" charset="-122"/>
                        </a:rPr>
                        <a:t>Dtection</a:t>
                      </a:r>
                      <a:r>
                        <a:rPr lang="en-AU" altLang="zh-CN" sz="1200" cap="small" dirty="0" smtClean="0">
                          <a:effectLst/>
                          <a:latin typeface="Times New Roman" panose="02020603050405020304" pitchFamily="18" charset="0"/>
                          <a:ea typeface="宋体" panose="02010600030101010101" pitchFamily="2" charset="-122"/>
                        </a:rPr>
                        <a:t> Result Of </a:t>
                      </a:r>
                      <a:r>
                        <a:rPr lang="en-AU" altLang="zh-CN" sz="1200" cap="small" dirty="0" err="1" smtClean="0">
                          <a:effectLst/>
                          <a:latin typeface="Times New Roman" panose="02020603050405020304" pitchFamily="18" charset="0"/>
                          <a:ea typeface="宋体" panose="02010600030101010101" pitchFamily="2" charset="-122"/>
                        </a:rPr>
                        <a:t>Pr</a:t>
                      </a:r>
                      <a:r>
                        <a:rPr lang="en-US" altLang="zh-CN" sz="1200" cap="small" dirty="0" err="1" smtClean="0">
                          <a:effectLst/>
                          <a:latin typeface="Times New Roman" panose="02020603050405020304" pitchFamily="18" charset="0"/>
                          <a:ea typeface="宋体" panose="02010600030101010101" pitchFamily="2" charset="-122"/>
                        </a:rPr>
                        <a:t>oposed</a:t>
                      </a:r>
                      <a:r>
                        <a:rPr lang="en-AU" altLang="zh-CN" sz="1200" cap="small" dirty="0" smtClean="0">
                          <a:effectLst/>
                          <a:latin typeface="Times New Roman" panose="02020603050405020304" pitchFamily="18" charset="0"/>
                          <a:ea typeface="宋体" panose="02010600030101010101" pitchFamily="2" charset="-122"/>
                        </a:rPr>
                        <a:t> Deep Learning Algorithm </a:t>
                      </a:r>
                      <a:endParaRPr lang="zh-CN" altLang="zh-CN" sz="1200"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0">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Defect</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Detection rate</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kern="1200">
                          <a:solidFill>
                            <a:schemeClr val="tx1"/>
                          </a:solidFill>
                          <a:effectLst/>
                          <a:latin typeface="Times New Roman" panose="02020603050405020304" pitchFamily="18" charset="0"/>
                          <a:ea typeface="等线"/>
                          <a:cs typeface="+mn-cs"/>
                        </a:rPr>
                        <a:t>Error rate</a:t>
                      </a:r>
                      <a:endParaRPr lang="zh-CN" sz="1200" kern="1200">
                        <a:solidFill>
                          <a:schemeClr val="tx1"/>
                        </a:solidFill>
                        <a:effectLst/>
                        <a:latin typeface="Times New Roman" panose="02020603050405020304" pitchFamily="18" charset="0"/>
                        <a:ea typeface="等线"/>
                        <a:cs typeface="+mn-cs"/>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Missing </a:t>
                      </a:r>
                      <a:r>
                        <a:rPr lang="en-AU" sz="1200" kern="1200" dirty="0" err="1">
                          <a:solidFill>
                            <a:schemeClr val="tx1"/>
                          </a:solidFill>
                          <a:effectLst/>
                          <a:latin typeface="Times New Roman" panose="02020603050405020304" pitchFamily="18" charset="0"/>
                          <a:ea typeface="等线"/>
                          <a:cs typeface="+mn-cs"/>
                        </a:rPr>
                        <a:t>workpiece</a:t>
                      </a:r>
                      <a:r>
                        <a:rPr lang="en-AU" sz="1200" kern="1200" dirty="0">
                          <a:solidFill>
                            <a:schemeClr val="tx1"/>
                          </a:solidFill>
                          <a:effectLst/>
                          <a:latin typeface="Times New Roman" panose="02020603050405020304" pitchFamily="18" charset="0"/>
                          <a:ea typeface="等线"/>
                          <a:cs typeface="+mn-cs"/>
                        </a:rPr>
                        <a:t> </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100%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fontAlgn="auto" hangingPunct="1">
                        <a:lnSpc>
                          <a:spcPct val="125000"/>
                        </a:lnSpc>
                        <a:spcAft>
                          <a:spcPts val="0"/>
                        </a:spcAft>
                      </a:pPr>
                      <a:r>
                        <a:rPr lang="en-AU" sz="1200" kern="1200">
                          <a:solidFill>
                            <a:schemeClr val="tx1"/>
                          </a:solidFill>
                          <a:effectLst/>
                          <a:latin typeface="Times New Roman" panose="02020603050405020304" pitchFamily="18" charset="0"/>
                          <a:ea typeface="等线"/>
                          <a:cs typeface="+mn-cs"/>
                        </a:rPr>
                        <a:t>Missing cotton core</a:t>
                      </a:r>
                      <a:endParaRPr lang="zh-CN" sz="1200" kern="120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100%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r>
              <a:tr h="0">
                <a:tc>
                  <a:txBody>
                    <a:bodyPr/>
                    <a:lstStyle/>
                    <a:p>
                      <a:pPr algn="ctr" fontAlgn="auto" hangingPunct="1">
                        <a:lnSpc>
                          <a:spcPct val="125000"/>
                        </a:lnSpc>
                        <a:spcAft>
                          <a:spcPts val="0"/>
                        </a:spcAft>
                      </a:pPr>
                      <a:r>
                        <a:rPr lang="en-AU" sz="1200" kern="1200">
                          <a:solidFill>
                            <a:schemeClr val="tx1"/>
                          </a:solidFill>
                          <a:effectLst/>
                          <a:latin typeface="Times New Roman" panose="02020603050405020304" pitchFamily="18" charset="0"/>
                          <a:ea typeface="等线"/>
                          <a:cs typeface="+mn-cs"/>
                        </a:rPr>
                        <a:t>Missing metal sheet </a:t>
                      </a:r>
                      <a:endParaRPr lang="zh-CN" sz="1200" kern="120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100%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r>
              <a:tr h="0">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Abnormal wire position</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83.33%</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r>
              <a:tr h="0">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Normal</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100%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2.35%</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5647401"/>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9605" y="913284"/>
            <a:ext cx="8042835" cy="100642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a:t>
            </a:r>
            <a:r>
              <a:rPr lang="zh-CN" altLang="en-US" b="1" dirty="0">
                <a:solidFill>
                  <a:srgbClr val="0070C0"/>
                </a:solidFill>
              </a:rPr>
              <a:t>两</a:t>
            </a:r>
            <a:r>
              <a:rPr lang="zh-CN" altLang="en-US" b="1" dirty="0" smtClean="0">
                <a:solidFill>
                  <a:srgbClr val="0070C0"/>
                </a:solidFill>
              </a:rPr>
              <a:t>级检测</a:t>
            </a:r>
            <a:endParaRPr lang="en-US" altLang="zh-CN" b="1" dirty="0" smtClean="0">
              <a:solidFill>
                <a:srgbClr val="0070C0"/>
              </a:solidFill>
            </a:endParaRPr>
          </a:p>
          <a:p>
            <a:pPr marL="358775" indent="-92075" algn="just">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先用卷积神经网络算法进行检测。</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gn="just">
              <a:lnSpc>
                <a:spcPct val="110000"/>
              </a:lnSpc>
              <a:buFont typeface="Arial" panose="020B0604020202020204" pitchFamily="34" charset="0"/>
              <a:buChar char="•"/>
            </a:pP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 </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对结果为正常类别的图像再</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进行基于图像处理的金属丝</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位置异常检测</a:t>
            </a:r>
            <a:endParaRPr lang="en-US" altLang="zh-CN" dirty="0">
              <a:latin typeface="华文楷体" panose="02010600040101010101" pitchFamily="2" charset="-122"/>
              <a:ea typeface="华文楷体" panose="02010600040101010101" pitchFamily="2" charset="-122"/>
              <a:cs typeface="黑体" panose="02010609060101010101" pitchFamily="49" charset="-122"/>
            </a:endParaRPr>
          </a:p>
        </p:txBody>
      </p:sp>
      <p:sp>
        <p:nvSpPr>
          <p:cNvPr id="6" name="TextBox 35"/>
          <p:cNvSpPr txBox="1"/>
          <p:nvPr/>
        </p:nvSpPr>
        <p:spPr>
          <a:xfrm>
            <a:off x="2756089" y="259754"/>
            <a:ext cx="3631817"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检测算法评估</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316452728"/>
              </p:ext>
            </p:extLst>
          </p:nvPr>
        </p:nvGraphicFramePr>
        <p:xfrm>
          <a:off x="2411760" y="2569468"/>
          <a:ext cx="4464496" cy="1554480"/>
        </p:xfrm>
        <a:graphic>
          <a:graphicData uri="http://schemas.openxmlformats.org/drawingml/2006/table">
            <a:tbl>
              <a:tblPr firstRow="1" firstCol="1" bandRow="1"/>
              <a:tblGrid>
                <a:gridCol w="1765679"/>
                <a:gridCol w="1232048"/>
                <a:gridCol w="1466769"/>
              </a:tblGrid>
              <a:tr h="0">
                <a:tc gridSpan="3">
                  <a:txBody>
                    <a:bodyPr/>
                    <a:lstStyle/>
                    <a:p>
                      <a:pPr algn="ctr" hangingPunct="0">
                        <a:spcAft>
                          <a:spcPts val="0"/>
                        </a:spcAft>
                      </a:pPr>
                      <a:r>
                        <a:rPr lang="en-AU" altLang="zh-CN" sz="1200" cap="small" dirty="0" err="1" smtClean="0">
                          <a:effectLst/>
                          <a:latin typeface="Times New Roman" panose="02020603050405020304" pitchFamily="18" charset="0"/>
                          <a:ea typeface="宋体" panose="02010600030101010101" pitchFamily="2" charset="-122"/>
                        </a:rPr>
                        <a:t>Dtection</a:t>
                      </a:r>
                      <a:r>
                        <a:rPr lang="en-AU" altLang="zh-CN" sz="1200" cap="small" dirty="0" smtClean="0">
                          <a:effectLst/>
                          <a:latin typeface="Times New Roman" panose="02020603050405020304" pitchFamily="18" charset="0"/>
                          <a:ea typeface="宋体" panose="02010600030101010101" pitchFamily="2" charset="-122"/>
                        </a:rPr>
                        <a:t> Result Of </a:t>
                      </a:r>
                      <a:r>
                        <a:rPr lang="en-AU" altLang="zh-CN" sz="1200" cap="small" dirty="0" err="1" smtClean="0">
                          <a:effectLst/>
                          <a:latin typeface="Times New Roman" panose="02020603050405020304" pitchFamily="18" charset="0"/>
                          <a:ea typeface="宋体" panose="02010600030101010101" pitchFamily="2" charset="-122"/>
                        </a:rPr>
                        <a:t>Pr</a:t>
                      </a:r>
                      <a:r>
                        <a:rPr lang="en-US" altLang="zh-CN" sz="1200" cap="small" dirty="0" err="1" smtClean="0">
                          <a:effectLst/>
                          <a:latin typeface="Times New Roman" panose="02020603050405020304" pitchFamily="18" charset="0"/>
                          <a:ea typeface="宋体" panose="02010600030101010101" pitchFamily="2" charset="-122"/>
                        </a:rPr>
                        <a:t>oposed</a:t>
                      </a:r>
                      <a:r>
                        <a:rPr lang="en-AU" altLang="zh-CN" sz="1200" cap="small" dirty="0" smtClean="0">
                          <a:effectLst/>
                          <a:latin typeface="Times New Roman" panose="02020603050405020304" pitchFamily="18" charset="0"/>
                          <a:ea typeface="宋体" panose="02010600030101010101" pitchFamily="2" charset="-122"/>
                        </a:rPr>
                        <a:t> Deep Learning Algorithm </a:t>
                      </a:r>
                      <a:endParaRPr lang="zh-CN" altLang="zh-CN" sz="1200" dirty="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0">
                <a:tc>
                  <a:txBody>
                    <a:bodyPr/>
                    <a:lstStyle/>
                    <a:p>
                      <a:pPr algn="ctr" fontAlgn="auto" hangingPunct="1">
                        <a:lnSpc>
                          <a:spcPct val="125000"/>
                        </a:lnSpc>
                        <a:spcAft>
                          <a:spcPts val="0"/>
                        </a:spcAft>
                      </a:pPr>
                      <a:r>
                        <a:rPr lang="en-AU" sz="1200" kern="1200">
                          <a:solidFill>
                            <a:schemeClr val="tx1"/>
                          </a:solidFill>
                          <a:effectLst/>
                          <a:latin typeface="Times New Roman" panose="02020603050405020304" pitchFamily="18" charset="0"/>
                          <a:ea typeface="等线"/>
                          <a:cs typeface="+mn-cs"/>
                        </a:rPr>
                        <a:t>Defect</a:t>
                      </a:r>
                      <a:endParaRPr lang="zh-CN" sz="1200" kern="1200">
                        <a:solidFill>
                          <a:schemeClr val="tx1"/>
                        </a:solidFill>
                        <a:effectLst/>
                        <a:latin typeface="Times New Roman" panose="02020603050405020304" pitchFamily="18" charset="0"/>
                        <a:ea typeface="等线"/>
                        <a:cs typeface="+mn-cs"/>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Detection rate</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kern="1200">
                          <a:solidFill>
                            <a:schemeClr val="tx1"/>
                          </a:solidFill>
                          <a:effectLst/>
                          <a:latin typeface="Times New Roman" panose="02020603050405020304" pitchFamily="18" charset="0"/>
                          <a:ea typeface="等线"/>
                          <a:cs typeface="+mn-cs"/>
                        </a:rPr>
                        <a:t>Error rate</a:t>
                      </a:r>
                      <a:endParaRPr lang="zh-CN" sz="1200" kern="1200">
                        <a:solidFill>
                          <a:schemeClr val="tx1"/>
                        </a:solidFill>
                        <a:effectLst/>
                        <a:latin typeface="Times New Roman" panose="02020603050405020304" pitchFamily="18" charset="0"/>
                        <a:ea typeface="等线"/>
                        <a:cs typeface="+mn-cs"/>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fontAlgn="auto" hangingPunct="1">
                        <a:lnSpc>
                          <a:spcPct val="125000"/>
                        </a:lnSpc>
                        <a:spcAft>
                          <a:spcPts val="0"/>
                        </a:spcAft>
                      </a:pPr>
                      <a:r>
                        <a:rPr lang="en-AU" sz="1200" kern="1200">
                          <a:solidFill>
                            <a:schemeClr val="tx1"/>
                          </a:solidFill>
                          <a:effectLst/>
                          <a:latin typeface="Times New Roman" panose="02020603050405020304" pitchFamily="18" charset="0"/>
                          <a:ea typeface="等线"/>
                          <a:cs typeface="+mn-cs"/>
                        </a:rPr>
                        <a:t>Missing workpiece </a:t>
                      </a:r>
                      <a:endParaRPr lang="zh-CN" sz="1200" kern="1200">
                        <a:solidFill>
                          <a:schemeClr val="tx1"/>
                        </a:solidFill>
                        <a:effectLst/>
                        <a:latin typeface="Times New Roman" panose="02020603050405020304" pitchFamily="18" charset="0"/>
                        <a:ea typeface="等线"/>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100%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algn="ctr" fontAlgn="auto" hangingPunct="1">
                        <a:lnSpc>
                          <a:spcPct val="125000"/>
                        </a:lnSpc>
                        <a:spcAft>
                          <a:spcPts val="0"/>
                        </a:spcAft>
                      </a:pPr>
                      <a:r>
                        <a:rPr lang="en-AU" sz="1200" kern="1200">
                          <a:solidFill>
                            <a:schemeClr val="tx1"/>
                          </a:solidFill>
                          <a:effectLst/>
                          <a:latin typeface="Times New Roman" panose="02020603050405020304" pitchFamily="18" charset="0"/>
                          <a:ea typeface="等线"/>
                          <a:cs typeface="+mn-cs"/>
                        </a:rPr>
                        <a:t>Missing cotton core</a:t>
                      </a:r>
                      <a:endParaRPr lang="zh-CN" sz="1200" kern="120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100%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r>
              <a:tr h="0">
                <a:tc>
                  <a:txBody>
                    <a:bodyPr/>
                    <a:lstStyle/>
                    <a:p>
                      <a:pPr algn="ctr" fontAlgn="auto" hangingPunct="1">
                        <a:lnSpc>
                          <a:spcPct val="125000"/>
                        </a:lnSpc>
                        <a:spcAft>
                          <a:spcPts val="0"/>
                        </a:spcAft>
                      </a:pPr>
                      <a:r>
                        <a:rPr lang="en-AU" sz="1200" kern="1200">
                          <a:solidFill>
                            <a:schemeClr val="tx1"/>
                          </a:solidFill>
                          <a:effectLst/>
                          <a:latin typeface="Times New Roman" panose="02020603050405020304" pitchFamily="18" charset="0"/>
                          <a:ea typeface="等线"/>
                          <a:cs typeface="+mn-cs"/>
                        </a:rPr>
                        <a:t>Missing metal sheet </a:t>
                      </a:r>
                      <a:endParaRPr lang="zh-CN" sz="1200" kern="120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100%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r>
              <a:tr h="0">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Abnormal wire position</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smtClean="0">
                          <a:solidFill>
                            <a:schemeClr val="tx1"/>
                          </a:solidFill>
                          <a:effectLst/>
                          <a:latin typeface="Times New Roman" panose="02020603050405020304" pitchFamily="18" charset="0"/>
                          <a:ea typeface="等线"/>
                          <a:cs typeface="+mn-cs"/>
                        </a:rPr>
                        <a:t>100%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c>
                  <a:txBody>
                    <a:bodyPr/>
                    <a:lstStyle/>
                    <a:p>
                      <a:pPr algn="ctr" fontAlgn="auto" hangingPunct="1">
                        <a:lnSpc>
                          <a:spcPct val="125000"/>
                        </a:lnSpc>
                        <a:spcAft>
                          <a:spcPts val="0"/>
                        </a:spcAft>
                      </a:pPr>
                      <a:r>
                        <a:rPr lang="en-AU" sz="1200" kern="1200" dirty="0" smtClean="0">
                          <a:solidFill>
                            <a:schemeClr val="tx1"/>
                          </a:solidFill>
                          <a:effectLst/>
                          <a:latin typeface="Times New Roman" panose="02020603050405020304" pitchFamily="18" charset="0"/>
                          <a:ea typeface="等线"/>
                          <a:cs typeface="+mn-cs"/>
                        </a:rPr>
                        <a:t>0.85%</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a:noFill/>
                    </a:lnB>
                  </a:tcPr>
                </a:tc>
              </a:tr>
              <a:tr h="0">
                <a:tc>
                  <a:txBody>
                    <a:bodyPr/>
                    <a:lstStyle/>
                    <a:p>
                      <a:pPr algn="ctr" fontAlgn="auto" hangingPunct="1">
                        <a:lnSpc>
                          <a:spcPct val="125000"/>
                        </a:lnSpc>
                        <a:spcAft>
                          <a:spcPts val="0"/>
                        </a:spcAft>
                      </a:pPr>
                      <a:r>
                        <a:rPr lang="en-AU" sz="1200" kern="1200" dirty="0">
                          <a:solidFill>
                            <a:schemeClr val="tx1"/>
                          </a:solidFill>
                          <a:effectLst/>
                          <a:latin typeface="Times New Roman" panose="02020603050405020304" pitchFamily="18" charset="0"/>
                          <a:ea typeface="等线"/>
                          <a:cs typeface="+mn-cs"/>
                        </a:rPr>
                        <a:t>Normal</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kern="1200" dirty="0" smtClean="0">
                          <a:solidFill>
                            <a:schemeClr val="tx1"/>
                          </a:solidFill>
                          <a:effectLst/>
                          <a:latin typeface="Times New Roman" panose="02020603050405020304" pitchFamily="18" charset="0"/>
                          <a:ea typeface="等线"/>
                          <a:cs typeface="+mn-cs"/>
                        </a:rPr>
                        <a:t>99.15%</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auto" hangingPunct="1">
                        <a:lnSpc>
                          <a:spcPct val="125000"/>
                        </a:lnSpc>
                        <a:spcAft>
                          <a:spcPts val="0"/>
                        </a:spcAft>
                      </a:pPr>
                      <a:r>
                        <a:rPr lang="en-AU" sz="1200" kern="1200" dirty="0" smtClean="0">
                          <a:solidFill>
                            <a:schemeClr val="tx1"/>
                          </a:solidFill>
                          <a:effectLst/>
                          <a:latin typeface="Times New Roman" panose="02020603050405020304" pitchFamily="18" charset="0"/>
                          <a:ea typeface="等线"/>
                          <a:cs typeface="+mn-cs"/>
                        </a:rPr>
                        <a:t>0%</a:t>
                      </a:r>
                      <a:endParaRPr lang="zh-CN" sz="1200" kern="1200" dirty="0">
                        <a:solidFill>
                          <a:schemeClr val="tx1"/>
                        </a:solidFill>
                        <a:effectLst/>
                        <a:latin typeface="Times New Roman" panose="02020603050405020304" pitchFamily="18" charset="0"/>
                        <a:ea typeface="等线"/>
                        <a:cs typeface="+mn-cs"/>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36028623"/>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3" y="143957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5</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64068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460899"/>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1338979" y="625251"/>
            <a:ext cx="1763807" cy="1017812"/>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968355"/>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cxnSp>
        <p:nvCxnSpPr>
          <p:cNvPr id="17" name="直接连接符 16"/>
          <p:cNvCxnSpPr/>
          <p:nvPr/>
        </p:nvCxnSpPr>
        <p:spPr>
          <a:xfrm flipV="1">
            <a:off x="4574775" y="156135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9" name="TextBox 1"/>
          <p:cNvSpPr txBox="1"/>
          <p:nvPr/>
        </p:nvSpPr>
        <p:spPr>
          <a:xfrm>
            <a:off x="5940152" y="2520074"/>
            <a:ext cx="1877437" cy="553998"/>
          </a:xfrm>
          <a:prstGeom prst="rect">
            <a:avLst/>
          </a:prstGeom>
          <a:noFill/>
        </p:spPr>
        <p:txBody>
          <a:bodyPr wrap="none" rtlCol="0">
            <a:spAutoFit/>
          </a:bodyPr>
          <a:lstStyle/>
          <a:p>
            <a:pPr marL="0" lvl="1"/>
            <a:r>
              <a:rPr lang="zh-CN" altLang="en-US" sz="3000" b="1" spc="300" dirty="0" smtClean="0">
                <a:solidFill>
                  <a:srgbClr val="0070C0"/>
                </a:solidFill>
                <a:latin typeface="微软雅黑" pitchFamily="34" charset="-122"/>
                <a:ea typeface="微软雅黑" pitchFamily="34" charset="-122"/>
              </a:rPr>
              <a:t>软件设计</a:t>
            </a:r>
            <a:endParaRPr lang="zh-CN" altLang="en-US" sz="3000" b="1" spc="300"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2962260788"/>
      </p:ext>
    </p:extLst>
  </p:cSld>
  <p:clrMapOvr>
    <a:masterClrMapping/>
  </p:clrMapOvr>
  <mc:AlternateContent xmlns:mc="http://schemas.openxmlformats.org/markup-compatibility/2006" xmlns:p14="http://schemas.microsoft.com/office/powerpoint/2010/main">
    <mc:Choice Requires="p14">
      <p:transition spd="med" p14:dur="700" advTm="367">
        <p:fade/>
      </p:transition>
    </mc:Choice>
    <mc:Fallback xmlns="">
      <p:transition spd="med" advTm="367">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841276"/>
            <a:ext cx="5688632" cy="1920526"/>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检测软件设计</a:t>
            </a:r>
            <a:endParaRPr lang="zh-CN" altLang="en-US" b="1" dirty="0">
              <a:solidFill>
                <a:srgbClr val="0070C0"/>
              </a:solidFill>
            </a:endParaRP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图像处理检测算法：</a:t>
            </a:r>
            <a:r>
              <a:rPr lang="en-US" altLang="zh-CN" dirty="0" err="1" smtClean="0">
                <a:latin typeface="华文楷体" panose="02010600040101010101" pitchFamily="2" charset="-122"/>
                <a:ea typeface="华文楷体" panose="02010600040101010101" pitchFamily="2" charset="-122"/>
                <a:cs typeface="黑体" panose="02010609060101010101" pitchFamily="49" charset="-122"/>
              </a:rPr>
              <a:t>OpenCV</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a:t>
            </a: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卷积神经网络检测算法：</a:t>
            </a:r>
            <a:r>
              <a:rPr lang="en-US" altLang="zh-CN" dirty="0" err="1" smtClean="0">
                <a:latin typeface="华文楷体" panose="02010600040101010101" pitchFamily="2" charset="-122"/>
                <a:ea typeface="华文楷体" panose="02010600040101010101" pitchFamily="2" charset="-122"/>
                <a:cs typeface="黑体" panose="02010609060101010101" pitchFamily="49" charset="-122"/>
              </a:rPr>
              <a:t>TensorFlow</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深度学习框架。</a:t>
            </a: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数据库：</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MySQL</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数据库管理系统。</a:t>
            </a: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图形用户界面：</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QT</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框架</a:t>
            </a:r>
          </a:p>
          <a:p>
            <a:pPr marL="358775" indent="-92075">
              <a:lnSpc>
                <a:spcPct val="110000"/>
              </a:lnSpc>
              <a:buFont typeface="Arial" panose="020B0604020202020204" pitchFamily="34" charset="0"/>
              <a:buChar char="•"/>
            </a:pPr>
            <a:endParaRPr lang="zh-CN" altLang="en-US" dirty="0">
              <a:latin typeface="华文楷体" panose="02010600040101010101" pitchFamily="2" charset="-122"/>
              <a:ea typeface="华文楷体" panose="02010600040101010101" pitchFamily="2" charset="-122"/>
              <a:cs typeface="黑体" panose="02010609060101010101" pitchFamily="49" charset="-122"/>
            </a:endParaRPr>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检测软件</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201316"/>
            <a:ext cx="5190472" cy="4032232"/>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288" y="2087085"/>
            <a:ext cx="3438326" cy="3043576"/>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9632" y="2168713"/>
            <a:ext cx="2784600" cy="2880320"/>
          </a:xfrm>
          <a:prstGeom prst="rect">
            <a:avLst/>
          </a:prstGeom>
        </p:spPr>
      </p:pic>
    </p:spTree>
    <p:extLst>
      <p:ext uri="{BB962C8B-B14F-4D97-AF65-F5344CB8AC3E}">
        <p14:creationId xmlns:p14="http://schemas.microsoft.com/office/powerpoint/2010/main" val="3903206602"/>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841276"/>
            <a:ext cx="5688632" cy="701731"/>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后台系统</a:t>
            </a:r>
            <a:r>
              <a:rPr lang="zh-CN" altLang="en-US" b="1" dirty="0">
                <a:solidFill>
                  <a:srgbClr val="0070C0"/>
                </a:solidFill>
              </a:rPr>
              <a:t>框架</a:t>
            </a:r>
            <a:endParaRPr lang="zh-CN" altLang="en-US" b="1" dirty="0" smtClean="0">
              <a:solidFill>
                <a:srgbClr val="0070C0"/>
              </a:solidFill>
            </a:endParaRPr>
          </a:p>
          <a:p>
            <a:pPr marL="358775" indent="-92075">
              <a:lnSpc>
                <a:spcPct val="110000"/>
              </a:lnSpc>
              <a:buFont typeface="Arial" panose="020B0604020202020204" pitchFamily="34" charset="0"/>
              <a:buChar char="•"/>
            </a:pPr>
            <a:endParaRPr lang="zh-CN" altLang="en-US" dirty="0">
              <a:latin typeface="华文楷体" panose="02010600040101010101" pitchFamily="2" charset="-122"/>
              <a:ea typeface="华文楷体" panose="02010600040101010101" pitchFamily="2" charset="-122"/>
              <a:cs typeface="黑体" panose="02010609060101010101" pitchFamily="49" charset="-122"/>
            </a:endParaRPr>
          </a:p>
        </p:txBody>
      </p:sp>
      <p:sp>
        <p:nvSpPr>
          <p:cNvPr id="6" name="TextBox 35"/>
          <p:cNvSpPr txBox="1"/>
          <p:nvPr/>
        </p:nvSpPr>
        <p:spPr>
          <a:xfrm>
            <a:off x="2627784" y="265212"/>
            <a:ext cx="384784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远程监控系统设计</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grpSp>
        <p:nvGrpSpPr>
          <p:cNvPr id="19" name="画布 11"/>
          <p:cNvGrpSpPr/>
          <p:nvPr/>
        </p:nvGrpSpPr>
        <p:grpSpPr>
          <a:xfrm>
            <a:off x="1547664" y="1245778"/>
            <a:ext cx="6254790" cy="1751891"/>
            <a:chOff x="0" y="0"/>
            <a:chExt cx="5772485" cy="1919605"/>
          </a:xfrm>
        </p:grpSpPr>
        <p:sp>
          <p:nvSpPr>
            <p:cNvPr id="20" name="矩形 19"/>
            <p:cNvSpPr/>
            <p:nvPr/>
          </p:nvSpPr>
          <p:spPr>
            <a:xfrm>
              <a:off x="0" y="0"/>
              <a:ext cx="5382895" cy="1919605"/>
            </a:xfrm>
            <a:prstGeom prst="rect">
              <a:avLst/>
            </a:prstGeom>
          </p:spPr>
        </p:sp>
        <p:sp>
          <p:nvSpPr>
            <p:cNvPr id="21" name="文本框 13"/>
            <p:cNvSpPr txBox="1"/>
            <p:nvPr/>
          </p:nvSpPr>
          <p:spPr>
            <a:xfrm>
              <a:off x="111434" y="43779"/>
              <a:ext cx="858520" cy="61595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ctr">
                <a:spcAft>
                  <a:spcPts val="0"/>
                </a:spcAft>
              </a:pPr>
              <a:r>
                <a:rPr lang="en-US" sz="1600" kern="100">
                  <a:effectLst/>
                  <a:ea typeface="宋体" panose="02010600030101010101" pitchFamily="2" charset="-122"/>
                  <a:cs typeface="Times New Roman" panose="02020603050405020304" pitchFamily="18" charset="0"/>
                </a:rPr>
                <a:t>Nginx</a:t>
              </a:r>
              <a:r>
                <a:rPr lang="zh-CN" sz="1600" kern="100">
                  <a:effectLst/>
                  <a:ea typeface="宋体" panose="02010600030101010101" pitchFamily="2" charset="-122"/>
                  <a:cs typeface="Times New Roman" panose="02020603050405020304" pitchFamily="18" charset="0"/>
                </a:rPr>
                <a:t>服务器</a:t>
              </a:r>
              <a:endParaRPr lang="zh-CN" sz="1200" kern="100">
                <a:effectLst/>
                <a:ea typeface="宋体" panose="02010600030101010101" pitchFamily="2" charset="-122"/>
                <a:cs typeface="Times New Roman" panose="02020603050405020304" pitchFamily="18" charset="0"/>
              </a:endParaRPr>
            </a:p>
          </p:txBody>
        </p:sp>
        <p:sp>
          <p:nvSpPr>
            <p:cNvPr id="22" name="左右箭头 21"/>
            <p:cNvSpPr/>
            <p:nvPr/>
          </p:nvSpPr>
          <p:spPr>
            <a:xfrm>
              <a:off x="969954" y="87558"/>
              <a:ext cx="1343875" cy="556038"/>
            </a:xfrm>
            <a:prstGeom prst="lef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err="1">
                  <a:solidFill>
                    <a:srgbClr val="000000"/>
                  </a:solidFill>
                  <a:effectLst/>
                  <a:ea typeface="宋体" panose="02010600030101010101" pitchFamily="2" charset="-122"/>
                  <a:cs typeface="Times New Roman" panose="02020603050405020304" pitchFamily="18" charset="0"/>
                </a:rPr>
                <a:t>uwsgi</a:t>
              </a:r>
              <a:r>
                <a:rPr lang="zh-CN" sz="1200" kern="100" dirty="0">
                  <a:solidFill>
                    <a:srgbClr val="000000"/>
                  </a:solidFill>
                  <a:effectLst/>
                  <a:ea typeface="宋体" panose="02010600030101010101" pitchFamily="2" charset="-122"/>
                  <a:cs typeface="Times New Roman" panose="02020603050405020304" pitchFamily="18" charset="0"/>
                </a:rPr>
                <a:t>协议</a:t>
              </a:r>
              <a:endParaRPr lang="zh-CN" sz="1200" kern="100" dirty="0">
                <a:effectLst/>
                <a:ea typeface="宋体" panose="02010600030101010101" pitchFamily="2" charset="-122"/>
                <a:cs typeface="Times New Roman" panose="02020603050405020304" pitchFamily="18" charset="0"/>
              </a:endParaRPr>
            </a:p>
          </p:txBody>
        </p:sp>
        <p:sp>
          <p:nvSpPr>
            <p:cNvPr id="23" name="文本框 18"/>
            <p:cNvSpPr txBox="1"/>
            <p:nvPr/>
          </p:nvSpPr>
          <p:spPr>
            <a:xfrm>
              <a:off x="2313829" y="87790"/>
              <a:ext cx="858520" cy="61595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ctr">
                <a:spcAft>
                  <a:spcPts val="0"/>
                </a:spcAft>
              </a:pPr>
              <a:r>
                <a:rPr lang="en-US" sz="1600" kern="100" dirty="0" err="1">
                  <a:effectLst/>
                  <a:ea typeface="宋体" panose="02010600030101010101" pitchFamily="2" charset="-122"/>
                  <a:cs typeface="Times New Roman" panose="02020603050405020304" pitchFamily="18" charset="0"/>
                </a:rPr>
                <a:t>uWSGI</a:t>
              </a:r>
              <a:r>
                <a:rPr lang="zh-CN" sz="1600" kern="100" dirty="0">
                  <a:effectLst/>
                  <a:ea typeface="宋体" panose="02010600030101010101" pitchFamily="2" charset="-122"/>
                  <a:cs typeface="Times New Roman" panose="02020603050405020304" pitchFamily="18" charset="0"/>
                </a:rPr>
                <a:t>服务器</a:t>
              </a:r>
              <a:endParaRPr lang="zh-CN" sz="1200" kern="100" dirty="0">
                <a:effectLst/>
                <a:ea typeface="宋体" panose="02010600030101010101" pitchFamily="2" charset="-122"/>
                <a:cs typeface="Times New Roman" panose="02020603050405020304" pitchFamily="18" charset="0"/>
              </a:endParaRPr>
            </a:p>
          </p:txBody>
        </p:sp>
        <p:sp>
          <p:nvSpPr>
            <p:cNvPr id="24" name="左右箭头 23"/>
            <p:cNvSpPr/>
            <p:nvPr/>
          </p:nvSpPr>
          <p:spPr>
            <a:xfrm>
              <a:off x="3172349" y="87790"/>
              <a:ext cx="1216152" cy="556038"/>
            </a:xfrm>
            <a:prstGeom prst="lef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solidFill>
                    <a:srgbClr val="000000"/>
                  </a:solidFill>
                  <a:effectLst/>
                  <a:ea typeface="宋体" panose="02010600030101010101" pitchFamily="2" charset="-122"/>
                  <a:cs typeface="Times New Roman" panose="02020603050405020304" pitchFamily="18" charset="0"/>
                </a:rPr>
                <a:t>wsgi</a:t>
              </a:r>
              <a:r>
                <a:rPr lang="zh-CN" sz="1200" kern="100">
                  <a:solidFill>
                    <a:srgbClr val="000000"/>
                  </a:solidFill>
                  <a:effectLst/>
                  <a:ea typeface="宋体" panose="02010600030101010101" pitchFamily="2" charset="-122"/>
                  <a:cs typeface="Times New Roman" panose="02020603050405020304" pitchFamily="18" charset="0"/>
                </a:rPr>
                <a:t>协议</a:t>
              </a:r>
              <a:endParaRPr lang="zh-CN" sz="1200" kern="100">
                <a:effectLst/>
                <a:ea typeface="宋体" panose="02010600030101010101" pitchFamily="2" charset="-122"/>
                <a:cs typeface="Times New Roman" panose="02020603050405020304" pitchFamily="18" charset="0"/>
              </a:endParaRPr>
            </a:p>
          </p:txBody>
        </p:sp>
        <p:sp>
          <p:nvSpPr>
            <p:cNvPr id="25" name="文本框 20"/>
            <p:cNvSpPr txBox="1"/>
            <p:nvPr/>
          </p:nvSpPr>
          <p:spPr>
            <a:xfrm>
              <a:off x="4401984" y="28635"/>
              <a:ext cx="1370501" cy="646237"/>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600" kern="100" dirty="0" err="1" smtClean="0">
                  <a:effectLst/>
                  <a:ea typeface="宋体" panose="02010600030101010101" pitchFamily="2" charset="-122"/>
                  <a:cs typeface="Times New Roman" panose="02020603050405020304" pitchFamily="18" charset="0"/>
                </a:rPr>
                <a:t>Django</a:t>
              </a:r>
              <a:endParaRPr lang="en-US" sz="1600" kern="100" dirty="0" smtClean="0">
                <a:effectLst/>
                <a:ea typeface="宋体" panose="02010600030101010101" pitchFamily="2" charset="-122"/>
                <a:cs typeface="Times New Roman" panose="02020603050405020304" pitchFamily="18" charset="0"/>
              </a:endParaRPr>
            </a:p>
            <a:p>
              <a:pPr algn="ctr">
                <a:spcAft>
                  <a:spcPts val="0"/>
                </a:spcAft>
              </a:pPr>
              <a:r>
                <a:rPr lang="en-US" altLang="zh-CN" sz="1600" kern="100" dirty="0" smtClean="0">
                  <a:ea typeface="宋体" panose="02010600030101010101" pitchFamily="2" charset="-122"/>
                  <a:cs typeface="Times New Roman" panose="02020603050405020304" pitchFamily="18" charset="0"/>
                </a:rPr>
                <a:t>web</a:t>
              </a:r>
              <a:r>
                <a:rPr lang="zh-CN" altLang="en-US" sz="1600" kern="100" dirty="0" smtClean="0">
                  <a:ea typeface="宋体" panose="02010600030101010101" pitchFamily="2" charset="-122"/>
                  <a:cs typeface="Times New Roman" panose="02020603050405020304" pitchFamily="18" charset="0"/>
                </a:rPr>
                <a:t>应用框架</a:t>
              </a:r>
              <a:endParaRPr lang="zh-CN" sz="1200" kern="100" dirty="0">
                <a:effectLst/>
                <a:ea typeface="宋体" panose="02010600030101010101" pitchFamily="2" charset="-122"/>
                <a:cs typeface="Times New Roman" panose="02020603050405020304" pitchFamily="18" charset="0"/>
              </a:endParaRPr>
            </a:p>
          </p:txBody>
        </p:sp>
        <p:sp>
          <p:nvSpPr>
            <p:cNvPr id="26" name="文本框 22"/>
            <p:cNvSpPr txBox="1"/>
            <p:nvPr/>
          </p:nvSpPr>
          <p:spPr>
            <a:xfrm>
              <a:off x="47707" y="1264001"/>
              <a:ext cx="1025718" cy="50038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ctr">
                <a:spcAft>
                  <a:spcPts val="0"/>
                </a:spcAft>
              </a:pPr>
              <a:r>
                <a:rPr lang="zh-CN" sz="1600" kern="100">
                  <a:effectLst/>
                  <a:ea typeface="宋体" panose="02010600030101010101" pitchFamily="2" charset="-122"/>
                  <a:cs typeface="Times New Roman" panose="02020603050405020304" pitchFamily="18" charset="0"/>
                </a:rPr>
                <a:t>静态资源</a:t>
              </a:r>
              <a:endParaRPr lang="zh-CN" sz="1200" kern="100">
                <a:effectLst/>
                <a:ea typeface="宋体" panose="02010600030101010101" pitchFamily="2" charset="-122"/>
                <a:cs typeface="Times New Roman" panose="02020603050405020304" pitchFamily="18" charset="0"/>
              </a:endParaRPr>
            </a:p>
          </p:txBody>
        </p:sp>
        <p:sp>
          <p:nvSpPr>
            <p:cNvPr id="27" name="上下箭头 26"/>
            <p:cNvSpPr/>
            <p:nvPr/>
          </p:nvSpPr>
          <p:spPr>
            <a:xfrm>
              <a:off x="389591" y="659729"/>
              <a:ext cx="254464" cy="604272"/>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文本框 24"/>
            <p:cNvSpPr txBox="1"/>
            <p:nvPr/>
          </p:nvSpPr>
          <p:spPr>
            <a:xfrm>
              <a:off x="2203322" y="1308012"/>
              <a:ext cx="1104900" cy="500380"/>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ctr">
                <a:spcAft>
                  <a:spcPts val="0"/>
                </a:spcAft>
              </a:pPr>
              <a:r>
                <a:rPr lang="en-US" sz="1600" kern="100" dirty="0">
                  <a:effectLst/>
                  <a:ea typeface="宋体" panose="02010600030101010101" pitchFamily="2" charset="-122"/>
                  <a:cs typeface="Times New Roman" panose="02020603050405020304" pitchFamily="18" charset="0"/>
                </a:rPr>
                <a:t>supervisor</a:t>
              </a:r>
              <a:endParaRPr lang="zh-CN" sz="1200" kern="100" dirty="0">
                <a:effectLst/>
                <a:ea typeface="宋体" panose="02010600030101010101" pitchFamily="2" charset="-122"/>
                <a:cs typeface="Times New Roman" panose="02020603050405020304" pitchFamily="18" charset="0"/>
              </a:endParaRPr>
            </a:p>
          </p:txBody>
        </p:sp>
        <p:sp>
          <p:nvSpPr>
            <p:cNvPr id="29" name="上下箭头 28"/>
            <p:cNvSpPr/>
            <p:nvPr/>
          </p:nvSpPr>
          <p:spPr>
            <a:xfrm>
              <a:off x="2592855" y="703740"/>
              <a:ext cx="254464" cy="604272"/>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文本框 26"/>
            <p:cNvSpPr txBox="1"/>
            <p:nvPr/>
          </p:nvSpPr>
          <p:spPr>
            <a:xfrm>
              <a:off x="4599035" y="1264000"/>
              <a:ext cx="976397" cy="613206"/>
            </a:xfrm>
            <a:prstGeom prst="rect">
              <a:avLst/>
            </a:prstGeom>
            <a:solidFill>
              <a:schemeClr val="lt1"/>
            </a:solidFill>
            <a:ln w="127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600" kern="100" dirty="0">
                  <a:effectLst/>
                  <a:ea typeface="宋体" panose="02010600030101010101" pitchFamily="2" charset="-122"/>
                  <a:cs typeface="Times New Roman" panose="02020603050405020304" pitchFamily="18" charset="0"/>
                </a:rPr>
                <a:t>MySQL</a:t>
              </a:r>
              <a:r>
                <a:rPr lang="zh-CN" sz="1600" kern="100" dirty="0">
                  <a:effectLst/>
                  <a:ea typeface="宋体" panose="02010600030101010101" pitchFamily="2" charset="-122"/>
                  <a:cs typeface="Times New Roman" panose="02020603050405020304" pitchFamily="18" charset="0"/>
                </a:rPr>
                <a:t>数据库</a:t>
              </a:r>
              <a:endParaRPr lang="zh-CN" sz="1200" kern="100" dirty="0">
                <a:effectLst/>
                <a:ea typeface="宋体" panose="02010600030101010101" pitchFamily="2" charset="-122"/>
                <a:cs typeface="Times New Roman" panose="02020603050405020304" pitchFamily="18" charset="0"/>
              </a:endParaRPr>
            </a:p>
          </p:txBody>
        </p:sp>
        <p:sp>
          <p:nvSpPr>
            <p:cNvPr id="31" name="上下箭头 30"/>
            <p:cNvSpPr/>
            <p:nvPr/>
          </p:nvSpPr>
          <p:spPr>
            <a:xfrm>
              <a:off x="4960002" y="659729"/>
              <a:ext cx="254464" cy="604272"/>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 name="矩形 1"/>
          <p:cNvSpPr/>
          <p:nvPr/>
        </p:nvSpPr>
        <p:spPr>
          <a:xfrm>
            <a:off x="683568" y="3000080"/>
            <a:ext cx="8064895" cy="2539157"/>
          </a:xfrm>
          <a:prstGeom prst="rect">
            <a:avLst/>
          </a:prstGeom>
        </p:spPr>
        <p:txBody>
          <a:bodyPr wrap="square">
            <a:spAutoFit/>
          </a:bodyPr>
          <a:lstStyle/>
          <a:p>
            <a:pPr algn="just">
              <a:spcBef>
                <a:spcPts val="600"/>
              </a:spcBef>
              <a:spcAft>
                <a:spcPts val="0"/>
              </a:spcAft>
            </a:pPr>
            <a:r>
              <a:rPr lang="en-US" altLang="zh-CN" dirty="0" err="1">
                <a:latin typeface="华文楷体" panose="02010600040101010101" pitchFamily="2" charset="-122"/>
                <a:ea typeface="华文楷体" panose="02010600040101010101" pitchFamily="2" charset="-122"/>
                <a:cs typeface="黑体" panose="02010609060101010101" pitchFamily="49" charset="-122"/>
              </a:rPr>
              <a:t>Nginx</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处理</a:t>
            </a:r>
            <a:r>
              <a:rPr lang="zh-CN" altLang="zh-CN" dirty="0">
                <a:latin typeface="华文楷体" panose="02010600040101010101" pitchFamily="2" charset="-122"/>
                <a:ea typeface="华文楷体" panose="02010600040101010101" pitchFamily="2" charset="-122"/>
                <a:cs typeface="黑体" panose="02010609060101010101" pitchFamily="49" charset="-122"/>
              </a:rPr>
              <a:t>浏览器发来</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的</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HTTP</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请求</a:t>
            </a:r>
            <a:r>
              <a:rPr lang="zh-CN" altLang="zh-CN" dirty="0">
                <a:latin typeface="华文楷体" panose="02010600040101010101" pitchFamily="2" charset="-122"/>
                <a:ea typeface="华文楷体" panose="02010600040101010101" pitchFamily="2" charset="-122"/>
                <a:cs typeface="黑体" panose="02010609060101010101" pitchFamily="49" charset="-122"/>
              </a:rPr>
              <a:t>，返回一个</a:t>
            </a:r>
            <a:r>
              <a:rPr lang="en-US" altLang="zh-CN" dirty="0">
                <a:latin typeface="华文楷体" panose="02010600040101010101" pitchFamily="2" charset="-122"/>
                <a:ea typeface="华文楷体" panose="02010600040101010101" pitchFamily="2" charset="-122"/>
                <a:cs typeface="黑体" panose="02010609060101010101" pitchFamily="49" charset="-122"/>
              </a:rPr>
              <a:t> HTTP </a:t>
            </a:r>
            <a:r>
              <a:rPr lang="zh-CN" altLang="zh-CN" dirty="0">
                <a:latin typeface="华文楷体" panose="02010600040101010101" pitchFamily="2" charset="-122"/>
                <a:ea typeface="华文楷体" panose="02010600040101010101" pitchFamily="2" charset="-122"/>
                <a:cs typeface="黑体" panose="02010609060101010101" pitchFamily="49" charset="-122"/>
              </a:rPr>
              <a:t>响应。</a:t>
            </a:r>
            <a:r>
              <a:rPr lang="en-US" altLang="zh-CN" dirty="0" err="1">
                <a:latin typeface="华文楷体" panose="02010600040101010101" pitchFamily="2" charset="-122"/>
                <a:ea typeface="华文楷体" panose="02010600040101010101" pitchFamily="2" charset="-122"/>
                <a:cs typeface="黑体" panose="02010609060101010101" pitchFamily="49" charset="-122"/>
              </a:rPr>
              <a:t>Nginx</a:t>
            </a:r>
            <a:r>
              <a:rPr lang="zh-CN" altLang="zh-CN" dirty="0">
                <a:latin typeface="华文楷体" panose="02010600040101010101" pitchFamily="2" charset="-122"/>
                <a:ea typeface="华文楷体" panose="02010600040101010101" pitchFamily="2" charset="-122"/>
                <a:cs typeface="黑体" panose="02010609060101010101" pitchFamily="49" charset="-122"/>
              </a:rPr>
              <a:t>可以直接响应获取静态</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文件的</a:t>
            </a:r>
            <a:r>
              <a:rPr lang="zh-CN" altLang="zh-CN" dirty="0">
                <a:latin typeface="华文楷体" panose="02010600040101010101" pitchFamily="2" charset="-122"/>
                <a:ea typeface="华文楷体" panose="02010600040101010101" pitchFamily="2" charset="-122"/>
                <a:cs typeface="黑体" panose="02010609060101010101" pitchFamily="49" charset="-122"/>
              </a:rPr>
              <a:t>请求</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，或者把请求</a:t>
            </a:r>
            <a:r>
              <a:rPr lang="zh-CN" altLang="zh-CN" dirty="0">
                <a:latin typeface="华文楷体" panose="02010600040101010101" pitchFamily="2" charset="-122"/>
                <a:ea typeface="华文楷体" panose="02010600040101010101" pitchFamily="2" charset="-122"/>
                <a:cs typeface="黑体" panose="02010609060101010101" pitchFamily="49" charset="-122"/>
              </a:rPr>
              <a:t>传递给相应的应用程序服务器</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a:t>
            </a:r>
            <a:endParaRPr lang="zh-CN" altLang="zh-CN" dirty="0">
              <a:latin typeface="华文楷体" panose="02010600040101010101" pitchFamily="2" charset="-122"/>
              <a:ea typeface="华文楷体" panose="02010600040101010101" pitchFamily="2" charset="-122"/>
              <a:cs typeface="黑体" panose="02010609060101010101" pitchFamily="49" charset="-122"/>
            </a:endParaRPr>
          </a:p>
          <a:p>
            <a:pPr algn="just">
              <a:spcBef>
                <a:spcPts val="600"/>
              </a:spcBef>
              <a:spcAft>
                <a:spcPts val="0"/>
              </a:spcAft>
            </a:pPr>
            <a:r>
              <a:rPr lang="en-US" altLang="zh-CN" dirty="0" err="1">
                <a:latin typeface="华文楷体" panose="02010600040101010101" pitchFamily="2" charset="-122"/>
                <a:ea typeface="华文楷体" panose="02010600040101010101" pitchFamily="2" charset="-122"/>
                <a:cs typeface="黑体" panose="02010609060101010101" pitchFamily="49" charset="-122"/>
              </a:rPr>
              <a:t>uWSGI</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连接</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web</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服务器</a:t>
            </a:r>
            <a:r>
              <a:rPr lang="zh-CN" altLang="zh-CN" dirty="0">
                <a:latin typeface="华文楷体" panose="02010600040101010101" pitchFamily="2" charset="-122"/>
                <a:ea typeface="华文楷体" panose="02010600040101010101" pitchFamily="2" charset="-122"/>
                <a:cs typeface="黑体" panose="02010609060101010101" pitchFamily="49" charset="-122"/>
              </a:rPr>
              <a:t>与</a:t>
            </a:r>
            <a:r>
              <a:rPr lang="en-US" altLang="zh-CN" dirty="0">
                <a:latin typeface="华文楷体" panose="02010600040101010101" pitchFamily="2" charset="-122"/>
                <a:ea typeface="华文楷体" panose="02010600040101010101" pitchFamily="2" charset="-122"/>
                <a:cs typeface="黑体" panose="02010609060101010101" pitchFamily="49" charset="-122"/>
              </a:rPr>
              <a:t>web</a:t>
            </a:r>
            <a:r>
              <a:rPr lang="zh-CN" altLang="zh-CN" dirty="0">
                <a:latin typeface="华文楷体" panose="02010600040101010101" pitchFamily="2" charset="-122"/>
                <a:ea typeface="华文楷体" panose="02010600040101010101" pitchFamily="2" charset="-122"/>
                <a:cs typeface="黑体" panose="02010609060101010101" pitchFamily="49" charset="-122"/>
              </a:rPr>
              <a:t>应用的中间件。其中包括</a:t>
            </a:r>
            <a:r>
              <a:rPr lang="en-US" altLang="zh-CN" dirty="0" err="1">
                <a:latin typeface="华文楷体" panose="02010600040101010101" pitchFamily="2" charset="-122"/>
                <a:ea typeface="华文楷体" panose="02010600040101010101" pitchFamily="2" charset="-122"/>
                <a:cs typeface="黑体" panose="02010609060101010101" pitchFamily="49" charset="-122"/>
              </a:rPr>
              <a:t>uwsgi</a:t>
            </a:r>
            <a:r>
              <a:rPr lang="zh-CN" altLang="zh-CN" dirty="0">
                <a:latin typeface="华文楷体" panose="02010600040101010101" pitchFamily="2" charset="-122"/>
                <a:ea typeface="华文楷体" panose="02010600040101010101" pitchFamily="2" charset="-122"/>
                <a:cs typeface="黑体" panose="02010609060101010101" pitchFamily="49" charset="-122"/>
              </a:rPr>
              <a:t>和</a:t>
            </a:r>
            <a:r>
              <a:rPr lang="en-US" altLang="zh-CN" dirty="0" err="1">
                <a:latin typeface="华文楷体" panose="02010600040101010101" pitchFamily="2" charset="-122"/>
                <a:ea typeface="华文楷体" panose="02010600040101010101" pitchFamily="2" charset="-122"/>
                <a:cs typeface="黑体" panose="02010609060101010101" pitchFamily="49" charset="-122"/>
              </a:rPr>
              <a:t>wsgi</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协议</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supervisor</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进程</a:t>
            </a:r>
            <a:r>
              <a:rPr lang="zh-CN" altLang="zh-CN" dirty="0">
                <a:latin typeface="华文楷体" panose="02010600040101010101" pitchFamily="2" charset="-122"/>
                <a:ea typeface="华文楷体" panose="02010600040101010101" pitchFamily="2" charset="-122"/>
                <a:cs typeface="黑体" panose="02010609060101010101" pitchFamily="49" charset="-122"/>
              </a:rPr>
              <a:t>管理工具</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。监听</a:t>
            </a:r>
            <a:r>
              <a:rPr lang="zh-CN" altLang="zh-CN" dirty="0">
                <a:latin typeface="华文楷体" panose="02010600040101010101" pitchFamily="2" charset="-122"/>
                <a:ea typeface="华文楷体" panose="02010600040101010101" pitchFamily="2" charset="-122"/>
                <a:cs typeface="黑体" panose="02010609060101010101" pitchFamily="49" charset="-122"/>
              </a:rPr>
              <a:t>、启动、停止、重启一个或多个进程</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。当</a:t>
            </a:r>
            <a:r>
              <a:rPr lang="en-US" altLang="zh-CN" dirty="0" err="1" smtClean="0">
                <a:latin typeface="华文楷体" panose="02010600040101010101" pitchFamily="2" charset="-122"/>
                <a:ea typeface="华文楷体" panose="02010600040101010101" pitchFamily="2" charset="-122"/>
                <a:cs typeface="黑体" panose="02010609060101010101" pitchFamily="49" charset="-122"/>
              </a:rPr>
              <a:t>uwsgi</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 </a:t>
            </a:r>
            <a:r>
              <a:rPr lang="zh-CN" altLang="zh-CN" dirty="0">
                <a:latin typeface="华文楷体" panose="02010600040101010101" pitchFamily="2" charset="-122"/>
                <a:ea typeface="华文楷体" panose="02010600040101010101" pitchFamily="2" charset="-122"/>
                <a:cs typeface="黑体" panose="02010609060101010101" pitchFamily="49" charset="-122"/>
              </a:rPr>
              <a:t>异常退出时，</a:t>
            </a:r>
            <a:r>
              <a:rPr lang="en-US" altLang="zh-CN" dirty="0">
                <a:latin typeface="华文楷体" panose="02010600040101010101" pitchFamily="2" charset="-122"/>
                <a:ea typeface="华文楷体" panose="02010600040101010101" pitchFamily="2" charset="-122"/>
                <a:cs typeface="黑体" panose="02010609060101010101" pitchFamily="49" charset="-122"/>
              </a:rPr>
              <a:t>supervisor </a:t>
            </a:r>
            <a:r>
              <a:rPr lang="zh-CN" altLang="zh-CN" dirty="0">
                <a:latin typeface="华文楷体" panose="02010600040101010101" pitchFamily="2" charset="-122"/>
                <a:ea typeface="华文楷体" panose="02010600040101010101" pitchFamily="2" charset="-122"/>
                <a:cs typeface="黑体" panose="02010609060101010101" pitchFamily="49" charset="-122"/>
              </a:rPr>
              <a:t>可以马上重启它，</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让</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Web</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服务</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运行</a:t>
            </a:r>
            <a:r>
              <a:rPr lang="zh-CN" altLang="zh-CN" dirty="0">
                <a:latin typeface="华文楷体" panose="02010600040101010101" pitchFamily="2" charset="-122"/>
                <a:ea typeface="华文楷体" panose="02010600040101010101" pitchFamily="2" charset="-122"/>
                <a:cs typeface="黑体" panose="02010609060101010101" pitchFamily="49" charset="-122"/>
              </a:rPr>
              <a:t>更加稳定</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a:p>
            <a:pPr algn="just">
              <a:spcBef>
                <a:spcPts val="600"/>
              </a:spcBef>
              <a:spcAft>
                <a:spcPts val="0"/>
              </a:spcAft>
            </a:pPr>
            <a:r>
              <a:rPr lang="en-US" altLang="zh-CN" dirty="0" err="1">
                <a:latin typeface="华文楷体" panose="02010600040101010101" pitchFamily="2" charset="-122"/>
                <a:ea typeface="华文楷体" panose="02010600040101010101" pitchFamily="2" charset="-122"/>
                <a:cs typeface="黑体" panose="02010609060101010101" pitchFamily="49" charset="-122"/>
              </a:rPr>
              <a:t>Django</a:t>
            </a:r>
            <a:r>
              <a:rPr lang="zh-CN" altLang="en-US" dirty="0">
                <a:latin typeface="华文楷体" panose="02010600040101010101" pitchFamily="2" charset="-122"/>
                <a:ea typeface="华文楷体" panose="02010600040101010101" pitchFamily="2" charset="-122"/>
                <a:cs typeface="黑体" panose="02010609060101010101" pitchFamily="49" charset="-122"/>
              </a:rPr>
              <a:t>：</a:t>
            </a:r>
            <a:r>
              <a:rPr lang="en-US" altLang="zh-CN" dirty="0">
                <a:latin typeface="华文楷体" panose="02010600040101010101" pitchFamily="2" charset="-122"/>
                <a:ea typeface="华文楷体" panose="02010600040101010101" pitchFamily="2" charset="-122"/>
                <a:cs typeface="黑体" panose="02010609060101010101" pitchFamily="49" charset="-122"/>
              </a:rPr>
              <a:t>Web</a:t>
            </a:r>
            <a:r>
              <a:rPr lang="zh-CN" altLang="en-US" dirty="0">
                <a:latin typeface="华文楷体" panose="02010600040101010101" pitchFamily="2" charset="-122"/>
                <a:ea typeface="华文楷体" panose="02010600040101010101" pitchFamily="2" charset="-122"/>
                <a:cs typeface="黑体" panose="02010609060101010101" pitchFamily="49" charset="-122"/>
              </a:rPr>
              <a:t>应用框架</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，实现具体的功能</a:t>
            </a:r>
            <a:r>
              <a:rPr lang="zh-CN" altLang="zh-CN" dirty="0" smtClean="0">
                <a:latin typeface="华文楷体" panose="02010600040101010101" pitchFamily="2" charset="-122"/>
                <a:ea typeface="华文楷体" panose="02010600040101010101" pitchFamily="2" charset="-122"/>
                <a:cs typeface="黑体" panose="02010609060101010101" pitchFamily="49" charset="-122"/>
              </a:rPr>
              <a:t>。</a:t>
            </a:r>
            <a:endParaRPr lang="zh-CN" altLang="zh-CN" dirty="0">
              <a:latin typeface="华文楷体" panose="02010600040101010101" pitchFamily="2" charset="-122"/>
              <a:ea typeface="华文楷体" panose="02010600040101010101" pitchFamily="2" charset="-122"/>
              <a:cs typeface="黑体" panose="02010609060101010101" pitchFamily="49" charset="-122"/>
            </a:endParaRPr>
          </a:p>
          <a:p>
            <a:pPr algn="just">
              <a:spcBef>
                <a:spcPts val="600"/>
              </a:spcBef>
              <a:spcAft>
                <a:spcPts val="0"/>
              </a:spcAft>
            </a:pPr>
            <a:r>
              <a:rPr lang="en-US" altLang="zh-CN" dirty="0">
                <a:latin typeface="华文楷体" panose="02010600040101010101" pitchFamily="2" charset="-122"/>
                <a:ea typeface="华文楷体" panose="02010600040101010101" pitchFamily="2" charset="-122"/>
                <a:cs typeface="黑体" panose="02010609060101010101" pitchFamily="49" charset="-122"/>
              </a:rPr>
              <a:t>MySQL</a:t>
            </a:r>
            <a:r>
              <a:rPr lang="zh-CN" altLang="en-US" dirty="0">
                <a:latin typeface="华文楷体" panose="02010600040101010101" pitchFamily="2" charset="-122"/>
                <a:ea typeface="华文楷体" panose="02010600040101010101" pitchFamily="2" charset="-122"/>
                <a:cs typeface="黑体" panose="02010609060101010101" pitchFamily="49" charset="-122"/>
              </a:rPr>
              <a:t>数据库：存储检测的相关数据</a:t>
            </a:r>
          </a:p>
          <a:p>
            <a:pPr algn="just">
              <a:spcAft>
                <a:spcPts val="0"/>
              </a:spcAft>
            </a:pPr>
            <a:endParaRPr lang="zh-CN" altLang="en-US" dirty="0">
              <a:latin typeface="华文楷体" panose="02010600040101010101" pitchFamily="2" charset="-122"/>
              <a:ea typeface="华文楷体" panose="02010600040101010101" pitchFamily="2" charset="-122"/>
              <a:cs typeface="黑体" panose="02010609060101010101" pitchFamily="49" charset="-122"/>
            </a:endParaRPr>
          </a:p>
        </p:txBody>
      </p:sp>
    </p:spTree>
    <p:extLst>
      <p:ext uri="{BB962C8B-B14F-4D97-AF65-F5344CB8AC3E}">
        <p14:creationId xmlns:p14="http://schemas.microsoft.com/office/powerpoint/2010/main" val="3452636888"/>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841276"/>
            <a:ext cx="5688632" cy="100642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系统功能设计</a:t>
            </a:r>
            <a:endParaRPr lang="en-US" altLang="zh-CN" b="1" dirty="0" smtClean="0">
              <a:solidFill>
                <a:srgbClr val="0070C0"/>
              </a:solidFill>
            </a:endParaRPr>
          </a:p>
          <a:p>
            <a:pPr marL="358775" indent="-92075">
              <a:lnSpc>
                <a:spcPct val="11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cs typeface="黑体" panose="02010609060101010101" pitchFamily="49" charset="-122"/>
              </a:rPr>
              <a:t> </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前端：</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HTML</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CSS</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JS</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Ajax</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a:t>
            </a:r>
            <a:r>
              <a:rPr lang="en-US" altLang="zh-CN" dirty="0">
                <a:latin typeface="华文楷体" panose="02010600040101010101" pitchFamily="2" charset="-122"/>
                <a:ea typeface="华文楷体" panose="02010600040101010101" pitchFamily="2" charset="-122"/>
                <a:cs typeface="黑体" panose="02010609060101010101" pitchFamily="49" charset="-122"/>
              </a:rPr>
              <a:t>C</a:t>
            </a:r>
            <a:r>
              <a:rPr lang="en-US" altLang="zh-CN" dirty="0" smtClean="0">
                <a:latin typeface="华文楷体" panose="02010600040101010101" pitchFamily="2" charset="-122"/>
                <a:ea typeface="华文楷体" panose="02010600040101010101" pitchFamily="2" charset="-122"/>
                <a:cs typeface="黑体" panose="02010609060101010101" pitchFamily="49" charset="-122"/>
              </a:rPr>
              <a:t>hart.js</a:t>
            </a: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 账号注册、登入、退出</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993404"/>
            <a:ext cx="6480000" cy="2312337"/>
          </a:xfrm>
          <a:prstGeom prst="rect">
            <a:avLst/>
          </a:prstGeom>
        </p:spPr>
      </p:pic>
      <p:sp>
        <p:nvSpPr>
          <p:cNvPr id="8" name="TextBox 35"/>
          <p:cNvSpPr txBox="1"/>
          <p:nvPr/>
        </p:nvSpPr>
        <p:spPr>
          <a:xfrm>
            <a:off x="2627784" y="265212"/>
            <a:ext cx="384784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远程监控系统设计</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Tree>
    <p:extLst>
      <p:ext uri="{BB962C8B-B14F-4D97-AF65-F5344CB8AC3E}">
        <p14:creationId xmlns:p14="http://schemas.microsoft.com/office/powerpoint/2010/main" val="671742229"/>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841276"/>
            <a:ext cx="5688632" cy="701731"/>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系统功能设计</a:t>
            </a:r>
            <a:endParaRPr lang="en-US" altLang="zh-CN" b="1" dirty="0" smtClean="0">
              <a:solidFill>
                <a:srgbClr val="0070C0"/>
              </a:solidFill>
            </a:endParaRPr>
          </a:p>
          <a:p>
            <a:pPr marL="358775" indent="-92075">
              <a:lnSpc>
                <a:spcPct val="11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cs typeface="黑体" panose="02010609060101010101" pitchFamily="49" charset="-122"/>
              </a:rPr>
              <a:t> 生产线</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运行情况</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704" y="1543007"/>
            <a:ext cx="6480000" cy="3649263"/>
          </a:xfrm>
          <a:prstGeom prst="rect">
            <a:avLst/>
          </a:prstGeom>
        </p:spPr>
      </p:pic>
      <p:sp>
        <p:nvSpPr>
          <p:cNvPr id="8" name="TextBox 35"/>
          <p:cNvSpPr txBox="1"/>
          <p:nvPr/>
        </p:nvSpPr>
        <p:spPr>
          <a:xfrm>
            <a:off x="2627784" y="265212"/>
            <a:ext cx="384784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远程监控系统设计</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Tree>
    <p:extLst>
      <p:ext uri="{BB962C8B-B14F-4D97-AF65-F5344CB8AC3E}">
        <p14:creationId xmlns:p14="http://schemas.microsoft.com/office/powerpoint/2010/main" val="3894158039"/>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3" y="143957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1</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64068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460899"/>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1338979" y="625251"/>
            <a:ext cx="1763807" cy="1017812"/>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968355"/>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cxnSp>
        <p:nvCxnSpPr>
          <p:cNvPr id="17" name="直接连接符 16"/>
          <p:cNvCxnSpPr/>
          <p:nvPr/>
        </p:nvCxnSpPr>
        <p:spPr>
          <a:xfrm flipV="1">
            <a:off x="4574775" y="156135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222729" y="2416244"/>
            <a:ext cx="1031051" cy="553998"/>
          </a:xfrm>
          <a:prstGeom prst="rect">
            <a:avLst/>
          </a:prstGeom>
        </p:spPr>
        <p:txBody>
          <a:bodyPr wrap="none">
            <a:spAutoFit/>
          </a:bodyPr>
          <a:lstStyle/>
          <a:p>
            <a:pPr marL="0" lvl="1" algn="ctr"/>
            <a:r>
              <a:rPr lang="zh-CN" altLang="en-US" sz="3000" b="1" spc="300" dirty="0">
                <a:solidFill>
                  <a:srgbClr val="0070C0"/>
                </a:solidFill>
                <a:latin typeface="微软雅黑" pitchFamily="34" charset="-122"/>
                <a:ea typeface="微软雅黑" pitchFamily="34" charset="-122"/>
              </a:rPr>
              <a:t>绪论</a:t>
            </a:r>
          </a:p>
        </p:txBody>
      </p:sp>
    </p:spTree>
    <p:extLst>
      <p:ext uri="{BB962C8B-B14F-4D97-AF65-F5344CB8AC3E}">
        <p14:creationId xmlns:p14="http://schemas.microsoft.com/office/powerpoint/2010/main" val="2969966750"/>
      </p:ext>
    </p:extLst>
  </p:cSld>
  <p:clrMapOvr>
    <a:masterClrMapping/>
  </p:clrMapOvr>
  <mc:AlternateContent xmlns:mc="http://schemas.openxmlformats.org/markup-compatibility/2006" xmlns:p14="http://schemas.microsoft.com/office/powerpoint/2010/main">
    <mc:Choice Requires="p14">
      <p:transition spd="med" p14:dur="700" advTm="17">
        <p:fade/>
      </p:transition>
    </mc:Choice>
    <mc:Fallback xmlns="">
      <p:transition spd="med" advTm="17">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841276"/>
            <a:ext cx="5688632" cy="701731"/>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系统功能设计</a:t>
            </a:r>
            <a:endParaRPr lang="en-US" altLang="zh-CN" b="1" dirty="0" smtClean="0">
              <a:solidFill>
                <a:srgbClr val="0070C0"/>
              </a:solidFill>
            </a:endParaRP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检测</a:t>
            </a:r>
            <a:r>
              <a:rPr lang="zh-CN" altLang="en-US" dirty="0">
                <a:latin typeface="华文楷体" panose="02010600040101010101" pitchFamily="2" charset="-122"/>
                <a:ea typeface="华文楷体" panose="02010600040101010101" pitchFamily="2" charset="-122"/>
                <a:cs typeface="黑体" panose="02010609060101010101" pitchFamily="49" charset="-122"/>
              </a:rPr>
              <a:t>记录</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查询</a:t>
            </a:r>
            <a:endParaRPr lang="en-US" altLang="zh-CN" dirty="0">
              <a:latin typeface="华文楷体" panose="02010600040101010101" pitchFamily="2" charset="-122"/>
              <a:ea typeface="华文楷体" panose="02010600040101010101" pitchFamily="2" charset="-122"/>
              <a:cs typeface="黑体" panose="020106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683634"/>
            <a:ext cx="6480000" cy="2933053"/>
          </a:xfrm>
          <a:prstGeom prst="rect">
            <a:avLst/>
          </a:prstGeom>
        </p:spPr>
      </p:pic>
      <p:sp>
        <p:nvSpPr>
          <p:cNvPr id="7" name="TextBox 35"/>
          <p:cNvSpPr txBox="1"/>
          <p:nvPr/>
        </p:nvSpPr>
        <p:spPr>
          <a:xfrm>
            <a:off x="2627784" y="265212"/>
            <a:ext cx="384784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远程监控系统设计</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Tree>
    <p:extLst>
      <p:ext uri="{BB962C8B-B14F-4D97-AF65-F5344CB8AC3E}">
        <p14:creationId xmlns:p14="http://schemas.microsoft.com/office/powerpoint/2010/main" val="981486721"/>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841276"/>
            <a:ext cx="5688632" cy="100642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系统功能设计</a:t>
            </a:r>
            <a:endParaRPr lang="en-US" altLang="zh-CN" b="1" dirty="0" smtClean="0">
              <a:solidFill>
                <a:srgbClr val="0070C0"/>
              </a:solidFill>
            </a:endParaRP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不良</a:t>
            </a:r>
            <a:r>
              <a:rPr lang="zh-CN" altLang="en-US" dirty="0">
                <a:latin typeface="华文楷体" panose="02010600040101010101" pitchFamily="2" charset="-122"/>
                <a:ea typeface="华文楷体" panose="02010600040101010101" pitchFamily="2" charset="-122"/>
                <a:cs typeface="黑体" panose="02010609060101010101" pitchFamily="49" charset="-122"/>
              </a:rPr>
              <a:t>图片查询</a:t>
            </a:r>
          </a:p>
          <a:p>
            <a:pPr marL="358775" indent="-92075">
              <a:lnSpc>
                <a:spcPct val="110000"/>
              </a:lnSpc>
              <a:buFont typeface="Arial" panose="020B0604020202020204" pitchFamily="34" charset="0"/>
              <a:buChar char="•"/>
            </a:pPr>
            <a:endParaRPr lang="zh-CN" altLang="en-US" dirty="0">
              <a:latin typeface="华文楷体" panose="02010600040101010101" pitchFamily="2" charset="-122"/>
              <a:ea typeface="华文楷体" panose="02010600040101010101" pitchFamily="2" charset="-122"/>
              <a:cs typeface="黑体" panose="02010609060101010101"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33364"/>
            <a:ext cx="6480000" cy="3240000"/>
          </a:xfrm>
          <a:prstGeom prst="rect">
            <a:avLst/>
          </a:prstGeom>
        </p:spPr>
      </p:pic>
      <p:sp>
        <p:nvSpPr>
          <p:cNvPr id="7" name="TextBox 35"/>
          <p:cNvSpPr txBox="1"/>
          <p:nvPr/>
        </p:nvSpPr>
        <p:spPr>
          <a:xfrm>
            <a:off x="2627784" y="265212"/>
            <a:ext cx="384784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远程监控系统设计</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Tree>
    <p:extLst>
      <p:ext uri="{BB962C8B-B14F-4D97-AF65-F5344CB8AC3E}">
        <p14:creationId xmlns:p14="http://schemas.microsoft.com/office/powerpoint/2010/main" val="2629380609"/>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3" name="Picture 2" descr="未命名 -1"/>
          <p:cNvPicPr>
            <a:picLocks noChangeAspect="1" noChangeArrowheads="1"/>
          </p:cNvPicPr>
          <p:nvPr/>
        </p:nvPicPr>
        <p:blipFill>
          <a:blip r:embed="rId2"/>
          <a:srcRect/>
          <a:stretch>
            <a:fillRect/>
          </a:stretch>
        </p:blipFill>
        <p:spPr bwMode="auto">
          <a:xfrm>
            <a:off x="0" y="0"/>
            <a:ext cx="9144000" cy="5721631"/>
          </a:xfrm>
          <a:prstGeom prst="rect">
            <a:avLst/>
          </a:prstGeom>
          <a:noFill/>
          <a:ln w="9525">
            <a:noFill/>
            <a:miter lim="800000"/>
            <a:headEnd/>
            <a:tailEnd/>
          </a:ln>
        </p:spPr>
      </p:pic>
      <p:sp>
        <p:nvSpPr>
          <p:cNvPr id="10" name="TextBox 63"/>
          <p:cNvSpPr txBox="1">
            <a:spLocks noChangeArrowheads="1"/>
          </p:cNvSpPr>
          <p:nvPr/>
        </p:nvSpPr>
        <p:spPr bwMode="auto">
          <a:xfrm>
            <a:off x="6156740" y="331103"/>
            <a:ext cx="2744275" cy="223812"/>
          </a:xfrm>
          <a:prstGeom prst="rect">
            <a:avLst/>
          </a:prstGeom>
          <a:noFill/>
          <a:ln w="9525">
            <a:noFill/>
            <a:miter lim="800000"/>
          </a:ln>
        </p:spPr>
        <p:txBody>
          <a:bodyPr lIns="95085" tIns="47542" rIns="95085" bIns="47542">
            <a:spAutoFit/>
          </a:bodyPr>
          <a:lstStyle/>
          <a:p>
            <a:pPr eaLnBrk="0" hangingPunct="0">
              <a:buFont typeface="Arial" panose="020B0604020202020204" pitchFamily="34" charset="0"/>
              <a:buNone/>
            </a:pPr>
            <a:r>
              <a:rPr lang="en-US" altLang="zh-CN" sz="800" b="1" dirty="0">
                <a:solidFill>
                  <a:schemeClr val="bg1"/>
                </a:solidFill>
                <a:latin typeface="Raavi" panose="020B0502040204020203" pitchFamily="34" charset="0"/>
                <a:ea typeface="微软雅黑" panose="020B0503020204020204" pitchFamily="34" charset="-122"/>
              </a:rPr>
              <a:t>INNOVATIVE SOLUTIONS, AUTOMATION &amp; BEYOND</a:t>
            </a:r>
          </a:p>
        </p:txBody>
      </p:sp>
      <p:sp>
        <p:nvSpPr>
          <p:cNvPr id="11" name="TextBox 63"/>
          <p:cNvSpPr txBox="1">
            <a:spLocks noChangeArrowheads="1"/>
          </p:cNvSpPr>
          <p:nvPr/>
        </p:nvSpPr>
        <p:spPr bwMode="auto">
          <a:xfrm>
            <a:off x="611483" y="5347644"/>
            <a:ext cx="1379247" cy="236669"/>
          </a:xfrm>
          <a:prstGeom prst="rect">
            <a:avLst/>
          </a:prstGeom>
          <a:noFill/>
          <a:ln w="9525">
            <a:noFill/>
            <a:miter lim="800000"/>
          </a:ln>
        </p:spPr>
        <p:txBody>
          <a:bodyPr wrap="square" lIns="95085" tIns="47542" rIns="95085" bIns="47542">
            <a:spAutoFit/>
          </a:bodyPr>
          <a:lstStyle/>
          <a:p>
            <a:pPr eaLnBrk="0" hangingPunct="0"/>
            <a:r>
              <a:rPr lang="en-US" altLang="zh-CN" sz="900" b="1" dirty="0">
                <a:solidFill>
                  <a:schemeClr val="bg1"/>
                </a:solidFill>
                <a:ea typeface="微软雅黑" panose="020B0503020204020204" pitchFamily="34" charset="-122"/>
              </a:rPr>
              <a:t>www.colibri.com.cn</a:t>
            </a:r>
          </a:p>
        </p:txBody>
      </p:sp>
      <p:sp>
        <p:nvSpPr>
          <p:cNvPr id="12" name="TextBox 63"/>
          <p:cNvSpPr txBox="1">
            <a:spLocks noChangeArrowheads="1"/>
          </p:cNvSpPr>
          <p:nvPr/>
        </p:nvSpPr>
        <p:spPr bwMode="auto">
          <a:xfrm>
            <a:off x="1965650" y="5347644"/>
            <a:ext cx="1379247" cy="236669"/>
          </a:xfrm>
          <a:prstGeom prst="rect">
            <a:avLst/>
          </a:prstGeom>
          <a:noFill/>
          <a:ln w="9525">
            <a:noFill/>
            <a:miter lim="800000"/>
          </a:ln>
        </p:spPr>
        <p:txBody>
          <a:bodyPr wrap="square" lIns="95085" tIns="47542" rIns="95085" bIns="47542">
            <a:spAutoFit/>
          </a:bodyPr>
          <a:lstStyle>
            <a:defPPr>
              <a:defRPr lang="zh-CN"/>
            </a:defPPr>
            <a:lvl1pPr eaLnBrk="0" hangingPunct="0">
              <a:defRPr sz="1000" b="1">
                <a:solidFill>
                  <a:schemeClr val="bg1"/>
                </a:solidFill>
                <a:ea typeface="微软雅黑" panose="020B0503020204020204" pitchFamily="34" charset="-122"/>
              </a:defRPr>
            </a:lvl1pPr>
          </a:lstStyle>
          <a:p>
            <a:r>
              <a:rPr lang="en-US" altLang="zh-CN" sz="900" dirty="0"/>
              <a:t>www.colibri.com.sg</a:t>
            </a:r>
          </a:p>
        </p:txBody>
      </p:sp>
      <p:sp>
        <p:nvSpPr>
          <p:cNvPr id="7" name="Text Box 3"/>
          <p:cNvSpPr txBox="1">
            <a:spLocks noChangeArrowheads="1"/>
          </p:cNvSpPr>
          <p:nvPr/>
        </p:nvSpPr>
        <p:spPr bwMode="auto">
          <a:xfrm>
            <a:off x="172657" y="2223387"/>
            <a:ext cx="8909757" cy="600982"/>
          </a:xfrm>
          <a:prstGeom prst="rect">
            <a:avLst/>
          </a:prstGeom>
          <a:noFill/>
          <a:ln w="9525">
            <a:noFill/>
            <a:miter lim="800000"/>
          </a:ln>
        </p:spPr>
        <p:txBody>
          <a:bodyPr wrap="square" lIns="77011" tIns="38505" rIns="77011" bIns="38505">
            <a:spAutoFit/>
          </a:bodyPr>
          <a:lstStyle/>
          <a:p>
            <a:pPr algn="ctr">
              <a:buFont typeface="Arial" panose="020B0604020202020204" pitchFamily="34" charset="0"/>
              <a:buNone/>
            </a:pPr>
            <a:r>
              <a:rPr lang="en-US" altLang="zh-CN" sz="3400" b="1" dirty="0">
                <a:solidFill>
                  <a:schemeClr val="bg1"/>
                </a:solidFill>
                <a:latin typeface="Arial" panose="020B0604020202020204" pitchFamily="34" charset="0"/>
                <a:ea typeface="微软雅黑" panose="020B0503020204020204" pitchFamily="34" charset="-122"/>
                <a:cs typeface="Arial" panose="020B0604020202020204" pitchFamily="34" charset="0"/>
              </a:rPr>
              <a:t>THANK YOU</a:t>
            </a:r>
            <a:r>
              <a:rPr lang="zh-CN" altLang="en-US" sz="3400" b="1" dirty="0">
                <a:solidFill>
                  <a:schemeClr val="bg1"/>
                </a:solidFill>
                <a:latin typeface="Arial" panose="020B0604020202020204" pitchFamily="34" charset="0"/>
                <a:ea typeface="微软雅黑" panose="020B0503020204020204" pitchFamily="34" charset="-122"/>
                <a:cs typeface="Arial" panose="020B0604020202020204" pitchFamily="34" charset="0"/>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131840" y="277290"/>
            <a:ext cx="3300904" cy="461665"/>
          </a:xfrm>
          <a:prstGeom prst="rect">
            <a:avLst/>
          </a:prstGeom>
          <a:noFill/>
        </p:spPr>
        <p:txBody>
          <a:bodyPr wrap="none" rtlCol="0">
            <a:spAutoFit/>
          </a:bodyPr>
          <a:lstStyle/>
          <a:p>
            <a:pPr marL="0" lvl="1"/>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课题研究背景及意义</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2" name="矩形 1"/>
          <p:cNvSpPr/>
          <p:nvPr/>
        </p:nvSpPr>
        <p:spPr>
          <a:xfrm>
            <a:off x="707776" y="1029534"/>
            <a:ext cx="5232376" cy="2936188"/>
          </a:xfrm>
          <a:prstGeom prst="rect">
            <a:avLst/>
          </a:prstGeom>
        </p:spPr>
        <p:txBody>
          <a:bodyPr wrap="square">
            <a:spAutoFit/>
          </a:bodyPr>
          <a:lstStyle/>
          <a:p>
            <a:pPr algn="just">
              <a:lnSpc>
                <a:spcPct val="110000"/>
              </a:lnSpc>
              <a:buFont typeface="Wingdings" panose="05000000000000000000" pitchFamily="2" charset="2"/>
              <a:buChar char="Ø"/>
            </a:pPr>
            <a:r>
              <a:rPr lang="zh-CN" altLang="en-US" b="1" noProof="1" smtClean="0">
                <a:solidFill>
                  <a:srgbClr val="0070C0"/>
                </a:solidFill>
              </a:rPr>
              <a:t> 研究背景</a:t>
            </a:r>
            <a:endParaRPr lang="en-US" altLang="zh-CN" b="1" noProof="1" smtClean="0">
              <a:solidFill>
                <a:srgbClr val="0070C0"/>
              </a:solidFill>
            </a:endParaRPr>
          </a:p>
          <a:p>
            <a:pPr algn="just">
              <a:lnSpc>
                <a:spcPct val="110000"/>
              </a:lnSpc>
            </a:pP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      电子烟的雾化器在装配的过程中不可避免的会产生一些装配缺陷，导致产品不合格。为了保证产品的质量需要对产品的装配结果进行检测，剔除不良产品。</a:t>
            </a:r>
            <a:endParaRPr lang="en-US" altLang="zh-CN" sz="1600" dirty="0" smtClean="0">
              <a:latin typeface="华文楷体" panose="02010600040101010101" pitchFamily="2" charset="-122"/>
              <a:ea typeface="华文楷体" panose="02010600040101010101" pitchFamily="2" charset="-122"/>
              <a:cs typeface="黑体" panose="02010609060101010101" pitchFamily="49" charset="-122"/>
            </a:endParaRPr>
          </a:p>
          <a:p>
            <a:pPr algn="just">
              <a:lnSpc>
                <a:spcPct val="110000"/>
              </a:lnSpc>
            </a:pPr>
            <a:endParaRPr lang="en-US" altLang="zh-CN" b="1" noProof="1" smtClean="0">
              <a:solidFill>
                <a:srgbClr val="0070C0"/>
              </a:solidFill>
            </a:endParaRPr>
          </a:p>
          <a:p>
            <a:pPr algn="just">
              <a:lnSpc>
                <a:spcPct val="110000"/>
              </a:lnSpc>
              <a:buFont typeface="Wingdings" panose="05000000000000000000" pitchFamily="2" charset="2"/>
              <a:buChar char="Ø"/>
            </a:pPr>
            <a:r>
              <a:rPr lang="zh-CN" altLang="en-US" b="1" noProof="1" smtClean="0">
                <a:solidFill>
                  <a:srgbClr val="0070C0"/>
                </a:solidFill>
              </a:rPr>
              <a:t> 研究意义</a:t>
            </a:r>
            <a:endParaRPr lang="en-US" altLang="zh-CN" b="1" noProof="1" smtClean="0">
              <a:solidFill>
                <a:srgbClr val="0070C0"/>
              </a:solidFill>
            </a:endParaRPr>
          </a:p>
          <a:p>
            <a:pPr algn="just">
              <a:lnSpc>
                <a:spcPct val="110000"/>
              </a:lnSpc>
            </a:pPr>
            <a:r>
              <a:rPr lang="en-US" altLang="zh-CN" sz="1600" noProof="1" smtClean="0">
                <a:latin typeface="华文楷体" panose="02010600040101010101" pitchFamily="2" charset="-122"/>
                <a:ea typeface="华文楷体" panose="02010600040101010101" pitchFamily="2" charset="-122"/>
                <a:cs typeface="黑体" panose="02010609060101010101" pitchFamily="49" charset="-122"/>
              </a:rPr>
              <a:t>       1. </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使用机器视觉进行雾化器的装配缺陷检测，提高产品的质量。</a:t>
            </a:r>
            <a:endParaRPr lang="zh-CN" altLang="en-US" sz="1600" dirty="0">
              <a:latin typeface="华文楷体" panose="02010600040101010101" pitchFamily="2" charset="-122"/>
              <a:ea typeface="华文楷体" panose="02010600040101010101" pitchFamily="2" charset="-122"/>
              <a:cs typeface="黑体" panose="02010609060101010101" pitchFamily="49" charset="-122"/>
            </a:endParaRPr>
          </a:p>
          <a:p>
            <a:pPr algn="just">
              <a:lnSpc>
                <a:spcPct val="110000"/>
              </a:lnSpc>
            </a:pPr>
            <a:r>
              <a:rPr lang="zh-CN" altLang="en-US" sz="1600" dirty="0" smtClean="0">
                <a:ea typeface="微软雅黑"/>
              </a:rPr>
              <a:t>      </a:t>
            </a:r>
            <a:r>
              <a:rPr lang="en-US" altLang="zh-CN" sz="1600" dirty="0" smtClean="0">
                <a:latin typeface="华文楷体" panose="02010600040101010101" pitchFamily="2" charset="-122"/>
                <a:ea typeface="华文楷体" panose="02010600040101010101" pitchFamily="2" charset="-122"/>
                <a:cs typeface="黑体" panose="02010609060101010101" pitchFamily="49" charset="-122"/>
              </a:rPr>
              <a:t>2. </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构建缺陷检测的远程监控系统可以提高生产的智能化、无人化。</a:t>
            </a:r>
            <a:r>
              <a:rPr lang="zh-CN" altLang="en-US" dirty="0" smtClean="0">
                <a:solidFill>
                  <a:srgbClr val="595959"/>
                </a:solidFill>
                <a:latin typeface="华文楷体" panose="02010600040101010101" pitchFamily="2" charset="-122"/>
                <a:ea typeface="华文楷体" panose="02010600040101010101" pitchFamily="2" charset="-122"/>
                <a:cs typeface="黑体" panose="02010609060101010101" pitchFamily="49" charset="-122"/>
              </a:rPr>
              <a:t>  </a:t>
            </a:r>
            <a:endParaRPr lang="zh-CN" altLang="zh-CN" noProof="1">
              <a:latin typeface="华文楷体" panose="02010600040101010101" pitchFamily="2" charset="-122"/>
              <a:ea typeface="华文楷体" panose="02010600040101010101" pitchFamily="2" charset="-122"/>
              <a:cs typeface="黑体" panose="02010609060101010101" pitchFamily="49" charset="-122"/>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46220" b="-399"/>
          <a:stretch/>
        </p:blipFill>
        <p:spPr>
          <a:xfrm>
            <a:off x="6072110" y="1094969"/>
            <a:ext cx="2435218" cy="208823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72110" y="3433564"/>
            <a:ext cx="2435218" cy="1656184"/>
          </a:xfrm>
          <a:prstGeom prst="rect">
            <a:avLst/>
          </a:prstGeom>
        </p:spPr>
      </p:pic>
    </p:spTree>
    <p:extLst>
      <p:ext uri="{BB962C8B-B14F-4D97-AF65-F5344CB8AC3E}">
        <p14:creationId xmlns:p14="http://schemas.microsoft.com/office/powerpoint/2010/main" val="1896326795"/>
      </p:ext>
    </p:extLst>
  </p:cSld>
  <p:clrMapOvr>
    <a:masterClrMapping/>
  </p:clrMapOvr>
  <mc:AlternateContent xmlns:mc="http://schemas.openxmlformats.org/markup-compatibility/2006" xmlns:p14="http://schemas.microsoft.com/office/powerpoint/2010/main">
    <mc:Choice Requires="p14">
      <p:transition spd="med" p14:dur="700" advTm="483">
        <p:fade/>
      </p:transition>
    </mc:Choice>
    <mc:Fallback xmlns="">
      <p:transition spd="med" advTm="483">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9087" y="265212"/>
            <a:ext cx="1565825" cy="461665"/>
          </a:xfrm>
          <a:prstGeom prst="rect">
            <a:avLst/>
          </a:prstGeom>
          <a:noFill/>
        </p:spPr>
        <p:txBody>
          <a:bodyPr wrap="squar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研究现状</a:t>
            </a:r>
          </a:p>
        </p:txBody>
      </p:sp>
      <p:sp>
        <p:nvSpPr>
          <p:cNvPr id="2" name="矩形 1"/>
          <p:cNvSpPr/>
          <p:nvPr/>
        </p:nvSpPr>
        <p:spPr>
          <a:xfrm>
            <a:off x="611559" y="1633364"/>
            <a:ext cx="7920880" cy="2563779"/>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latin typeface="微软雅黑"/>
                <a:ea typeface="微软雅黑"/>
              </a:rPr>
              <a:t> </a:t>
            </a:r>
            <a:r>
              <a:rPr lang="zh-CN" altLang="en-US" b="1" dirty="0">
                <a:solidFill>
                  <a:srgbClr val="0070C0"/>
                </a:solidFill>
              </a:rPr>
              <a:t>基于视觉的</a:t>
            </a:r>
            <a:r>
              <a:rPr lang="zh-CN" altLang="en-US" b="1" dirty="0" smtClean="0">
                <a:solidFill>
                  <a:srgbClr val="0070C0"/>
                </a:solidFill>
              </a:rPr>
              <a:t>缺陷</a:t>
            </a:r>
            <a:r>
              <a:rPr lang="zh-CN" altLang="en-US" b="1" dirty="0">
                <a:solidFill>
                  <a:srgbClr val="0070C0"/>
                </a:solidFill>
              </a:rPr>
              <a:t>检测算法</a:t>
            </a:r>
            <a:endParaRPr lang="en-US" altLang="zh-CN" b="1" dirty="0">
              <a:solidFill>
                <a:srgbClr val="0070C0"/>
              </a:solidFill>
            </a:endParaRPr>
          </a:p>
          <a:p>
            <a:pPr>
              <a:lnSpc>
                <a:spcPct val="110000"/>
              </a:lnSpc>
            </a:pPr>
            <a:r>
              <a:rPr lang="en-US" altLang="zh-CN" sz="1600" dirty="0" smtClean="0">
                <a:latin typeface="华文楷体" panose="02010600040101010101" pitchFamily="2" charset="-122"/>
                <a:ea typeface="华文楷体" panose="02010600040101010101" pitchFamily="2" charset="-122"/>
                <a:cs typeface="黑体" panose="02010609060101010101" pitchFamily="49" charset="-122"/>
              </a:rPr>
              <a:t>      </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目前</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基于视觉的</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缺陷</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检测算法主要分为图像处理算法和卷积神经网络算法两大类。</a:t>
            </a:r>
            <a:endParaRPr lang="en-US" altLang="zh-CN" sz="1600" dirty="0" smtClean="0">
              <a:latin typeface="华文楷体" panose="02010600040101010101" pitchFamily="2" charset="-122"/>
              <a:ea typeface="华文楷体" panose="02010600040101010101" pitchFamily="2" charset="-122"/>
              <a:cs typeface="黑体" panose="02010609060101010101" pitchFamily="49" charset="-122"/>
            </a:endParaRPr>
          </a:p>
          <a:p>
            <a:pPr marL="361950" indent="176213">
              <a:lnSpc>
                <a:spcPct val="110000"/>
              </a:lnSpc>
              <a:buFont typeface="Arial" panose="020B0604020202020204" pitchFamily="34" charset="0"/>
              <a:buChar char="•"/>
            </a:pP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图像处理算法：采用数字图像处理技术进行缺陷检测，应用广泛，</a:t>
            </a:r>
            <a:r>
              <a:rPr lang="zh-CN" altLang="en-US" sz="1600" dirty="0">
                <a:latin typeface="华文楷体" panose="02010600040101010101" pitchFamily="2" charset="-122"/>
                <a:ea typeface="华文楷体" panose="02010600040101010101" pitchFamily="2" charset="-122"/>
                <a:cs typeface="黑体" panose="02010609060101010101" pitchFamily="49" charset="-122"/>
              </a:rPr>
              <a:t>理论体系比较成熟</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。优点是缺陷检测精度高。缺点是不同的缺陷需要设计不同的检测算法，参数的调优繁琐。</a:t>
            </a:r>
            <a:endParaRPr lang="en-US" altLang="zh-CN" sz="1600" dirty="0" smtClean="0">
              <a:latin typeface="华文楷体" panose="02010600040101010101" pitchFamily="2" charset="-122"/>
              <a:ea typeface="华文楷体" panose="02010600040101010101" pitchFamily="2" charset="-122"/>
              <a:cs typeface="黑体" panose="02010609060101010101" pitchFamily="49" charset="-122"/>
            </a:endParaRPr>
          </a:p>
          <a:p>
            <a:pPr marL="361950" indent="176213">
              <a:lnSpc>
                <a:spcPct val="110000"/>
              </a:lnSpc>
              <a:buFont typeface="Arial" panose="020B0604020202020204" pitchFamily="34" charset="0"/>
              <a:buChar char="•"/>
            </a:pP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卷积神经网络算法：采用深度学习技术进行缺陷检测</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，目前处于</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研究阶段，实际应用较少，进展很快。优点是算法的鲁棒性比较好。缺点是缺陷检测的精度比较低，数据量需求大。</a:t>
            </a:r>
            <a:endParaRPr lang="en-US" altLang="zh-CN" sz="1600" dirty="0" smtClean="0">
              <a:latin typeface="华文楷体" panose="02010600040101010101" pitchFamily="2" charset="-122"/>
              <a:ea typeface="华文楷体" panose="02010600040101010101" pitchFamily="2" charset="-122"/>
              <a:cs typeface="黑体" panose="02010609060101010101" pitchFamily="49" charset="-122"/>
            </a:endParaRPr>
          </a:p>
          <a:p>
            <a:pPr>
              <a:lnSpc>
                <a:spcPct val="110000"/>
              </a:lnSpc>
            </a:pPr>
            <a:endParaRPr lang="en-US" altLang="zh-CN"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78411919"/>
      </p:ext>
    </p:extLst>
  </p:cSld>
  <p:clrMapOvr>
    <a:masterClrMapping/>
  </p:clrMapOvr>
  <mc:AlternateContent xmlns:mc="http://schemas.openxmlformats.org/markup-compatibility/2006" xmlns:p14="http://schemas.microsoft.com/office/powerpoint/2010/main">
    <mc:Choice Requires="p14">
      <p:transition spd="med" p14:dur="700" advTm="35">
        <p:fade/>
      </p:transition>
    </mc:Choice>
    <mc:Fallback xmlns="">
      <p:transition spd="med" advTm="3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851920" y="264224"/>
            <a:ext cx="1569660" cy="461665"/>
          </a:xfrm>
          <a:prstGeom prst="rect">
            <a:avLst/>
          </a:prstGeom>
          <a:noFill/>
        </p:spPr>
        <p:txBody>
          <a:bodyPr wrap="none" rtlCol="0">
            <a:spAutoFit/>
          </a:bodyPr>
          <a:lstStyle/>
          <a:p>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研究</a:t>
            </a:r>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内容</a:t>
            </a:r>
          </a:p>
        </p:txBody>
      </p:sp>
      <p:sp>
        <p:nvSpPr>
          <p:cNvPr id="13" name="矩形 12"/>
          <p:cNvSpPr/>
          <p:nvPr/>
        </p:nvSpPr>
        <p:spPr>
          <a:xfrm>
            <a:off x="554855" y="843989"/>
            <a:ext cx="1476872" cy="397032"/>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latin typeface="微软雅黑"/>
                <a:ea typeface="微软雅黑"/>
              </a:rPr>
              <a:t> </a:t>
            </a:r>
            <a:r>
              <a:rPr lang="zh-CN" altLang="en-US" b="1" dirty="0">
                <a:solidFill>
                  <a:srgbClr val="0070C0"/>
                </a:solidFill>
              </a:rPr>
              <a:t>整体方案</a:t>
            </a:r>
            <a:r>
              <a:rPr lang="en-US" altLang="zh-CN" b="1" dirty="0">
                <a:solidFill>
                  <a:srgbClr val="0070C0"/>
                </a:solidFill>
              </a:rPr>
              <a:t>      </a:t>
            </a:r>
          </a:p>
        </p:txBody>
      </p:sp>
      <p:grpSp>
        <p:nvGrpSpPr>
          <p:cNvPr id="75" name="画布 39"/>
          <p:cNvGrpSpPr/>
          <p:nvPr/>
        </p:nvGrpSpPr>
        <p:grpSpPr>
          <a:xfrm>
            <a:off x="1115616" y="1273324"/>
            <a:ext cx="5938864" cy="2736304"/>
            <a:chOff x="0" y="0"/>
            <a:chExt cx="5304866" cy="2707005"/>
          </a:xfrm>
        </p:grpSpPr>
        <p:sp>
          <p:nvSpPr>
            <p:cNvPr id="76" name="矩形 75"/>
            <p:cNvSpPr/>
            <p:nvPr/>
          </p:nvSpPr>
          <p:spPr>
            <a:xfrm>
              <a:off x="0" y="0"/>
              <a:ext cx="5274310" cy="2707005"/>
            </a:xfrm>
            <a:prstGeom prst="rect">
              <a:avLst/>
            </a:prstGeom>
          </p:spPr>
        </p:sp>
        <p:sp>
          <p:nvSpPr>
            <p:cNvPr id="77" name="文本框 45"/>
            <p:cNvSpPr txBox="1"/>
            <p:nvPr/>
          </p:nvSpPr>
          <p:spPr>
            <a:xfrm>
              <a:off x="155942" y="201022"/>
              <a:ext cx="569592" cy="36537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ctr">
                <a:spcAft>
                  <a:spcPts val="0"/>
                </a:spcAf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PLC</a:t>
              </a:r>
              <a:endParaRPr lang="zh-CN" kern="100" dirty="0">
                <a:effectLst/>
                <a:ea typeface="宋体" panose="02010600030101010101" pitchFamily="2" charset="-122"/>
                <a:cs typeface="Times New Roman" panose="02020603050405020304" pitchFamily="18" charset="0"/>
              </a:endParaRPr>
            </a:p>
          </p:txBody>
        </p:sp>
        <p:cxnSp>
          <p:nvCxnSpPr>
            <p:cNvPr id="78" name="直接箭头连接符 77"/>
            <p:cNvCxnSpPr/>
            <p:nvPr/>
          </p:nvCxnSpPr>
          <p:spPr>
            <a:xfrm>
              <a:off x="738793" y="328867"/>
              <a:ext cx="12281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738794" y="460541"/>
              <a:ext cx="12281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49"/>
            <p:cNvSpPr txBox="1"/>
            <p:nvPr/>
          </p:nvSpPr>
          <p:spPr>
            <a:xfrm>
              <a:off x="868964" y="33558"/>
              <a:ext cx="925830" cy="33492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just">
                <a:spcAft>
                  <a:spcPts val="0"/>
                </a:spcAft>
              </a:pPr>
              <a:r>
                <a:rPr lang="zh-CN" sz="1600" kern="100" dirty="0">
                  <a:effectLst/>
                  <a:ea typeface="宋体" panose="02010600030101010101" pitchFamily="2" charset="-122"/>
                  <a:cs typeface="Times New Roman" panose="02020603050405020304" pitchFamily="18" charset="0"/>
                </a:rPr>
                <a:t>工位就绪</a:t>
              </a:r>
            </a:p>
          </p:txBody>
        </p:sp>
        <p:sp>
          <p:nvSpPr>
            <p:cNvPr id="81" name="文本框 50"/>
            <p:cNvSpPr txBox="1"/>
            <p:nvPr/>
          </p:nvSpPr>
          <p:spPr>
            <a:xfrm>
              <a:off x="892039" y="444823"/>
              <a:ext cx="925830" cy="33492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just">
                <a:spcAft>
                  <a:spcPts val="0"/>
                </a:spcAft>
              </a:pPr>
              <a:r>
                <a:rPr lang="zh-CN" sz="1600" kern="100" dirty="0" smtClean="0">
                  <a:ea typeface="宋体" panose="02010600030101010101" pitchFamily="2" charset="-122"/>
                  <a:cs typeface="Times New Roman" panose="02020603050405020304" pitchFamily="18" charset="0"/>
                </a:rPr>
                <a:t>检测</a:t>
              </a:r>
              <a:r>
                <a:rPr lang="zh-CN" altLang="en-US" sz="1600" kern="100" dirty="0" smtClean="0">
                  <a:ea typeface="宋体" panose="02010600030101010101" pitchFamily="2" charset="-122"/>
                  <a:cs typeface="Times New Roman" panose="02020603050405020304" pitchFamily="18" charset="0"/>
                </a:rPr>
                <a:t>数据</a:t>
              </a:r>
              <a:endParaRPr lang="en-US" altLang="zh-CN" sz="1600" kern="100" dirty="0" smtClean="0">
                <a:ea typeface="宋体" panose="02010600030101010101" pitchFamily="2" charset="-122"/>
                <a:cs typeface="Times New Roman" panose="02020603050405020304" pitchFamily="18" charset="0"/>
              </a:endParaRPr>
            </a:p>
          </p:txBody>
        </p:sp>
        <p:sp>
          <p:nvSpPr>
            <p:cNvPr id="82" name="文本框 52"/>
            <p:cNvSpPr txBox="1"/>
            <p:nvPr/>
          </p:nvSpPr>
          <p:spPr>
            <a:xfrm>
              <a:off x="1971114" y="227876"/>
              <a:ext cx="815416" cy="36537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ctr">
                <a:spcAft>
                  <a:spcPts val="0"/>
                </a:spcAft>
              </a:pPr>
              <a:r>
                <a:rPr lang="zh-CN" altLang="en-US" kern="100" dirty="0" smtClean="0">
                  <a:latin typeface="Times New Roman" panose="02020603050405020304" pitchFamily="18" charset="0"/>
                  <a:ea typeface="宋体" panose="02010600030101010101" pitchFamily="2" charset="-122"/>
                  <a:cs typeface="Times New Roman" panose="02020603050405020304" pitchFamily="18" charset="0"/>
                </a:rPr>
                <a:t>工控机</a:t>
              </a:r>
              <a:endParaRPr 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3" name="直接箭头连接符 82"/>
            <p:cNvCxnSpPr/>
            <p:nvPr/>
          </p:nvCxnSpPr>
          <p:spPr>
            <a:xfrm>
              <a:off x="2797830" y="410564"/>
              <a:ext cx="10969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文本框 55"/>
            <p:cNvSpPr txBox="1"/>
            <p:nvPr/>
          </p:nvSpPr>
          <p:spPr>
            <a:xfrm>
              <a:off x="2889881" y="90399"/>
              <a:ext cx="912805" cy="33492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just">
                <a:spcAft>
                  <a:spcPts val="0"/>
                </a:spcAft>
              </a:pPr>
              <a:r>
                <a:rPr lang="zh-CN" sz="1600" kern="100" dirty="0" smtClean="0">
                  <a:ea typeface="宋体" panose="02010600030101010101" pitchFamily="2" charset="-122"/>
                  <a:cs typeface="Times New Roman" panose="02020603050405020304" pitchFamily="18" charset="0"/>
                </a:rPr>
                <a:t>检测</a:t>
              </a:r>
              <a:r>
                <a:rPr lang="zh-CN" altLang="en-US" sz="1600" kern="100" dirty="0" smtClean="0">
                  <a:ea typeface="宋体" panose="02010600030101010101" pitchFamily="2" charset="-122"/>
                  <a:cs typeface="Times New Roman" panose="02020603050405020304" pitchFamily="18" charset="0"/>
                </a:rPr>
                <a:t>数据</a:t>
              </a:r>
              <a:endParaRPr lang="zh-CN" sz="1600" kern="100" dirty="0">
                <a:ea typeface="宋体" panose="02010600030101010101" pitchFamily="2" charset="-122"/>
                <a:cs typeface="Times New Roman" panose="02020603050405020304" pitchFamily="18" charset="0"/>
              </a:endParaRPr>
            </a:p>
          </p:txBody>
        </p:sp>
        <p:sp>
          <p:nvSpPr>
            <p:cNvPr id="85" name="文本框 57"/>
            <p:cNvSpPr txBox="1"/>
            <p:nvPr/>
          </p:nvSpPr>
          <p:spPr>
            <a:xfrm>
              <a:off x="3903552" y="227875"/>
              <a:ext cx="1401314" cy="36537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ctr">
                <a:spcAft>
                  <a:spcPts val="0"/>
                </a:spcAft>
              </a:pPr>
              <a:r>
                <a:rPr lang="zh-CN" kern="100" dirty="0">
                  <a:latin typeface="Times New Roman" panose="02020603050405020304" pitchFamily="18" charset="0"/>
                  <a:ea typeface="宋体" panose="02010600030101010101" pitchFamily="2" charset="-122"/>
                  <a:cs typeface="Times New Roman" panose="02020603050405020304" pitchFamily="18" charset="0"/>
                </a:rPr>
                <a:t>数据库服务器</a:t>
              </a:r>
            </a:p>
          </p:txBody>
        </p:sp>
        <p:cxnSp>
          <p:nvCxnSpPr>
            <p:cNvPr id="86" name="直接箭头连接符 85"/>
            <p:cNvCxnSpPr/>
            <p:nvPr/>
          </p:nvCxnSpPr>
          <p:spPr>
            <a:xfrm>
              <a:off x="2251230" y="593253"/>
              <a:ext cx="0" cy="1203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文本框 59"/>
            <p:cNvSpPr txBox="1"/>
            <p:nvPr/>
          </p:nvSpPr>
          <p:spPr>
            <a:xfrm>
              <a:off x="1909411" y="761462"/>
              <a:ext cx="384888" cy="90329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eaVert" wrap="none" lIns="91440" tIns="45720" rIns="91440" bIns="45720" numCol="1" spcCol="0" rtlCol="0" fromWordArt="0" anchor="t" anchorCtr="0" forceAA="0" compatLnSpc="1">
              <a:prstTxWarp prst="textNoShape">
                <a:avLst/>
              </a:prstTxWarp>
              <a:spAutoFit/>
            </a:bodyPr>
            <a:lstStyle/>
            <a:p>
              <a:pPr algn="just">
                <a:spcAft>
                  <a:spcPts val="0"/>
                </a:spcAft>
              </a:pPr>
              <a:r>
                <a:rPr lang="zh-CN" sz="1600" kern="100" dirty="0">
                  <a:ea typeface="宋体" panose="02010600030101010101" pitchFamily="2" charset="-122"/>
                  <a:cs typeface="Times New Roman" panose="02020603050405020304" pitchFamily="18" charset="0"/>
                </a:rPr>
                <a:t>触发信号</a:t>
              </a:r>
            </a:p>
          </p:txBody>
        </p:sp>
        <p:cxnSp>
          <p:nvCxnSpPr>
            <p:cNvPr id="88" name="直接箭头连接符 87"/>
            <p:cNvCxnSpPr/>
            <p:nvPr/>
          </p:nvCxnSpPr>
          <p:spPr>
            <a:xfrm flipV="1">
              <a:off x="2444192" y="593253"/>
              <a:ext cx="0" cy="1203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文本框 61"/>
            <p:cNvSpPr txBox="1"/>
            <p:nvPr/>
          </p:nvSpPr>
          <p:spPr>
            <a:xfrm>
              <a:off x="2446856" y="730730"/>
              <a:ext cx="384888" cy="90329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eaVert" wrap="none" lIns="91440" tIns="45720" rIns="91440" bIns="45720" numCol="1" spcCol="0" rtlCol="0" fromWordArt="0" anchor="t" anchorCtr="0" forceAA="0" compatLnSpc="1">
              <a:prstTxWarp prst="textNoShape">
                <a:avLst/>
              </a:prstTxWarp>
              <a:spAutoFit/>
            </a:bodyPr>
            <a:lstStyle/>
            <a:p>
              <a:pPr algn="just">
                <a:spcAft>
                  <a:spcPts val="0"/>
                </a:spcAft>
              </a:pPr>
              <a:r>
                <a:rPr lang="zh-CN" sz="1600" kern="100" dirty="0">
                  <a:ea typeface="宋体" panose="02010600030101010101" pitchFamily="2" charset="-122"/>
                  <a:cs typeface="Times New Roman" panose="02020603050405020304" pitchFamily="18" charset="0"/>
                </a:rPr>
                <a:t>图片传输</a:t>
              </a:r>
            </a:p>
          </p:txBody>
        </p:sp>
        <p:sp>
          <p:nvSpPr>
            <p:cNvPr id="90" name="文本框 62"/>
            <p:cNvSpPr txBox="1"/>
            <p:nvPr/>
          </p:nvSpPr>
          <p:spPr>
            <a:xfrm>
              <a:off x="1873433" y="1796485"/>
              <a:ext cx="1006098" cy="36537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ctr">
                <a:spcAft>
                  <a:spcPts val="0"/>
                </a:spcAft>
              </a:pPr>
              <a:r>
                <a:rPr lang="zh-CN" kern="100" dirty="0">
                  <a:latin typeface="Times New Roman" panose="02020603050405020304" pitchFamily="18" charset="0"/>
                  <a:ea typeface="宋体" panose="02010600030101010101" pitchFamily="2" charset="-122"/>
                  <a:cs typeface="Times New Roman" panose="02020603050405020304" pitchFamily="18" charset="0"/>
                </a:rPr>
                <a:t>工业相机</a:t>
              </a:r>
            </a:p>
          </p:txBody>
        </p:sp>
        <p:sp>
          <p:nvSpPr>
            <p:cNvPr id="91" name="文本框 63"/>
            <p:cNvSpPr txBox="1"/>
            <p:nvPr/>
          </p:nvSpPr>
          <p:spPr>
            <a:xfrm>
              <a:off x="4024961" y="986500"/>
              <a:ext cx="1175446" cy="41884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kern="100" dirty="0">
                  <a:latin typeface="Times New Roman" panose="02020603050405020304" pitchFamily="18" charset="0"/>
                  <a:ea typeface="宋体" panose="02010600030101010101" pitchFamily="2" charset="-122"/>
                  <a:cs typeface="Times New Roman" panose="02020603050405020304" pitchFamily="18" charset="0"/>
                </a:rPr>
                <a:t>Web</a:t>
              </a:r>
              <a:r>
                <a:rPr lang="zh-CN" kern="100" dirty="0">
                  <a:latin typeface="Times New Roman" panose="02020603050405020304" pitchFamily="18" charset="0"/>
                  <a:ea typeface="宋体" panose="02010600030101010101" pitchFamily="2" charset="-122"/>
                  <a:cs typeface="Times New Roman" panose="02020603050405020304" pitchFamily="18" charset="0"/>
                </a:rPr>
                <a:t>服务器</a:t>
              </a:r>
            </a:p>
          </p:txBody>
        </p:sp>
        <p:sp>
          <p:nvSpPr>
            <p:cNvPr id="92" name="文本框 64"/>
            <p:cNvSpPr txBox="1"/>
            <p:nvPr/>
          </p:nvSpPr>
          <p:spPr>
            <a:xfrm>
              <a:off x="3996491" y="1796485"/>
              <a:ext cx="1232384" cy="365377"/>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p>
              <a:pPr algn="ctr">
                <a:spcAft>
                  <a:spcPts val="0"/>
                </a:spcAft>
              </a:pPr>
              <a:r>
                <a:rPr lang="zh-CN" kern="100" dirty="0">
                  <a:latin typeface="Times New Roman" panose="02020603050405020304" pitchFamily="18" charset="0"/>
                  <a:ea typeface="宋体" panose="02010600030101010101" pitchFamily="2" charset="-122"/>
                  <a:cs typeface="Times New Roman" panose="02020603050405020304" pitchFamily="18" charset="0"/>
                </a:rPr>
                <a:t>远程计算机</a:t>
              </a:r>
            </a:p>
          </p:txBody>
        </p:sp>
        <p:sp>
          <p:nvSpPr>
            <p:cNvPr id="94" name="上下箭头 93"/>
            <p:cNvSpPr/>
            <p:nvPr/>
          </p:nvSpPr>
          <p:spPr>
            <a:xfrm>
              <a:off x="4513928" y="1413894"/>
              <a:ext cx="197511" cy="383669"/>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5" name="上下箭头 94"/>
            <p:cNvSpPr/>
            <p:nvPr/>
          </p:nvSpPr>
          <p:spPr>
            <a:xfrm>
              <a:off x="4513929" y="593252"/>
              <a:ext cx="197511" cy="383669"/>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97" name="矩形 96"/>
          <p:cNvSpPr/>
          <p:nvPr/>
        </p:nvSpPr>
        <p:spPr>
          <a:xfrm>
            <a:off x="551759" y="3526530"/>
            <a:ext cx="7980682" cy="1480405"/>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latin typeface="微软雅黑"/>
                <a:ea typeface="微软雅黑"/>
              </a:rPr>
              <a:t> </a:t>
            </a:r>
            <a:r>
              <a:rPr lang="zh-CN" altLang="en-US" b="1" dirty="0" smtClean="0">
                <a:solidFill>
                  <a:srgbClr val="0070C0"/>
                </a:solidFill>
              </a:rPr>
              <a:t>主要研究内容</a:t>
            </a:r>
            <a:endParaRPr lang="en-US" altLang="zh-CN" b="1" dirty="0" smtClean="0">
              <a:solidFill>
                <a:srgbClr val="0070C0"/>
              </a:solidFill>
            </a:endParaRPr>
          </a:p>
          <a:p>
            <a:pPr marL="266700">
              <a:lnSpc>
                <a:spcPct val="110000"/>
              </a:lnSpc>
              <a:buFont typeface="Arial" panose="020B0604020202020204" pitchFamily="34" charset="0"/>
              <a:buChar char="•"/>
            </a:pP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 图像处理检测</a:t>
            </a:r>
            <a:r>
              <a:rPr lang="zh-CN" altLang="en-US" sz="1600" dirty="0">
                <a:latin typeface="华文楷体" panose="02010600040101010101" pitchFamily="2" charset="-122"/>
                <a:ea typeface="华文楷体" panose="02010600040101010101" pitchFamily="2" charset="-122"/>
                <a:cs typeface="黑体" panose="02010609060101010101" pitchFamily="49" charset="-122"/>
              </a:rPr>
              <a:t>算法研究</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。针对各种缺陷设计相应的图像处理</a:t>
            </a:r>
            <a:r>
              <a:rPr lang="zh-CN" altLang="en-US" sz="1600" dirty="0">
                <a:latin typeface="华文楷体" panose="02010600040101010101" pitchFamily="2" charset="-122"/>
                <a:ea typeface="华文楷体" panose="02010600040101010101" pitchFamily="2" charset="-122"/>
                <a:cs typeface="黑体" panose="02010609060101010101" pitchFamily="49" charset="-122"/>
              </a:rPr>
              <a:t>检测算法</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a:t>
            </a:r>
            <a:endParaRPr lang="en-US" altLang="zh-CN" sz="1600" dirty="0" smtClean="0">
              <a:latin typeface="华文楷体" panose="02010600040101010101" pitchFamily="2" charset="-122"/>
              <a:ea typeface="华文楷体" panose="02010600040101010101" pitchFamily="2" charset="-122"/>
              <a:cs typeface="黑体" panose="02010609060101010101" pitchFamily="49" charset="-122"/>
            </a:endParaRPr>
          </a:p>
          <a:p>
            <a:pPr marL="266700">
              <a:lnSpc>
                <a:spcPct val="110000"/>
              </a:lnSpc>
              <a:buFont typeface="Arial" panose="020B0604020202020204" pitchFamily="34" charset="0"/>
              <a:buChar char="•"/>
            </a:pP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 卷积神经网络检测</a:t>
            </a:r>
            <a:r>
              <a:rPr lang="zh-CN" altLang="en-US" sz="1600" dirty="0">
                <a:latin typeface="华文楷体" panose="02010600040101010101" pitchFamily="2" charset="-122"/>
                <a:ea typeface="华文楷体" panose="02010600040101010101" pitchFamily="2" charset="-122"/>
                <a:cs typeface="黑体" panose="02010609060101010101" pitchFamily="49" charset="-122"/>
              </a:rPr>
              <a:t>算法研究。根据工业检测的特点研究基于深度学习的检测</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算法。</a:t>
            </a:r>
            <a:endParaRPr lang="en-US" altLang="zh-CN" sz="1600"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nSpc>
                <a:spcPct val="110000"/>
              </a:lnSpc>
              <a:buFont typeface="Arial" panose="020B0604020202020204" pitchFamily="34" charset="0"/>
              <a:buChar char="•"/>
            </a:pP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 检测软件设计。</a:t>
            </a:r>
            <a:r>
              <a:rPr lang="en-US" altLang="zh-CN" sz="1600" dirty="0" smtClean="0">
                <a:latin typeface="华文楷体" panose="02010600040101010101" pitchFamily="2" charset="-122"/>
                <a:ea typeface="华文楷体" panose="02010600040101010101" pitchFamily="2" charset="-122"/>
                <a:cs typeface="黑体" panose="02010609060101010101" pitchFamily="49" charset="-122"/>
              </a:rPr>
              <a:t>UI</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界面，</a:t>
            </a:r>
            <a:r>
              <a:rPr lang="zh-CN" altLang="en-US" sz="1600" dirty="0">
                <a:latin typeface="华文楷体" panose="02010600040101010101" pitchFamily="2" charset="-122"/>
                <a:ea typeface="华文楷体" panose="02010600040101010101" pitchFamily="2" charset="-122"/>
                <a:cs typeface="黑体" panose="02010609060101010101" pitchFamily="49" charset="-122"/>
              </a:rPr>
              <a:t>缺陷</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检测、检测</a:t>
            </a:r>
            <a:r>
              <a:rPr lang="zh-CN" altLang="en-US" sz="1600" dirty="0">
                <a:latin typeface="华文楷体" panose="02010600040101010101" pitchFamily="2" charset="-122"/>
                <a:ea typeface="华文楷体" panose="02010600040101010101" pitchFamily="2" charset="-122"/>
                <a:cs typeface="黑体" panose="02010609060101010101" pitchFamily="49" charset="-122"/>
              </a:rPr>
              <a:t>信息</a:t>
            </a: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保存。</a:t>
            </a:r>
            <a:endParaRPr lang="en-US" altLang="zh-CN" sz="1600"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nSpc>
                <a:spcPct val="110000"/>
              </a:lnSpc>
              <a:buFont typeface="Arial" panose="020B0604020202020204" pitchFamily="34" charset="0"/>
              <a:buChar char="•"/>
            </a:pPr>
            <a:r>
              <a:rPr lang="zh-CN" altLang="en-US" sz="1600" dirty="0" smtClean="0">
                <a:latin typeface="华文楷体" panose="02010600040101010101" pitchFamily="2" charset="-122"/>
                <a:ea typeface="华文楷体" panose="02010600040101010101" pitchFamily="2" charset="-122"/>
                <a:cs typeface="黑体" panose="02010609060101010101" pitchFamily="49" charset="-122"/>
              </a:rPr>
              <a:t> 远程监控系统设计。网页界面、数据库、</a:t>
            </a:r>
            <a:r>
              <a:rPr lang="en-US" altLang="zh-CN" sz="1600" kern="100" dirty="0">
                <a:latin typeface="Times New Roman" panose="02020603050405020304" pitchFamily="18" charset="0"/>
                <a:cs typeface="Times New Roman" panose="02020603050405020304" pitchFamily="18" charset="0"/>
              </a:rPr>
              <a:t>Web</a:t>
            </a:r>
            <a:r>
              <a:rPr lang="zh-CN" altLang="zh-CN" sz="1600" kern="100" dirty="0" smtClean="0">
                <a:latin typeface="Times New Roman" panose="02020603050405020304" pitchFamily="18" charset="0"/>
                <a:cs typeface="Times New Roman" panose="02020603050405020304" pitchFamily="18" charset="0"/>
              </a:rPr>
              <a:t>服务器</a:t>
            </a:r>
            <a:r>
              <a:rPr lang="zh-CN" altLang="en-US" sz="1600" kern="100" dirty="0" smtClean="0">
                <a:latin typeface="Times New Roman" panose="02020603050405020304" pitchFamily="18" charset="0"/>
                <a:cs typeface="Times New Roman" panose="02020603050405020304" pitchFamily="18" charset="0"/>
              </a:rPr>
              <a:t>。</a:t>
            </a:r>
            <a:endParaRPr lang="zh-CN" altLang="en-US" sz="1600" dirty="0">
              <a:latin typeface="华文楷体" panose="02010600040101010101" pitchFamily="2" charset="-122"/>
              <a:ea typeface="华文楷体" panose="02010600040101010101" pitchFamily="2" charset="-122"/>
              <a:cs typeface="黑体" panose="02010609060101010101" pitchFamily="49" charset="-122"/>
            </a:endParaRPr>
          </a:p>
        </p:txBody>
      </p:sp>
    </p:spTree>
    <p:custDataLst>
      <p:tags r:id="rId1"/>
    </p:custDataLst>
    <p:extLst>
      <p:ext uri="{BB962C8B-B14F-4D97-AF65-F5344CB8AC3E}">
        <p14:creationId xmlns:p14="http://schemas.microsoft.com/office/powerpoint/2010/main" val="2439165648"/>
      </p:ext>
    </p:extLst>
  </p:cSld>
  <p:clrMapOvr>
    <a:masterClrMapping/>
  </p:clrMapOvr>
  <mc:AlternateContent xmlns:mc="http://schemas.openxmlformats.org/markup-compatibility/2006" xmlns:p14="http://schemas.microsoft.com/office/powerpoint/2010/main">
    <mc:Choice Requires="p14">
      <p:transition spd="med" p14:dur="700" advTm="224">
        <p:fade/>
      </p:transition>
    </mc:Choice>
    <mc:Fallback xmlns="">
      <p:transition spd="med" advTm="224">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3" y="143957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2</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64068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460899"/>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1338979" y="625251"/>
            <a:ext cx="1763807" cy="1017812"/>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968355"/>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cxnSp>
        <p:nvCxnSpPr>
          <p:cNvPr id="17" name="直接连接符 16"/>
          <p:cNvCxnSpPr/>
          <p:nvPr/>
        </p:nvCxnSpPr>
        <p:spPr>
          <a:xfrm flipV="1">
            <a:off x="4574775" y="156135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727406" y="2440009"/>
            <a:ext cx="4206529" cy="553998"/>
          </a:xfrm>
          <a:prstGeom prst="rect">
            <a:avLst/>
          </a:prstGeom>
        </p:spPr>
        <p:txBody>
          <a:bodyPr wrap="square">
            <a:spAutoFit/>
          </a:bodyPr>
          <a:lstStyle/>
          <a:p>
            <a:pPr marL="0" lvl="1" algn="ctr"/>
            <a:r>
              <a:rPr lang="zh-CN" altLang="en-US" sz="3000" b="1" spc="300" dirty="0">
                <a:solidFill>
                  <a:srgbClr val="0070C0"/>
                </a:solidFill>
                <a:latin typeface="微软雅黑" pitchFamily="34" charset="-122"/>
                <a:ea typeface="微软雅黑" pitchFamily="34" charset="-122"/>
              </a:rPr>
              <a:t>图像处理检测</a:t>
            </a:r>
            <a:r>
              <a:rPr lang="zh-CN" altLang="en-US" sz="3000" b="1" spc="300" dirty="0" smtClean="0">
                <a:solidFill>
                  <a:srgbClr val="0070C0"/>
                </a:solidFill>
                <a:latin typeface="微软雅黑" pitchFamily="34" charset="-122"/>
                <a:ea typeface="微软雅黑" pitchFamily="34" charset="-122"/>
              </a:rPr>
              <a:t>算法</a:t>
            </a:r>
            <a:endParaRPr lang="zh-CN" altLang="en-US" sz="3000" b="1" spc="300"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46968258"/>
      </p:ext>
    </p:extLst>
  </p:cSld>
  <p:clrMapOvr>
    <a:masterClrMapping/>
  </p:clrMapOvr>
  <mc:AlternateContent xmlns:mc="http://schemas.openxmlformats.org/markup-compatibility/2006" xmlns:p14="http://schemas.microsoft.com/office/powerpoint/2010/main">
    <mc:Choice Requires="p14">
      <p:transition spd="med" p14:dur="700" advTm="1">
        <p:fade/>
      </p:transition>
    </mc:Choice>
    <mc:Fallback xmlns="">
      <p:transition spd="med" advTm="1">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1669" y="1015009"/>
            <a:ext cx="2632879" cy="1615827"/>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latin typeface="微软雅黑"/>
                <a:ea typeface="微软雅黑"/>
              </a:rPr>
              <a:t> </a:t>
            </a:r>
            <a:r>
              <a:rPr lang="zh-CN" altLang="en-US" b="1" dirty="0">
                <a:solidFill>
                  <a:srgbClr val="0070C0"/>
                </a:solidFill>
              </a:rPr>
              <a:t>雾化器缺陷</a:t>
            </a:r>
            <a:r>
              <a:rPr lang="zh-CN" altLang="en-US" b="1" dirty="0" smtClean="0">
                <a:solidFill>
                  <a:srgbClr val="0070C0"/>
                </a:solidFill>
              </a:rPr>
              <a:t>类别</a:t>
            </a:r>
            <a:endParaRPr lang="en-US" altLang="zh-CN" b="1" dirty="0" smtClean="0">
              <a:solidFill>
                <a:srgbClr val="0070C0"/>
              </a:solidFill>
            </a:endParaRP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工件缺失</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nSpc>
                <a:spcPct val="11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cs typeface="黑体" panose="02010609060101010101" pitchFamily="49" charset="-122"/>
              </a:rPr>
              <a:t>棉</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芯缺失</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nSpc>
                <a:spcPct val="110000"/>
              </a:lnSpc>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cs typeface="黑体" panose="02010609060101010101" pitchFamily="49" charset="-122"/>
              </a:rPr>
              <a:t>金属</a:t>
            </a: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片缺失</a:t>
            </a:r>
            <a:endParaRPr lang="en-US" altLang="zh-CN" dirty="0" smtClean="0">
              <a:latin typeface="华文楷体" panose="02010600040101010101" pitchFamily="2" charset="-122"/>
              <a:ea typeface="华文楷体" panose="02010600040101010101" pitchFamily="2" charset="-122"/>
              <a:cs typeface="黑体" panose="02010609060101010101" pitchFamily="49" charset="-122"/>
            </a:endParaRPr>
          </a:p>
          <a:p>
            <a:pPr marL="358775" indent="-92075">
              <a:lnSpc>
                <a:spcPct val="110000"/>
              </a:lnSpc>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cs typeface="黑体" panose="02010609060101010101" pitchFamily="49" charset="-122"/>
              </a:rPr>
              <a:t>金属丝位置异常</a:t>
            </a:r>
            <a:endParaRPr lang="zh-CN" altLang="en-US" dirty="0">
              <a:latin typeface="华文楷体" panose="02010600040101010101" pitchFamily="2" charset="-122"/>
              <a:ea typeface="华文楷体" panose="02010600040101010101" pitchFamily="2" charset="-122"/>
              <a:cs typeface="黑体" panose="02010609060101010101" pitchFamily="49" charset="-122"/>
            </a:endParaRPr>
          </a:p>
        </p:txBody>
      </p:sp>
      <p:sp>
        <p:nvSpPr>
          <p:cNvPr id="6" name="TextBox 35"/>
          <p:cNvSpPr txBox="1"/>
          <p:nvPr/>
        </p:nvSpPr>
        <p:spPr>
          <a:xfrm>
            <a:off x="3244439" y="265212"/>
            <a:ext cx="2655121"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雾化器装配缺陷</a:t>
            </a:r>
            <a:endPar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2160" y="1120664"/>
            <a:ext cx="2520000" cy="1512000"/>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5372" y="1120664"/>
            <a:ext cx="2520000" cy="1512000"/>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548" y="3128583"/>
            <a:ext cx="2520000" cy="1512000"/>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95372" y="3128583"/>
            <a:ext cx="2520000" cy="1512000"/>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12160" y="3128583"/>
            <a:ext cx="2520000" cy="1512000"/>
          </a:xfrm>
          <a:prstGeom prst="rect">
            <a:avLst/>
          </a:prstGeom>
        </p:spPr>
      </p:pic>
      <p:sp>
        <p:nvSpPr>
          <p:cNvPr id="10" name="文本框 9"/>
          <p:cNvSpPr txBox="1"/>
          <p:nvPr/>
        </p:nvSpPr>
        <p:spPr>
          <a:xfrm>
            <a:off x="4043666" y="2695957"/>
            <a:ext cx="1107996" cy="369332"/>
          </a:xfrm>
          <a:prstGeom prst="rect">
            <a:avLst/>
          </a:prstGeom>
          <a:noFill/>
        </p:spPr>
        <p:txBody>
          <a:bodyPr wrap="none" rtlCol="0">
            <a:spAutoFit/>
          </a:bodyPr>
          <a:lstStyle/>
          <a:p>
            <a:r>
              <a:rPr lang="zh-CN" altLang="en-US" dirty="0" smtClean="0"/>
              <a:t>工件缺失</a:t>
            </a:r>
            <a:endParaRPr lang="zh-CN" altLang="en-US" dirty="0"/>
          </a:p>
        </p:txBody>
      </p:sp>
      <p:sp>
        <p:nvSpPr>
          <p:cNvPr id="13" name="文本框 12"/>
          <p:cNvSpPr txBox="1"/>
          <p:nvPr/>
        </p:nvSpPr>
        <p:spPr>
          <a:xfrm>
            <a:off x="1561382" y="4703877"/>
            <a:ext cx="646331" cy="369332"/>
          </a:xfrm>
          <a:prstGeom prst="rect">
            <a:avLst/>
          </a:prstGeom>
          <a:noFill/>
        </p:spPr>
        <p:txBody>
          <a:bodyPr wrap="none" rtlCol="0">
            <a:spAutoFit/>
          </a:bodyPr>
          <a:lstStyle/>
          <a:p>
            <a:r>
              <a:rPr lang="zh-CN" altLang="en-US" dirty="0" smtClean="0"/>
              <a:t>正常</a:t>
            </a:r>
            <a:endParaRPr lang="zh-CN" altLang="en-US" dirty="0"/>
          </a:p>
        </p:txBody>
      </p:sp>
      <p:sp>
        <p:nvSpPr>
          <p:cNvPr id="14" name="文本框 13"/>
          <p:cNvSpPr txBox="1"/>
          <p:nvPr/>
        </p:nvSpPr>
        <p:spPr>
          <a:xfrm>
            <a:off x="6718161" y="2698792"/>
            <a:ext cx="1107996" cy="369332"/>
          </a:xfrm>
          <a:prstGeom prst="rect">
            <a:avLst/>
          </a:prstGeom>
          <a:noFill/>
        </p:spPr>
        <p:txBody>
          <a:bodyPr wrap="none" rtlCol="0">
            <a:spAutoFit/>
          </a:bodyPr>
          <a:lstStyle/>
          <a:p>
            <a:r>
              <a:rPr lang="zh-CN" altLang="en-US" dirty="0"/>
              <a:t>棉</a:t>
            </a:r>
            <a:r>
              <a:rPr lang="zh-CN" altLang="en-US" dirty="0" smtClean="0"/>
              <a:t>芯缺失</a:t>
            </a:r>
            <a:endParaRPr lang="zh-CN" altLang="en-US" dirty="0"/>
          </a:p>
        </p:txBody>
      </p:sp>
      <p:sp>
        <p:nvSpPr>
          <p:cNvPr id="15" name="文本框 14"/>
          <p:cNvSpPr txBox="1"/>
          <p:nvPr/>
        </p:nvSpPr>
        <p:spPr>
          <a:xfrm>
            <a:off x="6371912" y="4640583"/>
            <a:ext cx="1800493" cy="369332"/>
          </a:xfrm>
          <a:prstGeom prst="rect">
            <a:avLst/>
          </a:prstGeom>
          <a:noFill/>
        </p:spPr>
        <p:txBody>
          <a:bodyPr wrap="none" rtlCol="0">
            <a:spAutoFit/>
          </a:bodyPr>
          <a:lstStyle/>
          <a:p>
            <a:r>
              <a:rPr lang="zh-CN" altLang="en-US" dirty="0" smtClean="0"/>
              <a:t>金属丝位置异常</a:t>
            </a:r>
            <a:endParaRPr lang="zh-CN" altLang="en-US" dirty="0"/>
          </a:p>
        </p:txBody>
      </p:sp>
      <p:sp>
        <p:nvSpPr>
          <p:cNvPr id="16" name="文本框 15"/>
          <p:cNvSpPr txBox="1"/>
          <p:nvPr/>
        </p:nvSpPr>
        <p:spPr>
          <a:xfrm>
            <a:off x="3985958" y="4703877"/>
            <a:ext cx="1338828" cy="369332"/>
          </a:xfrm>
          <a:prstGeom prst="rect">
            <a:avLst/>
          </a:prstGeom>
          <a:noFill/>
        </p:spPr>
        <p:txBody>
          <a:bodyPr wrap="none" rtlCol="0">
            <a:spAutoFit/>
          </a:bodyPr>
          <a:lstStyle/>
          <a:p>
            <a:r>
              <a:rPr lang="zh-CN" altLang="en-US" dirty="0" smtClean="0"/>
              <a:t>金属片缺失</a:t>
            </a:r>
            <a:endParaRPr lang="zh-CN" altLang="en-US" dirty="0"/>
          </a:p>
        </p:txBody>
      </p:sp>
      <p:sp>
        <p:nvSpPr>
          <p:cNvPr id="11" name="矩形 10"/>
          <p:cNvSpPr/>
          <p:nvPr/>
        </p:nvSpPr>
        <p:spPr bwMode="auto">
          <a:xfrm>
            <a:off x="3985958" y="3937620"/>
            <a:ext cx="1223412" cy="432048"/>
          </a:xfrm>
          <a:prstGeom prst="rect">
            <a:avLst/>
          </a:prstGeom>
          <a:noFill/>
          <a:ln w="28575" cap="flat" cmpd="sng" algn="ctr">
            <a:solidFill>
              <a:srgbClr val="3CFF64"/>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矩形 19"/>
          <p:cNvSpPr/>
          <p:nvPr/>
        </p:nvSpPr>
        <p:spPr bwMode="auto">
          <a:xfrm>
            <a:off x="7236296" y="3442995"/>
            <a:ext cx="432048" cy="432048"/>
          </a:xfrm>
          <a:prstGeom prst="rect">
            <a:avLst/>
          </a:prstGeom>
          <a:noFill/>
          <a:ln w="28575" cap="flat" cmpd="sng" algn="ctr">
            <a:solidFill>
              <a:srgbClr val="3CFF64"/>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86934253"/>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6381" y="862368"/>
            <a:ext cx="4204347" cy="1920526"/>
          </a:xfrm>
          <a:prstGeom prst="rect">
            <a:avLst/>
          </a:prstGeom>
        </p:spPr>
        <p:txBody>
          <a:bodyPr wrap="square">
            <a:spAutoFit/>
          </a:bodyPr>
          <a:lstStyle/>
          <a:p>
            <a:pPr>
              <a:lnSpc>
                <a:spcPct val="110000"/>
              </a:lnSpc>
              <a:buFont typeface="Wingdings" panose="05000000000000000000" pitchFamily="2" charset="2"/>
              <a:buChar char="Ø"/>
            </a:pPr>
            <a:r>
              <a:rPr lang="zh-CN" altLang="en-US" b="1" dirty="0" smtClean="0">
                <a:solidFill>
                  <a:srgbClr val="0070C0"/>
                </a:solidFill>
              </a:rPr>
              <a:t> 检测</a:t>
            </a:r>
            <a:r>
              <a:rPr lang="zh-CN" altLang="en-US" b="1" dirty="0">
                <a:solidFill>
                  <a:srgbClr val="0070C0"/>
                </a:solidFill>
              </a:rPr>
              <a:t>目标定位</a:t>
            </a:r>
          </a:p>
          <a:p>
            <a:pPr marL="358775" indent="-92075">
              <a:lnSpc>
                <a:spcPct val="110000"/>
              </a:lnSpc>
              <a:buFont typeface="Arial" panose="020B0604020202020204" pitchFamily="34" charset="0"/>
              <a:buChar char="•"/>
            </a:pPr>
            <a:r>
              <a:rPr lang="en-US" altLang="zh-CN" dirty="0" smtClean="0"/>
              <a:t> Step-1</a:t>
            </a:r>
            <a:r>
              <a:rPr lang="en-US" altLang="zh-CN" dirty="0"/>
              <a:t>: </a:t>
            </a:r>
            <a:r>
              <a:rPr lang="zh-CN" altLang="zh-CN" dirty="0"/>
              <a:t>分离前景和</a:t>
            </a:r>
            <a:r>
              <a:rPr lang="zh-CN" altLang="zh-CN" dirty="0" smtClean="0"/>
              <a:t>背景</a:t>
            </a:r>
            <a:r>
              <a:rPr lang="zh-CN" altLang="en-US" dirty="0" smtClean="0"/>
              <a:t>：二值化</a:t>
            </a:r>
            <a:endParaRPr lang="en-US" altLang="zh-CN" dirty="0" smtClean="0"/>
          </a:p>
          <a:p>
            <a:pPr marL="358775" indent="-92075">
              <a:lnSpc>
                <a:spcPct val="110000"/>
              </a:lnSpc>
              <a:buFont typeface="Arial" panose="020B0604020202020204" pitchFamily="34" charset="0"/>
              <a:buChar char="•"/>
            </a:pPr>
            <a:r>
              <a:rPr lang="en-US" altLang="zh-CN" dirty="0" smtClean="0"/>
              <a:t> Step-2</a:t>
            </a:r>
            <a:r>
              <a:rPr lang="en-US" altLang="zh-CN" dirty="0"/>
              <a:t>: </a:t>
            </a:r>
            <a:r>
              <a:rPr lang="zh-CN" altLang="en-US" dirty="0" smtClean="0"/>
              <a:t>消除突出的金属丝：开运算</a:t>
            </a:r>
            <a:endParaRPr lang="en-US" altLang="zh-CN" dirty="0" smtClean="0"/>
          </a:p>
          <a:p>
            <a:pPr marL="358775" indent="-92075">
              <a:lnSpc>
                <a:spcPct val="110000"/>
              </a:lnSpc>
              <a:buFont typeface="Arial" panose="020B0604020202020204" pitchFamily="34" charset="0"/>
              <a:buChar char="•"/>
            </a:pPr>
            <a:r>
              <a:rPr lang="en-US" altLang="zh-CN" dirty="0"/>
              <a:t> </a:t>
            </a:r>
            <a:r>
              <a:rPr lang="en-US" altLang="zh-CN" dirty="0" smtClean="0"/>
              <a:t>Step-3: </a:t>
            </a:r>
            <a:r>
              <a:rPr lang="zh-CN" altLang="en-US" dirty="0" smtClean="0"/>
              <a:t>定位夹具位置：轮廓查找</a:t>
            </a:r>
            <a:endParaRPr lang="en-US" altLang="zh-CN" dirty="0" smtClean="0">
              <a:latin typeface="华文楷体" panose="02010600040101010101" pitchFamily="2" charset="-122"/>
              <a:ea typeface="华文楷体" panose="02010600040101010101" pitchFamily="2" charset="-122"/>
            </a:endParaRPr>
          </a:p>
          <a:p>
            <a:pPr marL="266700">
              <a:lnSpc>
                <a:spcPct val="110000"/>
              </a:lnSpc>
            </a:pPr>
            <a:endParaRPr lang="en-US" altLang="zh-CN" dirty="0" smtClean="0">
              <a:latin typeface="华文楷体" panose="02010600040101010101" pitchFamily="2" charset="-122"/>
              <a:ea typeface="华文楷体" panose="02010600040101010101" pitchFamily="2" charset="-122"/>
            </a:endParaRPr>
          </a:p>
          <a:p>
            <a:pPr marL="266700" indent="-266700">
              <a:lnSpc>
                <a:spcPct val="110000"/>
              </a:lnSpc>
              <a:buFont typeface="Wingdings" panose="05000000000000000000" pitchFamily="2" charset="2"/>
              <a:buChar char="Ø"/>
            </a:pPr>
            <a:r>
              <a:rPr lang="en-US" altLang="zh-CN" b="1" dirty="0">
                <a:solidFill>
                  <a:srgbClr val="0070C0"/>
                </a:solidFill>
              </a:rPr>
              <a:t>ROI</a:t>
            </a:r>
            <a:r>
              <a:rPr lang="zh-CN" altLang="en-US" b="1" dirty="0">
                <a:solidFill>
                  <a:srgbClr val="0070C0"/>
                </a:solidFill>
              </a:rPr>
              <a:t>设置</a:t>
            </a:r>
          </a:p>
        </p:txBody>
      </p:sp>
      <p:sp>
        <p:nvSpPr>
          <p:cNvPr id="6" name="TextBox 35"/>
          <p:cNvSpPr txBox="1"/>
          <p:nvPr/>
        </p:nvSpPr>
        <p:spPr>
          <a:xfrm>
            <a:off x="2643771" y="265212"/>
            <a:ext cx="3919849" cy="461665"/>
          </a:xfrm>
          <a:prstGeom prst="rect">
            <a:avLst/>
          </a:prstGeom>
          <a:noFill/>
        </p:spPr>
        <p:txBody>
          <a:bodyPr wrap="square" rtlCol="0">
            <a:spAutoFit/>
          </a:bodyPr>
          <a:lstStyle/>
          <a:p>
            <a:pPr algn="ctr"/>
            <a:r>
              <a:rPr lang="zh-CN" altLang="en-US"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检测目标定位及</a:t>
            </a:r>
            <a:r>
              <a:rPr lang="en-US" altLang="zh-CN" sz="2400" spc="300" dirty="0" smtClean="0">
                <a:solidFill>
                  <a:schemeClr val="tx1">
                    <a:lumMod val="75000"/>
                    <a:lumOff val="25000"/>
                  </a:schemeClr>
                </a:solidFill>
                <a:latin typeface="方正正大黑简体" panose="02000000000000000000" pitchFamily="2" charset="-122"/>
                <a:ea typeface="方正正大黑简体" panose="02000000000000000000" pitchFamily="2" charset="-122"/>
              </a:rPr>
              <a:t>ROI</a:t>
            </a:r>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设置</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6136" y="3941350"/>
            <a:ext cx="2340000" cy="1404000"/>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2401859"/>
            <a:ext cx="2340000" cy="1404000"/>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6136" y="862368"/>
            <a:ext cx="2340000" cy="1404000"/>
          </a:xfrm>
          <a:prstGeom prst="rect">
            <a:avLst/>
          </a:prstGeom>
        </p:spPr>
      </p:pic>
      <p:pic>
        <p:nvPicPr>
          <p:cNvPr id="21" name="图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7624" y="2918385"/>
            <a:ext cx="3733124" cy="2239874"/>
          </a:xfrm>
          <a:prstGeom prst="rect">
            <a:avLst/>
          </a:prstGeom>
        </p:spPr>
      </p:pic>
    </p:spTree>
    <p:extLst>
      <p:ext uri="{BB962C8B-B14F-4D97-AF65-F5344CB8AC3E}">
        <p14:creationId xmlns:p14="http://schemas.microsoft.com/office/powerpoint/2010/main" val="1681510539"/>
      </p:ext>
    </p:extLst>
  </p:cSld>
  <p:clrMapOvr>
    <a:masterClrMapping/>
  </p:clrMapOvr>
  <mc:AlternateContent xmlns:mc="http://schemas.openxmlformats.org/markup-compatibility/2006" xmlns:p14="http://schemas.microsoft.com/office/powerpoint/2010/main">
    <mc:Choice Requires="p14">
      <p:transition spd="med" p14:dur="700" advTm="43">
        <p:fade/>
      </p:transition>
    </mc:Choice>
    <mc:Fallback xmlns="">
      <p:transition spd="med" advTm="43">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0|0|0|0"/>
</p:tagLst>
</file>

<file path=ppt/theme/theme1.xml><?xml version="1.0" encoding="utf-8"?>
<a:theme xmlns:a="http://schemas.openxmlformats.org/drawingml/2006/main" name="Colibri">
  <a:themeElements>
    <a:clrScheme name="Daniel报告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aniel报告模板">
      <a:majorFont>
        <a:latin typeface="Franklin Gothic Medium"/>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aniel报告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6691</TotalTime>
  <Words>2015</Words>
  <Application>Microsoft Office PowerPoint</Application>
  <PresentationFormat>全屏显示(16:10)</PresentationFormat>
  <Paragraphs>352</Paragraphs>
  <Slides>32</Slides>
  <Notes>29</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32</vt:i4>
      </vt:variant>
    </vt:vector>
  </HeadingPairs>
  <TitlesOfParts>
    <vt:vector size="52" baseType="lpstr">
      <vt:lpstr>Helvetica Neue Condensed</vt:lpstr>
      <vt:lpstr>PMingLiU</vt:lpstr>
      <vt:lpstr>等线</vt:lpstr>
      <vt:lpstr>方正兰亭粗黑_GBK</vt:lpstr>
      <vt:lpstr>方正正大黑简体</vt:lpstr>
      <vt:lpstr>黑体</vt:lpstr>
      <vt:lpstr>华文楷体</vt:lpstr>
      <vt:lpstr>宋体</vt:lpstr>
      <vt:lpstr>微软雅黑</vt:lpstr>
      <vt:lpstr>Arial</vt:lpstr>
      <vt:lpstr>Calibri</vt:lpstr>
      <vt:lpstr>Cambria Math</vt:lpstr>
      <vt:lpstr>Franklin Gothic Medium</vt:lpstr>
      <vt:lpstr>Impact</vt:lpstr>
      <vt:lpstr>Raavi</vt:lpstr>
      <vt:lpstr>Times</vt:lpstr>
      <vt:lpstr>Times New Roman</vt:lpstr>
      <vt:lpstr>Wingdings</vt:lpstr>
      <vt:lpstr>Colibri</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主题</dc:title>
  <dc:creator>mmxiao</dc:creator>
  <cp:lastModifiedBy>jkwang</cp:lastModifiedBy>
  <cp:revision>2166</cp:revision>
  <dcterms:created xsi:type="dcterms:W3CDTF">2013-10-15T02:22:00Z</dcterms:created>
  <dcterms:modified xsi:type="dcterms:W3CDTF">2019-06-17T07:31:18Z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