
<file path=[Content_Types].xml><?xml version="1.0" encoding="utf-8"?>
<Types xmlns="http://schemas.openxmlformats.org/package/2006/content-types">
  <Default Extension="jpeg" ContentType="image/jpeg"/>
  <Default Extension="tiff" ContentType="image/tif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6" r:id="rId4"/>
    <p:sldId id="258" r:id="rId5"/>
    <p:sldId id="259" r:id="rId6"/>
    <p:sldId id="260" r:id="rId7"/>
    <p:sldId id="268" r:id="rId9"/>
    <p:sldId id="278" r:id="rId10"/>
    <p:sldId id="277" r:id="rId11"/>
    <p:sldId id="276" r:id="rId12"/>
    <p:sldId id="265" r:id="rId13"/>
    <p:sldId id="269" r:id="rId14"/>
    <p:sldId id="270" r:id="rId15"/>
    <p:sldId id="266" r:id="rId16"/>
    <p:sldId id="272" r:id="rId17"/>
    <p:sldId id="273" r:id="rId18"/>
    <p:sldId id="267" r:id="rId19"/>
    <p:sldId id="274" r:id="rId20"/>
    <p:sldId id="261" r:id="rId21"/>
    <p:sldId id="262" r:id="rId22"/>
    <p:sldId id="263" r:id="rId23"/>
    <p:sldId id="26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31" autoAdjust="0"/>
  </p:normalViewPr>
  <p:slideViewPr>
    <p:cSldViewPr snapToGrid="0">
      <p:cViewPr varScale="1">
        <p:scale>
          <a:sx n="65" d="100"/>
          <a:sy n="65" d="100"/>
        </p:scale>
        <p:origin x="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9059-A3B2-4142-8832-057A117C4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39926-D687-4B60-8EC3-D1D75E4B9F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从上面图中可以看出来    </a:t>
            </a:r>
            <a:r>
              <a:rPr lang="en-US" altLang="zh-CN" dirty="0" smtClean="0"/>
              <a:t>IDT</a:t>
            </a:r>
            <a:r>
              <a:rPr lang="zh-CN" altLang="en-US" dirty="0" smtClean="0"/>
              <a:t>厚度与周期比对于阻带的影响，可以看到随着</a:t>
            </a:r>
            <a:r>
              <a:rPr lang="en-US" altLang="zh-CN" dirty="0" smtClean="0"/>
              <a:t>h/p</a:t>
            </a:r>
            <a:r>
              <a:rPr lang="zh-CN" altLang="en-US" dirty="0" smtClean="0"/>
              <a:t>的值变大，开路栅范围增大同时短路栅范围减小。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a:t>
            </a:r>
            <a:r>
              <a:rPr lang="en-US" altLang="zh-CN" dirty="0" smtClean="0"/>
              <a:t>FEMSDA</a:t>
            </a:r>
            <a:r>
              <a:rPr lang="zh-CN" altLang="en-US" smtClean="0"/>
              <a:t>软件得到相对频率和衰减系数的关系图从而找到阻带频率，</a:t>
            </a:r>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因此存在合适的</a:t>
            </a:r>
            <a:r>
              <a:rPr lang="en-US" altLang="zh-CN" dirty="0" smtClean="0"/>
              <a:t>h/p</a:t>
            </a:r>
            <a:r>
              <a:rPr lang="zh-CN" altLang="en-US" dirty="0" smtClean="0"/>
              <a:t>值使得开路栅范围最大并且短路栅范围最小，</a:t>
            </a:r>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耦合模模型（</a:t>
            </a:r>
            <a:r>
              <a:rPr lang="en-US" altLang="zh-CN" dirty="0" smtClean="0"/>
              <a:t>Couple of Model, COM</a:t>
            </a:r>
            <a:r>
              <a:rPr lang="zh-CN" altLang="en-US" dirty="0" smtClean="0"/>
              <a:t>）是一种分析周期性介质的理论，非常适合应用到声表面波领域。</a:t>
            </a:r>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频率方面主要受到器材的限制，因为高频阻抗分析仪如超过</a:t>
            </a:r>
            <a:r>
              <a:rPr lang="en-US" altLang="zh-CN" dirty="0" smtClean="0"/>
              <a:t>110MHz</a:t>
            </a:r>
            <a:r>
              <a:rPr lang="zh-CN" altLang="en-US" dirty="0" smtClean="0"/>
              <a:t>的话价格会非常</a:t>
            </a:r>
            <a:r>
              <a:rPr lang="zh-CN" altLang="en-US" smtClean="0"/>
              <a:t>昂贵。                   </a:t>
            </a:r>
            <a:r>
              <a:rPr lang="zh-CN" altLang="zh-CN" sz="1200" kern="1200" smtClean="0">
                <a:solidFill>
                  <a:schemeClr val="tx1"/>
                </a:solidFill>
                <a:effectLst/>
                <a:latin typeface="+mn-lt"/>
                <a:ea typeface="+mn-ea"/>
                <a:cs typeface="+mn-cs"/>
              </a:rPr>
              <a:t>当</a:t>
            </a:r>
            <a:r>
              <a:rPr lang="zh-CN" altLang="zh-CN" sz="1200" kern="1200" dirty="0" smtClean="0">
                <a:solidFill>
                  <a:schemeClr val="tx1"/>
                </a:solidFill>
                <a:effectLst/>
                <a:latin typeface="+mn-lt"/>
                <a:ea typeface="+mn-ea"/>
                <a:cs typeface="+mn-cs"/>
              </a:rPr>
              <a:t>激励频率在</a:t>
            </a:r>
            <a:r>
              <a:rPr lang="en-US" altLang="zh-CN" sz="1200" kern="1200" dirty="0" smtClean="0">
                <a:solidFill>
                  <a:schemeClr val="tx1"/>
                </a:solidFill>
                <a:effectLst/>
                <a:latin typeface="+mn-lt"/>
                <a:ea typeface="+mn-ea"/>
                <a:cs typeface="+mn-cs"/>
              </a:rPr>
              <a:t>60MHz-110MHz</a:t>
            </a:r>
            <a:r>
              <a:rPr lang="zh-CN" altLang="zh-CN" sz="1200" kern="1200" dirty="0" smtClean="0">
                <a:solidFill>
                  <a:schemeClr val="tx1"/>
                </a:solidFill>
                <a:effectLst/>
                <a:latin typeface="+mn-lt"/>
                <a:ea typeface="+mn-ea"/>
                <a:cs typeface="+mn-cs"/>
              </a:rPr>
              <a:t>时阻抗的变化量较</a:t>
            </a:r>
            <a:r>
              <a:rPr lang="en-US" altLang="zh-CN" sz="1200" kern="1200" dirty="0" smtClean="0">
                <a:solidFill>
                  <a:schemeClr val="tx1"/>
                </a:solidFill>
                <a:effectLst/>
                <a:latin typeface="+mn-lt"/>
                <a:ea typeface="+mn-ea"/>
                <a:cs typeface="+mn-cs"/>
              </a:rPr>
              <a:t>10MHz-50MHz</a:t>
            </a:r>
            <a:r>
              <a:rPr lang="zh-CN" altLang="zh-CN" sz="1200" kern="1200" dirty="0" smtClean="0">
                <a:solidFill>
                  <a:schemeClr val="tx1"/>
                </a:solidFill>
                <a:effectLst/>
                <a:latin typeface="+mn-lt"/>
                <a:ea typeface="+mn-ea"/>
                <a:cs typeface="+mn-cs"/>
              </a:rPr>
              <a:t>时大，但彼此间的差别很小。</a:t>
            </a:r>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IDT</a:t>
            </a:r>
            <a:r>
              <a:rPr lang="zh-CN" altLang="zh-CN" sz="1200" kern="1200" dirty="0" smtClean="0">
                <a:solidFill>
                  <a:schemeClr val="tx1"/>
                </a:solidFill>
                <a:effectLst/>
                <a:latin typeface="+mn-lt"/>
                <a:ea typeface="+mn-ea"/>
                <a:cs typeface="+mn-cs"/>
              </a:rPr>
              <a:t>部分设计需要考虑的方面非常多，在此只列出对于本次课题影响较大的参考原则：</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IDT</a:t>
            </a:r>
            <a:r>
              <a:rPr lang="zh-CN" altLang="zh-CN" sz="1200" kern="1200" dirty="0" smtClean="0">
                <a:solidFill>
                  <a:schemeClr val="tx1"/>
                </a:solidFill>
                <a:effectLst/>
                <a:latin typeface="+mn-lt"/>
                <a:ea typeface="+mn-ea"/>
                <a:cs typeface="+mn-cs"/>
              </a:rPr>
              <a:t>和基片边缘距离较远时因为基片边缘造成的干扰反射较小，这一点参考自在德国德累斯顿工业大学时的傅邱云博士的实验结论；</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基片的切片角度与</a:t>
            </a:r>
            <a:r>
              <a:rPr lang="en-US" altLang="zh-CN" sz="1200" kern="1200" dirty="0" smtClean="0">
                <a:solidFill>
                  <a:schemeClr val="tx1"/>
                </a:solidFill>
                <a:effectLst/>
                <a:latin typeface="+mn-lt"/>
                <a:ea typeface="+mn-ea"/>
                <a:cs typeface="+mn-cs"/>
              </a:rPr>
              <a:t>IDT</a:t>
            </a:r>
            <a:r>
              <a:rPr lang="zh-CN" altLang="zh-CN" sz="1200" kern="1200" dirty="0" smtClean="0">
                <a:solidFill>
                  <a:schemeClr val="tx1"/>
                </a:solidFill>
                <a:effectLst/>
                <a:latin typeface="+mn-lt"/>
                <a:ea typeface="+mn-ea"/>
                <a:cs typeface="+mn-cs"/>
              </a:rPr>
              <a:t>间有一定夹角，可以适当减少因基片边缘造成的干扰反射；</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适当增大激励</a:t>
            </a:r>
            <a:r>
              <a:rPr lang="en-US" altLang="zh-CN" sz="1200" kern="1200" dirty="0" smtClean="0">
                <a:solidFill>
                  <a:schemeClr val="tx1"/>
                </a:solidFill>
                <a:effectLst/>
                <a:latin typeface="+mn-lt"/>
                <a:ea typeface="+mn-ea"/>
                <a:cs typeface="+mn-cs"/>
              </a:rPr>
              <a:t>IDT</a:t>
            </a:r>
            <a:r>
              <a:rPr lang="zh-CN" altLang="zh-CN" sz="1200" kern="1200" dirty="0" smtClean="0">
                <a:solidFill>
                  <a:schemeClr val="tx1"/>
                </a:solidFill>
                <a:effectLst/>
                <a:latin typeface="+mn-lt"/>
                <a:ea typeface="+mn-ea"/>
                <a:cs typeface="+mn-cs"/>
              </a:rPr>
              <a:t>的汇流条以方便后面进行与</a:t>
            </a:r>
            <a:r>
              <a:rPr lang="en-US" altLang="zh-CN" sz="1200" kern="1200" dirty="0" smtClean="0">
                <a:solidFill>
                  <a:schemeClr val="tx1"/>
                </a:solidFill>
                <a:effectLst/>
                <a:latin typeface="+mn-lt"/>
                <a:ea typeface="+mn-ea"/>
                <a:cs typeface="+mn-cs"/>
              </a:rPr>
              <a:t>SMA</a:t>
            </a:r>
            <a:r>
              <a:rPr lang="zh-CN" altLang="zh-CN" sz="1200" kern="1200" dirty="0" smtClean="0">
                <a:solidFill>
                  <a:schemeClr val="tx1"/>
                </a:solidFill>
                <a:effectLst/>
                <a:latin typeface="+mn-lt"/>
                <a:ea typeface="+mn-ea"/>
                <a:cs typeface="+mn-cs"/>
              </a:rPr>
              <a:t>接头或天线的链接；</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相邻的两个</a:t>
            </a:r>
            <a:r>
              <a:rPr lang="en-US" altLang="zh-CN" sz="1200" kern="1200" dirty="0" smtClean="0">
                <a:solidFill>
                  <a:schemeClr val="tx1"/>
                </a:solidFill>
                <a:effectLst/>
                <a:latin typeface="+mn-lt"/>
                <a:ea typeface="+mn-ea"/>
                <a:cs typeface="+mn-cs"/>
              </a:rPr>
              <a:t>IDT</a:t>
            </a:r>
            <a:r>
              <a:rPr lang="zh-CN" altLang="zh-CN" sz="1200" kern="1200" dirty="0" smtClean="0">
                <a:solidFill>
                  <a:schemeClr val="tx1"/>
                </a:solidFill>
                <a:effectLst/>
                <a:latin typeface="+mn-lt"/>
                <a:ea typeface="+mn-ea"/>
                <a:cs typeface="+mn-cs"/>
              </a:rPr>
              <a:t>间的电极反相。</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2B39926-D687-4B60-8EC3-D1D75E4B9F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endParaRPr lang="zh-CN" alt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endParaRPr lang="zh-CN" alt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E528F0-556E-4F06-ACFF-068D2B901275}"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C7A72CC-2D09-4F99-B5AE-6BF640F103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E528F0-556E-4F06-ACFF-068D2B9012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A72CC-2D09-4F99-B5AE-6BF640F103D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528F0-556E-4F06-ACFF-068D2B9012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C7A72CC-2D09-4F99-B5AE-6BF640F103D8}" type="datetimeFigureOut">
              <a:rPr lang="zh-CN" altLang="en-US" smtClean="0"/>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E528F0-556E-4F06-ACFF-068D2B9012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8.png"/><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1.jpeg"/><Relationship Id="rId2" Type="http://schemas.openxmlformats.org/officeDocument/2006/relationships/image" Target="../media/image20.emf"/><Relationship Id="rId1" Type="http://schemas.openxmlformats.org/officeDocument/2006/relationships/image" Target="../media/image19.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2.png"/><Relationship Id="rId2" Type="http://schemas.openxmlformats.org/officeDocument/2006/relationships/image" Target="../media/image2.tiff"/><Relationship Id="rId1" Type="http://schemas.openxmlformats.org/officeDocument/2006/relationships/image" Target="../media/image1.tif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image" Target="../media/image4.tiff"/><Relationship Id="rId1" Type="http://schemas.openxmlformats.org/officeDocument/2006/relationships/image" Target="../media/image3.tif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24.emf"/><Relationship Id="rId1"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733170" y="1757146"/>
            <a:ext cx="10154030" cy="163234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smtClean="0"/>
              <a:t>基于</a:t>
            </a:r>
            <a:r>
              <a:rPr lang="en-US" altLang="zh-CN" sz="4800" b="1" dirty="0" smtClean="0"/>
              <a:t>SAW</a:t>
            </a:r>
            <a:r>
              <a:rPr lang="zh-CN" altLang="en-US" sz="4800" b="1" dirty="0" smtClean="0"/>
              <a:t>和</a:t>
            </a:r>
            <a:r>
              <a:rPr lang="en-US" altLang="zh-CN" sz="4800" b="1" dirty="0" smtClean="0"/>
              <a:t>GMI</a:t>
            </a:r>
            <a:r>
              <a:rPr lang="zh-CN" altLang="en-US" sz="4800" b="1" dirty="0" smtClean="0"/>
              <a:t>的磁场传感器研究</a:t>
            </a:r>
            <a:endParaRPr lang="zh-CN" altLang="en-US" sz="4800" dirty="0"/>
          </a:p>
        </p:txBody>
      </p:sp>
      <p:sp>
        <p:nvSpPr>
          <p:cNvPr id="3" name="副标题 2"/>
          <p:cNvSpPr txBox="1"/>
          <p:nvPr/>
        </p:nvSpPr>
        <p:spPr>
          <a:xfrm>
            <a:off x="4167919" y="2783700"/>
            <a:ext cx="4703075" cy="20928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                                                  </a:t>
            </a:r>
            <a:endParaRPr lang="en-US" altLang="zh-CN" dirty="0" smtClean="0"/>
          </a:p>
          <a:p>
            <a:pPr marL="0" indent="0">
              <a:buNone/>
            </a:pPr>
            <a:r>
              <a:rPr lang="zh-CN" altLang="en-US" dirty="0" smtClean="0"/>
              <a:t>汇  报 人：张鹏</a:t>
            </a:r>
            <a:endParaRPr lang="en-US" altLang="zh-CN" dirty="0" smtClean="0"/>
          </a:p>
          <a:p>
            <a:pPr marL="0" indent="0">
              <a:buNone/>
            </a:pPr>
            <a:r>
              <a:rPr lang="zh-CN" altLang="en-US" dirty="0" smtClean="0"/>
              <a:t>专       业：机械电子工程</a:t>
            </a:r>
            <a:endParaRPr lang="en-US" altLang="zh-CN" dirty="0" smtClean="0"/>
          </a:p>
          <a:p>
            <a:pPr marL="0" indent="0">
              <a:buNone/>
            </a:pPr>
            <a:r>
              <a:rPr lang="zh-CN" altLang="en-US" dirty="0" smtClean="0"/>
              <a:t>指导老师：胡泓 教授</a:t>
            </a:r>
            <a:endParaRPr lang="en-US" altLang="zh-CN" dirty="0" smtClean="0"/>
          </a:p>
          <a:p>
            <a:pPr marL="0" indent="0">
              <a:buNone/>
            </a:pPr>
            <a:endParaRPr lang="en-US" altLang="zh-CN"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0033" y="5326901"/>
            <a:ext cx="3238095" cy="5619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2" name="图片 11" descr="E:\研究生\科研\paper\中期\P矩阵级联示意图.JPG"/>
          <p:cNvPicPr/>
          <p:nvPr/>
        </p:nvPicPr>
        <p:blipFill>
          <a:blip r:embed="rId1">
            <a:extLst>
              <a:ext uri="{28A0092B-C50C-407E-A947-70E740481C1C}">
                <a14:useLocalDpi xmlns:a14="http://schemas.microsoft.com/office/drawing/2010/main" val="0"/>
              </a:ext>
            </a:extLst>
          </a:blip>
          <a:srcRect/>
          <a:stretch>
            <a:fillRect/>
          </a:stretch>
        </p:blipFill>
        <p:spPr bwMode="auto">
          <a:xfrm>
            <a:off x="3516313" y="1132278"/>
            <a:ext cx="4276725" cy="1924050"/>
          </a:xfrm>
          <a:prstGeom prst="rect">
            <a:avLst/>
          </a:prstGeom>
          <a:noFill/>
          <a:ln>
            <a:noFill/>
          </a:ln>
        </p:spPr>
      </p:pic>
      <mc:AlternateContent xmlns:mc="http://schemas.openxmlformats.org/markup-compatibility/2006">
        <mc:Choice xmlns:a14="http://schemas.microsoft.com/office/drawing/2010/main" Requires="a14">
          <p:sp>
            <p:nvSpPr>
              <p:cNvPr id="10" name="矩形 9"/>
              <p:cNvSpPr/>
              <p:nvPr/>
            </p:nvSpPr>
            <p:spPr>
              <a:xfrm>
                <a:off x="1685115" y="3502806"/>
                <a:ext cx="11152222" cy="2437206"/>
              </a:xfrm>
              <a:prstGeom prst="rect">
                <a:avLst/>
              </a:prstGeom>
            </p:spPr>
            <p:txBody>
              <a:bodyPr wrap="square">
                <a:spAutoFit/>
              </a:bodyPr>
              <a:lstStyle/>
              <a:p>
                <a:pPr indent="355600">
                  <a:lnSpc>
                    <a:spcPct val="125000"/>
                  </a:lnSpc>
                </a:pPr>
                <a:r>
                  <a:rPr lang="en-US" altLang="zh-CN" i="1" kern="100" dirty="0" smtClean="0">
                    <a:latin typeface="Cambria Math" panose="02040503050406030204" pitchFamily="18" charset="0"/>
                    <a:ea typeface="宋体" panose="02010600030101010101" pitchFamily="2" charset="-122"/>
                  </a:rPr>
                  <a:t>        </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Sub>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𝐴</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21</m:t>
                            </m:r>
                          </m:sub>
                          <m:sup>
                            <m:r>
                              <a:rPr lang="en-US" altLang="zh-CN" i="1" kern="100">
                                <a:effectLst/>
                                <a:latin typeface="Cambria Math" panose="02040503050406030204" pitchFamily="18" charset="0"/>
                                <a:ea typeface="宋体" panose="02010600030101010101" pitchFamily="2" charset="-122"/>
                              </a:rPr>
                              <m:t>𝐴</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12</m:t>
                            </m:r>
                          </m:sub>
                          <m:sup>
                            <m:r>
                              <a:rPr lang="en-US" altLang="zh-CN" i="1" kern="100">
                                <a:effectLst/>
                                <a:latin typeface="Cambria Math" panose="02040503050406030204" pitchFamily="18" charset="0"/>
                                <a:ea typeface="宋体" panose="02010600030101010101" pitchFamily="2" charset="-122"/>
                              </a:rPr>
                              <m:t>𝐴</m:t>
                            </m:r>
                          </m:sup>
                        </m:sSubSup>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 </a:t>
                </a:r>
                <a:r>
                  <a:rPr lang="en-US" altLang="zh-CN" i="1" kern="100" dirty="0" smtClean="0">
                    <a:effectLst/>
                    <a:latin typeface="Cambria Math" panose="02040503050406030204" pitchFamily="18" charset="0"/>
                    <a:ea typeface="宋体" panose="02010600030101010101" pitchFamily="2" charset="-122"/>
                  </a:rPr>
                  <a:t>                             </a:t>
                </a:r>
                <a:r>
                  <a:rPr lang="en-US" altLang="zh-CN" kern="100" dirty="0" smtClean="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2-17)</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       </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Sub>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𝐵</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12</m:t>
                            </m:r>
                          </m:sub>
                          <m:sup>
                            <m:r>
                              <a:rPr lang="en-US" altLang="zh-CN" i="1" kern="100">
                                <a:effectLst/>
                                <a:latin typeface="Cambria Math" panose="02040503050406030204" pitchFamily="18" charset="0"/>
                                <a:ea typeface="宋体" panose="02010600030101010101" pitchFamily="2" charset="-122"/>
                              </a:rPr>
                              <m:t>𝐵</m:t>
                            </m:r>
                          </m:sup>
                        </m:sSubSup>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 </a:t>
                </a:r>
                <a:r>
                  <a:rPr lang="en-US" altLang="zh-CN" i="1" kern="100" dirty="0" smtClean="0">
                    <a:effectLst/>
                    <a:latin typeface="Cambria Math" panose="02040503050406030204" pitchFamily="18" charset="0"/>
                    <a:ea typeface="宋体" panose="02010600030101010101" pitchFamily="2" charset="-122"/>
                  </a:rPr>
                  <a:t>                             </a:t>
                </a:r>
                <a:r>
                  <a:rPr lang="en-US" altLang="zh-CN" kern="100" dirty="0" smtClean="0">
                    <a:effectLst/>
                    <a:latin typeface="Times New Roman" panose="02020603050405020304" pitchFamily="18" charset="0"/>
                    <a:ea typeface="宋体" panose="02010600030101010101" pitchFamily="2" charset="-122"/>
                  </a:rPr>
                  <a:t> (</a:t>
                </a:r>
                <a:r>
                  <a:rPr lang="en-US" altLang="zh-CN" kern="100" dirty="0">
                    <a:effectLst/>
                    <a:latin typeface="Times New Roman" panose="02020603050405020304" pitchFamily="18" charset="0"/>
                    <a:ea typeface="宋体" panose="02010600030101010101" pitchFamily="2" charset="-122"/>
                  </a:rPr>
                  <a:t>2-18)</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       </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12</m:t>
                        </m:r>
                      </m:sub>
                    </m:sSub>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12</m:t>
                            </m:r>
                          </m:sub>
                          <m:sup>
                            <m:r>
                              <a:rPr lang="en-US" altLang="zh-CN" i="1" kern="100">
                                <a:effectLst/>
                                <a:latin typeface="Cambria Math" panose="02040503050406030204" pitchFamily="18" charset="0"/>
                                <a:ea typeface="宋体" panose="02010600030101010101" pitchFamily="2" charset="-122"/>
                              </a:rPr>
                              <m:t>𝐴</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12</m:t>
                            </m:r>
                          </m:sub>
                          <m:sup>
                            <m:r>
                              <a:rPr lang="en-US" altLang="zh-CN" i="1" kern="100">
                                <a:effectLst/>
                                <a:latin typeface="Cambria Math" panose="02040503050406030204" pitchFamily="18" charset="0"/>
                                <a:ea typeface="宋体" panose="02010600030101010101" pitchFamily="2" charset="-122"/>
                              </a:rPr>
                              <m:t>𝐵</m:t>
                            </m:r>
                          </m:sup>
                        </m:sSubSup>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                                               </a:t>
                </a:r>
                <a:r>
                  <a:rPr lang="en-US" altLang="zh-CN" kern="100" dirty="0">
                    <a:effectLst/>
                    <a:latin typeface="Times New Roman" panose="02020603050405020304" pitchFamily="18" charset="0"/>
                    <a:ea typeface="宋体" panose="02010600030101010101" pitchFamily="2" charset="-122"/>
                  </a:rPr>
                  <a:t> (2-19)</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       </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13</m:t>
                        </m:r>
                      </m:sub>
                    </m:sSub>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13</m:t>
                        </m:r>
                      </m:sub>
                      <m:sup>
                        <m:r>
                          <a:rPr lang="en-US" altLang="zh-CN" i="1" kern="100">
                            <a:effectLst/>
                            <a:latin typeface="Cambria Math" panose="02040503050406030204" pitchFamily="18" charset="0"/>
                            <a:ea typeface="宋体" panose="02010600030101010101" pitchFamily="2" charset="-122"/>
                          </a:rPr>
                          <m:t>𝐴</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12</m:t>
                            </m:r>
                          </m:sub>
                          <m:sup>
                            <m:r>
                              <a:rPr lang="en-US" altLang="zh-CN" i="1" kern="100">
                                <a:effectLst/>
                                <a:latin typeface="Cambria Math" panose="02040503050406030204" pitchFamily="18" charset="0"/>
                                <a:ea typeface="宋体" panose="02010600030101010101" pitchFamily="2" charset="-122"/>
                              </a:rPr>
                              <m:t>𝐵</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13</m:t>
                            </m:r>
                          </m:sub>
                          <m:sup>
                            <m:r>
                              <a:rPr lang="en-US" altLang="zh-CN" i="1" kern="100">
                                <a:effectLst/>
                                <a:latin typeface="Cambria Math" panose="02040503050406030204" pitchFamily="18" charset="0"/>
                                <a:ea typeface="宋体" panose="02010600030101010101" pitchFamily="2" charset="-122"/>
                              </a:rPr>
                              <m:t>𝐵</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r>
                          <a:rPr lang="en-US" altLang="zh-CN" i="1" kern="100">
                            <a:effectLst/>
                            <a:latin typeface="Cambria Math" panose="02040503050406030204" pitchFamily="18" charset="0"/>
                            <a:ea typeface="宋体" panose="02010600030101010101" pitchFamily="2" charset="-122"/>
                          </a:rPr>
                          <m:t>)</m:t>
                        </m:r>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                </a:t>
                </a:r>
                <a:r>
                  <a:rPr lang="en-US" altLang="zh-CN" kern="100" dirty="0">
                    <a:effectLst/>
                    <a:latin typeface="Times New Roman" panose="02020603050405020304" pitchFamily="18" charset="0"/>
                    <a:ea typeface="宋体" panose="02010600030101010101" pitchFamily="2" charset="-122"/>
                  </a:rPr>
                  <a:t> (2-20)</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       </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23</m:t>
                        </m:r>
                      </m:sub>
                    </m:sSub>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23</m:t>
                        </m:r>
                      </m:sub>
                      <m:sup>
                        <m:r>
                          <a:rPr lang="en-US" altLang="zh-CN" i="1" kern="100">
                            <a:effectLst/>
                            <a:latin typeface="Cambria Math" panose="02040503050406030204" pitchFamily="18" charset="0"/>
                            <a:ea typeface="宋体" panose="02010600030101010101" pitchFamily="2" charset="-122"/>
                          </a:rPr>
                          <m:t>𝐴</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21</m:t>
                            </m:r>
                          </m:sub>
                          <m:sup>
                            <m:r>
                              <a:rPr lang="en-US" altLang="zh-CN" i="1" kern="100">
                                <a:effectLst/>
                                <a:latin typeface="Cambria Math" panose="02040503050406030204" pitchFamily="18" charset="0"/>
                                <a:ea typeface="宋体" panose="02010600030101010101" pitchFamily="2" charset="-122"/>
                              </a:rPr>
                              <m:t>𝐵</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23</m:t>
                            </m:r>
                          </m:sub>
                          <m:sup>
                            <m:r>
                              <a:rPr lang="en-US" altLang="zh-CN" i="1" kern="100">
                                <a:effectLst/>
                                <a:latin typeface="Cambria Math" panose="02040503050406030204" pitchFamily="18" charset="0"/>
                                <a:ea typeface="宋体" panose="02010600030101010101" pitchFamily="2" charset="-122"/>
                              </a:rPr>
                              <m:t>𝐴</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13</m:t>
                            </m:r>
                          </m:sub>
                          <m:sup>
                            <m:r>
                              <a:rPr lang="en-US" altLang="zh-CN" i="1" kern="100">
                                <a:effectLst/>
                                <a:latin typeface="Cambria Math" panose="02040503050406030204" pitchFamily="18" charset="0"/>
                                <a:ea typeface="宋体" panose="02010600030101010101" pitchFamily="2" charset="-122"/>
                              </a:rPr>
                              <m:t>𝐵</m:t>
                            </m:r>
                          </m:sup>
                        </m:sSubSup>
                        <m:r>
                          <a:rPr lang="en-US" altLang="zh-CN" i="1" kern="100">
                            <a:effectLst/>
                            <a:latin typeface="Cambria Math" panose="02040503050406030204" pitchFamily="18" charset="0"/>
                            <a:ea typeface="宋体" panose="02010600030101010101" pitchFamily="2" charset="-122"/>
                          </a:rPr>
                          <m:t>)</m:t>
                        </m:r>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                </a:t>
                </a:r>
                <a:r>
                  <a:rPr lang="en-US" altLang="zh-CN" kern="100" dirty="0">
                    <a:effectLst/>
                    <a:latin typeface="Times New Roman" panose="02020603050405020304" pitchFamily="18" charset="0"/>
                    <a:ea typeface="宋体" panose="02010600030101010101" pitchFamily="2" charset="-122"/>
                  </a:rPr>
                  <a:t> (2-21)</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       </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33</m:t>
                        </m:r>
                      </m:sub>
                    </m:sSub>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33</m:t>
                        </m:r>
                      </m:sub>
                      <m:sup>
                        <m:r>
                          <a:rPr lang="en-US" altLang="zh-CN" i="1" kern="100">
                            <a:effectLst/>
                            <a:latin typeface="Cambria Math" panose="02040503050406030204" pitchFamily="18" charset="0"/>
                            <a:ea typeface="宋体" panose="02010600030101010101" pitchFamily="2" charset="-122"/>
                          </a:rPr>
                          <m:t>𝐴</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33</m:t>
                        </m:r>
                      </m:sub>
                      <m:sup>
                        <m:r>
                          <a:rPr lang="en-US" altLang="zh-CN" i="1" kern="100">
                            <a:effectLst/>
                            <a:latin typeface="Cambria Math" panose="02040503050406030204" pitchFamily="18" charset="0"/>
                            <a:ea typeface="宋体" panose="02010600030101010101" pitchFamily="2" charset="-122"/>
                          </a:rPr>
                          <m:t>𝐵</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32</m:t>
                            </m:r>
                          </m:sub>
                          <m:sup>
                            <m:r>
                              <a:rPr lang="en-US" altLang="zh-CN" i="1" kern="100">
                                <a:effectLst/>
                                <a:latin typeface="Cambria Math" panose="02040503050406030204" pitchFamily="18" charset="0"/>
                                <a:ea typeface="宋体" panose="02010600030101010101" pitchFamily="2" charset="-122"/>
                              </a:rPr>
                              <m:t>𝐴</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13</m:t>
                            </m:r>
                          </m:sub>
                          <m:sup>
                            <m:r>
                              <a:rPr lang="en-US" altLang="zh-CN" i="1" kern="100">
                                <a:effectLst/>
                                <a:latin typeface="Cambria Math" panose="02040503050406030204" pitchFamily="18" charset="0"/>
                                <a:ea typeface="宋体" panose="02010600030101010101" pitchFamily="2" charset="-122"/>
                              </a:rPr>
                              <m:t>𝐵</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r>
                          <a:rPr lang="en-US" altLang="zh-CN" i="1" kern="100">
                            <a:effectLst/>
                            <a:latin typeface="Cambria Math" panose="02040503050406030204" pitchFamily="18" charset="0"/>
                            <a:ea typeface="宋体" panose="02010600030101010101" pitchFamily="2" charset="-122"/>
                          </a:rPr>
                          <m:t>)</m:t>
                        </m:r>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f>
                      <m:fPr>
                        <m:type m:val="lin"/>
                        <m:ctrlPr>
                          <a:rPr lang="zh-CN" altLang="zh-CN" i="1" kern="100">
                            <a:effectLst/>
                            <a:latin typeface="Cambria Math" panose="02040503050406030204" pitchFamily="18" charset="0"/>
                            <a:ea typeface="Cambria Math" panose="02040503050406030204" pitchFamily="18" charset="0"/>
                          </a:rPr>
                        </m:ctrlPr>
                      </m:fPr>
                      <m:num>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 </m:t>
                            </m:r>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31</m:t>
                            </m:r>
                          </m:sub>
                          <m:sup>
                            <m:r>
                              <a:rPr lang="en-US" altLang="zh-CN" i="1" kern="100">
                                <a:effectLst/>
                                <a:latin typeface="Cambria Math" panose="02040503050406030204" pitchFamily="18" charset="0"/>
                                <a:ea typeface="宋体" panose="02010600030101010101" pitchFamily="2" charset="-122"/>
                              </a:rPr>
                              <m:t>𝐵</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23</m:t>
                            </m:r>
                          </m:sub>
                          <m:sup>
                            <m:r>
                              <a:rPr lang="en-US" altLang="zh-CN" i="1" kern="100">
                                <a:effectLst/>
                                <a:latin typeface="Cambria Math" panose="02040503050406030204" pitchFamily="18" charset="0"/>
                                <a:ea typeface="宋体" panose="02010600030101010101" pitchFamily="2" charset="-122"/>
                              </a:rPr>
                              <m:t>𝐴</m:t>
                            </m:r>
                          </m:sup>
                        </m:sSubSup>
                        <m:r>
                          <a:rPr lang="en-US" altLang="zh-CN" i="1" kern="100">
                            <a:effectLst/>
                            <a:latin typeface="Cambria Math" panose="02040503050406030204" pitchFamily="18" charset="0"/>
                            <a:ea typeface="宋体" panose="02010600030101010101" pitchFamily="2" charset="-122"/>
                          </a:rPr>
                          <m:t>+</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13</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r>
                          <a:rPr lang="en-US" altLang="zh-CN" i="1" kern="100">
                            <a:effectLst/>
                            <a:latin typeface="Cambria Math" panose="02040503050406030204" pitchFamily="18" charset="0"/>
                            <a:ea typeface="宋体" panose="02010600030101010101" pitchFamily="2" charset="-122"/>
                          </a:rPr>
                          <m:t>)</m:t>
                        </m:r>
                      </m:num>
                      <m:den>
                        <m:d>
                          <m:dPr>
                            <m:ctrlPr>
                              <a:rPr lang="zh-CN" altLang="zh-CN" i="1" kern="100">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rPr>
                              <m:t>1−</m:t>
                            </m:r>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11</m:t>
                                </m:r>
                              </m:sub>
                              <m:sup>
                                <m:r>
                                  <a:rPr lang="en-US" altLang="zh-CN" i="1" kern="100">
                                    <a:effectLst/>
                                    <a:latin typeface="Cambria Math" panose="02040503050406030204" pitchFamily="18" charset="0"/>
                                    <a:ea typeface="宋体" panose="02010600030101010101" pitchFamily="2" charset="-122"/>
                                  </a:rPr>
                                  <m:t>𝐵</m:t>
                                </m:r>
                              </m:sup>
                            </m:sSubSup>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22</m:t>
                                </m:r>
                              </m:sub>
                              <m:sup>
                                <m:r>
                                  <a:rPr lang="en-US" altLang="zh-CN" i="1" kern="100">
                                    <a:effectLst/>
                                    <a:latin typeface="Cambria Math" panose="02040503050406030204" pitchFamily="18" charset="0"/>
                                    <a:ea typeface="宋体" panose="02010600030101010101" pitchFamily="2" charset="-122"/>
                                  </a:rPr>
                                  <m:t>𝐴</m:t>
                                </m:r>
                              </m:sup>
                            </m:sSubSup>
                          </m:e>
                        </m:d>
                      </m:den>
                    </m:f>
                  </m:oMath>
                </a14:m>
                <a:r>
                  <a:rPr lang="en-US" altLang="zh-CN" i="1" kern="100" dirty="0">
                    <a:effectLst/>
                    <a:latin typeface="Cambria Math" panose="02040503050406030204" pitchFamily="18" charset="0"/>
                    <a:ea typeface="宋体" panose="02010600030101010101" pitchFamily="2" charset="-122"/>
                  </a:rPr>
                  <a:t>      </a:t>
                </a:r>
                <a:r>
                  <a:rPr lang="en-US" altLang="zh-CN" kern="100" dirty="0">
                    <a:effectLst/>
                    <a:latin typeface="Times New Roman" panose="02020603050405020304" pitchFamily="18" charset="0"/>
                    <a:ea typeface="宋体" panose="02010600030101010101" pitchFamily="2" charset="-122"/>
                  </a:rPr>
                  <a:t> (2-22)</a:t>
                </a:r>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1685115" y="3502806"/>
                <a:ext cx="11152222" cy="2437206"/>
              </a:xfrm>
              <a:prstGeom prst="rect">
                <a:avLst/>
              </a:prstGeom>
              <a:blipFill rotWithShape="0">
                <a:blip r:embed="rId2"/>
                <a:stretch>
                  <a:fillRect t="-21053" b="-34085"/>
                </a:stretch>
              </a:blipFill>
            </p:spPr>
            <p:txBody>
              <a:bodyPr/>
              <a:lstStyle/>
              <a:p>
                <a:r>
                  <a:rPr lang="zh-CN" altLang="en-US">
                    <a:noFill/>
                  </a:rPr>
                  <a:t> </a:t>
                </a:r>
                <a:endParaRPr lang="zh-CN" altLang="en-US">
                  <a:noFill/>
                </a:endParaRPr>
              </a:p>
            </p:txBody>
          </p:sp>
        </mc:Fallback>
      </mc:AlternateContent>
      <p:sp>
        <p:nvSpPr>
          <p:cNvPr id="13" name="矩形 12"/>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2" name="图片 11" descr="4"/>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5519" y="1696217"/>
            <a:ext cx="6023310" cy="3808496"/>
          </a:xfrm>
          <a:prstGeom prst="rect">
            <a:avLst/>
          </a:prstGeom>
          <a:noFill/>
          <a:ln>
            <a:noFill/>
          </a:ln>
        </p:spPr>
      </p:pic>
      <p:sp>
        <p:nvSpPr>
          <p:cNvPr id="11" name="矩形 10"/>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p:pic>
        <p:nvPicPr>
          <p:cNvPr id="9" name="图片 8"/>
          <p:cNvPicPr>
            <a:picLocks noChangeAspect="1"/>
          </p:cNvPicPr>
          <p:nvPr/>
        </p:nvPicPr>
        <p:blipFill>
          <a:blip r:embed="rId2"/>
          <a:stretch>
            <a:fillRect/>
          </a:stretch>
        </p:blipFill>
        <p:spPr>
          <a:xfrm>
            <a:off x="1071287" y="1696217"/>
            <a:ext cx="4117562" cy="380849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4" name="图片 13"/>
          <p:cNvPicPr>
            <a:picLocks noChangeAspect="1"/>
          </p:cNvPicPr>
          <p:nvPr/>
        </p:nvPicPr>
        <p:blipFill>
          <a:blip r:embed="rId1"/>
          <a:stretch>
            <a:fillRect/>
          </a:stretch>
        </p:blipFill>
        <p:spPr>
          <a:xfrm>
            <a:off x="5962061" y="1329630"/>
            <a:ext cx="5761452" cy="2427991"/>
          </a:xfrm>
          <a:prstGeom prst="rect">
            <a:avLst/>
          </a:prstGeom>
        </p:spPr>
      </p:pic>
      <p:pic>
        <p:nvPicPr>
          <p:cNvPr id="17" name="图片 16"/>
          <p:cNvPicPr>
            <a:picLocks noChangeAspect="1"/>
          </p:cNvPicPr>
          <p:nvPr/>
        </p:nvPicPr>
        <p:blipFill>
          <a:blip r:embed="rId2"/>
          <a:stretch>
            <a:fillRect/>
          </a:stretch>
        </p:blipFill>
        <p:spPr>
          <a:xfrm>
            <a:off x="5933803" y="3757621"/>
            <a:ext cx="5761452" cy="3022415"/>
          </a:xfrm>
          <a:prstGeom prst="rect">
            <a:avLst/>
          </a:prstGeom>
        </p:spPr>
      </p:pic>
      <p:sp>
        <p:nvSpPr>
          <p:cNvPr id="13" name="矩形 12"/>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2.2 GMI</a:t>
            </a:r>
            <a:r>
              <a:rPr lang="zh-CN" altLang="en-US" dirty="0"/>
              <a:t>材料阻抗特性测试</a:t>
            </a:r>
            <a:endParaRPr lang="zh-CN" altLang="en-US"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71" y="1751040"/>
            <a:ext cx="5350883" cy="401316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7" name="图片 16"/>
          <p:cNvPicPr/>
          <p:nvPr/>
        </p:nvPicPr>
        <p:blipFill>
          <a:blip r:embed="rId1" cstate="print">
            <a:extLst>
              <a:ext uri="{28A0092B-C50C-407E-A947-70E740481C1C}">
                <a14:useLocalDpi xmlns:a14="http://schemas.microsoft.com/office/drawing/2010/main" val="0"/>
              </a:ext>
            </a:extLst>
          </a:blip>
          <a:stretch>
            <a:fillRect/>
          </a:stretch>
        </p:blipFill>
        <p:spPr>
          <a:xfrm>
            <a:off x="836169" y="1729069"/>
            <a:ext cx="5174067" cy="3343461"/>
          </a:xfrm>
          <a:prstGeom prst="rect">
            <a:avLst/>
          </a:prstGeom>
        </p:spPr>
      </p:pic>
      <p:pic>
        <p:nvPicPr>
          <p:cNvPr id="18" name="图片 17"/>
          <p:cNvPicPr/>
          <p:nvPr/>
        </p:nvPicPr>
        <p:blipFill>
          <a:blip r:embed="rId2" cstate="print">
            <a:extLst>
              <a:ext uri="{28A0092B-C50C-407E-A947-70E740481C1C}">
                <a14:useLocalDpi xmlns:a14="http://schemas.microsoft.com/office/drawing/2010/main" val="0"/>
              </a:ext>
            </a:extLst>
          </a:blip>
          <a:stretch>
            <a:fillRect/>
          </a:stretch>
        </p:blipFill>
        <p:spPr>
          <a:xfrm>
            <a:off x="6387921" y="1729069"/>
            <a:ext cx="5065181" cy="3321686"/>
          </a:xfrm>
          <a:prstGeom prst="rect">
            <a:avLst/>
          </a:prstGeom>
        </p:spPr>
      </p:pic>
      <mc:AlternateContent xmlns:mc="http://schemas.openxmlformats.org/markup-compatibility/2006">
        <mc:Choice xmlns:a14="http://schemas.microsoft.com/office/drawing/2010/main" Requires="a14">
          <p:sp>
            <p:nvSpPr>
              <p:cNvPr id="16" name="矩形 15"/>
              <p:cNvSpPr/>
              <p:nvPr/>
            </p:nvSpPr>
            <p:spPr>
              <a:xfrm>
                <a:off x="6530023" y="5050755"/>
                <a:ext cx="4923079" cy="764825"/>
              </a:xfrm>
              <a:prstGeom prst="rect">
                <a:avLst/>
              </a:prstGeom>
            </p:spPr>
            <p:txBody>
              <a:bodyPr wrap="none">
                <a:spAutoFit/>
              </a:bodyPr>
              <a:lstStyle/>
              <a:p>
                <a:pPr indent="304800">
                  <a:lnSpc>
                    <a:spcPct val="150000"/>
                  </a:lnSpc>
                </a:pPr>
                <a:r>
                  <a:rPr lang="en-US" altLang="zh-CN" kern="0" dirty="0">
                    <a:latin typeface="Times New Roman" panose="02020603050405020304" pitchFamily="18" charset="0"/>
                    <a:ea typeface="宋体" panose="02010600030101010101" pitchFamily="2" charset="-122"/>
                  </a:rPr>
                  <a:t>GMI </a:t>
                </a:r>
                <a:r>
                  <a:rPr lang="en-US" altLang="zh-CN" kern="0" dirty="0" err="1">
                    <a:latin typeface="Times New Roman" panose="02020603050405020304" pitchFamily="18" charset="0"/>
                    <a:ea typeface="宋体" panose="02010600030101010101" pitchFamily="2" charset="-122"/>
                  </a:rPr>
                  <a:t>Ridio</a:t>
                </a:r>
                <a:r>
                  <a:rPr lang="en-US" altLang="zh-CN" kern="0" dirty="0">
                    <a:latin typeface="Times New Roman" panose="02020603050405020304" pitchFamily="18" charset="0"/>
                    <a:ea typeface="宋体" panose="02010600030101010101" pitchFamily="2" charset="-122"/>
                  </a:rPr>
                  <a:t>(%)</a:t>
                </a:r>
                <a14:m>
                  <m:oMath xmlns:m="http://schemas.openxmlformats.org/officeDocument/2006/math">
                    <m:r>
                      <a:rPr lang="en-US" altLang="zh-CN" kern="0">
                        <a:effectLst/>
                        <a:latin typeface="Cambria Math" panose="02040503050406030204" pitchFamily="18" charset="0"/>
                        <a:ea typeface="宋体" panose="02010600030101010101" pitchFamily="2" charset="-122"/>
                      </a:rPr>
                      <m:t>=100%</m:t>
                    </m:r>
                    <m:r>
                      <a:rPr lang="en-US" altLang="zh-CN" i="1" kern="0">
                        <a:effectLst/>
                        <a:latin typeface="Cambria Math" panose="02040503050406030204" pitchFamily="18" charset="0"/>
                        <a:ea typeface="宋体" panose="02010600030101010101" pitchFamily="2" charset="-122"/>
                      </a:rPr>
                      <m:t>𝑋</m:t>
                    </m:r>
                    <m:f>
                      <m:fPr>
                        <m:ctrlPr>
                          <a:rPr lang="zh-CN" altLang="zh-CN" i="1" kern="0">
                            <a:effectLst/>
                            <a:latin typeface="Cambria Math" panose="02040503050406030204" pitchFamily="18" charset="0"/>
                            <a:ea typeface="Cambria Math" panose="02040503050406030204" pitchFamily="18" charset="0"/>
                          </a:rPr>
                        </m:ctrlPr>
                      </m:fPr>
                      <m:num>
                        <m:r>
                          <a:rPr lang="en-US" altLang="zh-CN" i="1" kern="0">
                            <a:effectLst/>
                            <a:latin typeface="Cambria Math" panose="02040503050406030204" pitchFamily="18" charset="0"/>
                            <a:ea typeface="宋体" panose="02010600030101010101" pitchFamily="2" charset="-122"/>
                          </a:rPr>
                          <m:t>𝑍</m:t>
                        </m:r>
                        <m:d>
                          <m:dPr>
                            <m:ctrlPr>
                              <a:rPr lang="zh-CN" altLang="zh-CN" i="1" kern="0">
                                <a:effectLst/>
                                <a:latin typeface="Cambria Math" panose="02040503050406030204" pitchFamily="18" charset="0"/>
                                <a:ea typeface="Cambria Math" panose="02040503050406030204" pitchFamily="18" charset="0"/>
                              </a:rPr>
                            </m:ctrlPr>
                          </m:dPr>
                          <m:e>
                            <m:r>
                              <a:rPr lang="en-US" altLang="zh-CN" i="1" kern="0">
                                <a:effectLst/>
                                <a:latin typeface="Cambria Math" panose="02040503050406030204" pitchFamily="18" charset="0"/>
                                <a:ea typeface="宋体" panose="02010600030101010101" pitchFamily="2" charset="-122"/>
                              </a:rPr>
                              <m:t>𝐻</m:t>
                            </m:r>
                          </m:e>
                        </m:d>
                        <m:r>
                          <a:rPr lang="en-US" altLang="zh-CN" i="1" kern="0">
                            <a:effectLst/>
                            <a:latin typeface="Cambria Math" panose="02040503050406030204" pitchFamily="18" charset="0"/>
                            <a:ea typeface="宋体" panose="02010600030101010101" pitchFamily="2" charset="-122"/>
                          </a:rPr>
                          <m:t>−</m:t>
                        </m:r>
                        <m:r>
                          <a:rPr lang="en-US" altLang="zh-CN" i="1" kern="0">
                            <a:effectLst/>
                            <a:latin typeface="Cambria Math" panose="02040503050406030204" pitchFamily="18" charset="0"/>
                            <a:ea typeface="宋体" panose="02010600030101010101" pitchFamily="2" charset="-122"/>
                          </a:rPr>
                          <m:t>𝑍</m:t>
                        </m:r>
                        <m:r>
                          <a:rPr lang="en-US" altLang="zh-CN" kern="0">
                            <a:effectLst/>
                            <a:latin typeface="Cambria Math" panose="02040503050406030204" pitchFamily="18" charset="0"/>
                            <a:ea typeface="宋体" panose="02010600030101010101" pitchFamily="2" charset="-122"/>
                          </a:rPr>
                          <m:t>(</m:t>
                        </m:r>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rPr>
                              <m:t>𝐻</m:t>
                            </m:r>
                          </m:e>
                          <m:sub>
                            <m:r>
                              <a:rPr lang="en-US" altLang="zh-CN" kern="0">
                                <a:effectLst/>
                                <a:latin typeface="Cambria Math" panose="02040503050406030204" pitchFamily="18" charset="0"/>
                                <a:ea typeface="宋体" panose="02010600030101010101" pitchFamily="2" charset="-122"/>
                              </a:rPr>
                              <m:t>0</m:t>
                            </m:r>
                          </m:sub>
                        </m:sSub>
                        <m:r>
                          <a:rPr lang="en-US" altLang="zh-CN" kern="0">
                            <a:effectLst/>
                            <a:latin typeface="Cambria Math" panose="02040503050406030204" pitchFamily="18" charset="0"/>
                            <a:ea typeface="宋体" panose="02010600030101010101" pitchFamily="2" charset="-122"/>
                          </a:rPr>
                          <m:t>)</m:t>
                        </m:r>
                      </m:num>
                      <m:den>
                        <m:r>
                          <a:rPr lang="en-US" altLang="zh-CN" i="1" kern="0">
                            <a:effectLst/>
                            <a:latin typeface="Cambria Math" panose="02040503050406030204" pitchFamily="18" charset="0"/>
                            <a:ea typeface="宋体" panose="02010600030101010101" pitchFamily="2" charset="-122"/>
                          </a:rPr>
                          <m:t>𝑍</m:t>
                        </m:r>
                        <m:r>
                          <a:rPr lang="en-US" altLang="zh-CN" kern="0">
                            <a:effectLst/>
                            <a:latin typeface="Cambria Math" panose="02040503050406030204" pitchFamily="18" charset="0"/>
                            <a:ea typeface="宋体" panose="02010600030101010101" pitchFamily="2" charset="-122"/>
                          </a:rPr>
                          <m:t>(</m:t>
                        </m:r>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rPr>
                              <m:t>𝐻</m:t>
                            </m:r>
                          </m:e>
                          <m:sub>
                            <m:r>
                              <a:rPr lang="en-US" altLang="zh-CN" kern="0">
                                <a:effectLst/>
                                <a:latin typeface="Cambria Math" panose="02040503050406030204" pitchFamily="18" charset="0"/>
                                <a:ea typeface="宋体" panose="02010600030101010101" pitchFamily="2" charset="-122"/>
                              </a:rPr>
                              <m:t>0</m:t>
                            </m:r>
                          </m:sub>
                        </m:sSub>
                        <m:r>
                          <a:rPr lang="en-US" altLang="zh-CN" kern="0">
                            <a:effectLst/>
                            <a:latin typeface="Cambria Math" panose="02040503050406030204" pitchFamily="18" charset="0"/>
                            <a:ea typeface="宋体" panose="02010600030101010101" pitchFamily="2" charset="-122"/>
                          </a:rPr>
                          <m:t>)</m:t>
                        </m:r>
                      </m:den>
                    </m:f>
                  </m:oMath>
                </a14:m>
                <a:r>
                  <a:rPr lang="en-US" altLang="zh-CN" sz="2000" i="1" kern="100" dirty="0">
                    <a:effectLst/>
                    <a:latin typeface="Cambria Math" panose="02040503050406030204" pitchFamily="18" charset="0"/>
                    <a:ea typeface="宋体" panose="02010600030101010101" pitchFamily="2" charset="-122"/>
                  </a:rPr>
                  <a:t> </a:t>
                </a:r>
                <a:r>
                  <a:rPr lang="en-US" altLang="zh-CN" sz="2000" i="1" kern="100" dirty="0" smtClean="0">
                    <a:effectLst/>
                    <a:latin typeface="Cambria Math" panose="02040503050406030204" pitchFamily="18" charset="0"/>
                    <a:ea typeface="宋体" panose="02010600030101010101" pitchFamily="2" charset="-122"/>
                  </a:rPr>
                  <a:t>       </a:t>
                </a:r>
                <a:r>
                  <a:rPr lang="en-US" altLang="zh-CN" sz="2000" kern="100" dirty="0" smtClean="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2-22)</a:t>
                </a:r>
                <a:endParaRPr lang="zh-CN" altLang="zh-CN" kern="100" dirty="0">
                  <a:effectLst/>
                  <a:latin typeface="Times New Roman" panose="02020603050405020304" pitchFamily="18" charset="0"/>
                  <a:ea typeface="宋体" panose="02010600030101010101" pitchFamily="2" charset="-122"/>
                </a:endParaRPr>
              </a:p>
            </p:txBody>
          </p:sp>
        </mc:Choice>
        <mc:Fallback>
          <p:sp>
            <p:nvSpPr>
              <p:cNvPr id="16" name="矩形 15"/>
              <p:cNvSpPr>
                <a:spLocks noRot="1" noChangeAspect="1" noMove="1" noResize="1" noEditPoints="1" noAdjustHandles="1" noChangeArrowheads="1" noChangeShapeType="1" noTextEdit="1"/>
              </p:cNvSpPr>
              <p:nvPr/>
            </p:nvSpPr>
            <p:spPr>
              <a:xfrm>
                <a:off x="6530023" y="5050755"/>
                <a:ext cx="4923079" cy="764825"/>
              </a:xfrm>
              <a:prstGeom prst="rect">
                <a:avLst/>
              </a:prstGeom>
              <a:blipFill rotWithShape="0">
                <a:blip r:embed="rId3"/>
                <a:stretch>
                  <a:fillRect r="-495"/>
                </a:stretch>
              </a:blipFill>
            </p:spPr>
            <p:txBody>
              <a:bodyPr/>
              <a:lstStyle/>
              <a:p>
                <a:r>
                  <a:rPr lang="zh-CN" altLang="en-US">
                    <a:noFill/>
                  </a:rPr>
                  <a:t> </a:t>
                </a:r>
                <a:endParaRPr lang="zh-CN" altLang="en-US">
                  <a:noFill/>
                </a:endParaRPr>
              </a:p>
            </p:txBody>
          </p:sp>
        </mc:Fallback>
      </mc:AlternateContent>
      <p:sp>
        <p:nvSpPr>
          <p:cNvPr id="14" name="矩形 13"/>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2.2 GMI</a:t>
            </a:r>
            <a:r>
              <a:rPr lang="zh-CN" altLang="en-US" dirty="0"/>
              <a:t>材料阻抗特性测试</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9" name="图片 18"/>
          <p:cNvPicPr/>
          <p:nvPr/>
        </p:nvPicPr>
        <p:blipFill>
          <a:blip r:embed="rId1">
            <a:extLst>
              <a:ext uri="{28A0092B-C50C-407E-A947-70E740481C1C}">
                <a14:useLocalDpi xmlns:a14="http://schemas.microsoft.com/office/drawing/2010/main" val="0"/>
              </a:ext>
            </a:extLst>
          </a:blip>
          <a:stretch>
            <a:fillRect/>
          </a:stretch>
        </p:blipFill>
        <p:spPr>
          <a:xfrm>
            <a:off x="631736" y="1832629"/>
            <a:ext cx="5182210" cy="3934800"/>
          </a:xfrm>
          <a:prstGeom prst="rect">
            <a:avLst/>
          </a:prstGeom>
        </p:spPr>
      </p:pic>
      <p:pic>
        <p:nvPicPr>
          <p:cNvPr id="20" name="图片 19"/>
          <p:cNvPicPr/>
          <p:nvPr/>
        </p:nvPicPr>
        <p:blipFill>
          <a:blip r:embed="rId2">
            <a:extLst>
              <a:ext uri="{28A0092B-C50C-407E-A947-70E740481C1C}">
                <a14:useLocalDpi xmlns:a14="http://schemas.microsoft.com/office/drawing/2010/main" val="0"/>
              </a:ext>
            </a:extLst>
          </a:blip>
          <a:stretch>
            <a:fillRect/>
          </a:stretch>
        </p:blipFill>
        <p:spPr>
          <a:xfrm>
            <a:off x="6332561" y="1831979"/>
            <a:ext cx="5270864" cy="3935450"/>
          </a:xfrm>
          <a:prstGeom prst="rect">
            <a:avLst/>
          </a:prstGeom>
        </p:spPr>
      </p:pic>
      <p:sp>
        <p:nvSpPr>
          <p:cNvPr id="12" name="矩形 11"/>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2.2 GMI</a:t>
            </a:r>
            <a:r>
              <a:rPr lang="zh-CN" altLang="en-US" dirty="0"/>
              <a:t>材料阻抗特性测试</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0" name="图片 9"/>
          <p:cNvPicPr/>
          <p:nvPr/>
        </p:nvPicPr>
        <p:blipFill>
          <a:blip r:embed="rId1" cstate="print">
            <a:extLst>
              <a:ext uri="{28A0092B-C50C-407E-A947-70E740481C1C}">
                <a14:useLocalDpi xmlns:a14="http://schemas.microsoft.com/office/drawing/2010/main" val="0"/>
              </a:ext>
            </a:extLst>
          </a:blip>
          <a:stretch>
            <a:fillRect/>
          </a:stretch>
        </p:blipFill>
        <p:spPr>
          <a:xfrm>
            <a:off x="278726" y="2217135"/>
            <a:ext cx="6828512" cy="2607429"/>
          </a:xfrm>
          <a:prstGeom prst="rect">
            <a:avLst/>
          </a:prstGeom>
        </p:spPr>
      </p:pic>
      <p:sp>
        <p:nvSpPr>
          <p:cNvPr id="12" name="矩形 11"/>
          <p:cNvSpPr/>
          <p:nvPr/>
        </p:nvSpPr>
        <p:spPr>
          <a:xfrm>
            <a:off x="8437174" y="838673"/>
            <a:ext cx="2871299" cy="369332"/>
          </a:xfrm>
          <a:prstGeom prst="rect">
            <a:avLst/>
          </a:prstGeom>
        </p:spPr>
        <p:txBody>
          <a:bodyPr wrap="none">
            <a:spAutoFit/>
          </a:bodyPr>
          <a:lstStyle/>
          <a:p>
            <a:pPr marL="285750" indent="-285750">
              <a:buFont typeface="Wingdings" panose="05000000000000000000" pitchFamily="2" charset="2"/>
              <a:buChar char="u"/>
            </a:pPr>
            <a:r>
              <a:rPr lang="en-US" altLang="zh-CN" dirty="0"/>
              <a:t>2.3</a:t>
            </a:r>
            <a:r>
              <a:rPr lang="zh-CN" altLang="en-US" dirty="0"/>
              <a:t>磁场传感器结构设计</a:t>
            </a:r>
            <a:endParaRPr lang="zh-CN" altLang="en-US" dirty="0"/>
          </a:p>
        </p:txBody>
      </p:sp>
      <p:pic>
        <p:nvPicPr>
          <p:cNvPr id="15" name="图片 14"/>
          <p:cNvPicPr>
            <a:picLocks noChangeAspect="1"/>
          </p:cNvPicPr>
          <p:nvPr/>
        </p:nvPicPr>
        <p:blipFill>
          <a:blip r:embed="rId2"/>
          <a:stretch>
            <a:fillRect/>
          </a:stretch>
        </p:blipFill>
        <p:spPr>
          <a:xfrm>
            <a:off x="6430548" y="1863322"/>
            <a:ext cx="5761452" cy="33150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sp>
        <p:nvSpPr>
          <p:cNvPr id="10" name="矩形 9"/>
          <p:cNvSpPr/>
          <p:nvPr/>
        </p:nvSpPr>
        <p:spPr>
          <a:xfrm>
            <a:off x="8437174" y="838673"/>
            <a:ext cx="2871299" cy="369332"/>
          </a:xfrm>
          <a:prstGeom prst="rect">
            <a:avLst/>
          </a:prstGeom>
        </p:spPr>
        <p:txBody>
          <a:bodyPr wrap="none">
            <a:spAutoFit/>
          </a:bodyPr>
          <a:lstStyle/>
          <a:p>
            <a:pPr marL="285750" indent="-285750">
              <a:buFont typeface="Wingdings" panose="05000000000000000000" pitchFamily="2" charset="2"/>
              <a:buChar char="u"/>
            </a:pPr>
            <a:r>
              <a:rPr lang="en-US" altLang="zh-CN" dirty="0"/>
              <a:t>2.3</a:t>
            </a:r>
            <a:r>
              <a:rPr lang="zh-CN" altLang="en-US" dirty="0"/>
              <a:t>磁场传感器结构设计</a:t>
            </a:r>
            <a:endParaRPr lang="zh-CN" altLang="en-US" dirty="0"/>
          </a:p>
        </p:txBody>
      </p:sp>
      <p:pic>
        <p:nvPicPr>
          <p:cNvPr id="13" name="图片 12" descr="E:\研究生\科研\paper\中期\中期报告用图\传感器芯片整体设计图.jpg"/>
          <p:cNvPicPr/>
          <p:nvPr/>
        </p:nvPicPr>
        <p:blipFill>
          <a:blip r:embed="rId1">
            <a:extLst>
              <a:ext uri="{28A0092B-C50C-407E-A947-70E740481C1C}">
                <a14:useLocalDpi xmlns:a14="http://schemas.microsoft.com/office/drawing/2010/main" val="0"/>
              </a:ext>
            </a:extLst>
          </a:blip>
          <a:srcRect/>
          <a:stretch>
            <a:fillRect/>
          </a:stretch>
        </p:blipFill>
        <p:spPr bwMode="auto">
          <a:xfrm>
            <a:off x="2520751" y="1470415"/>
            <a:ext cx="6473124" cy="427999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8"/>
          <p:cNvGrpSpPr/>
          <p:nvPr/>
        </p:nvGrpSpPr>
        <p:grpSpPr bwMode="auto">
          <a:xfrm>
            <a:off x="7107238" y="0"/>
            <a:ext cx="5084762" cy="685800"/>
            <a:chOff x="1247" y="1955"/>
            <a:chExt cx="3203" cy="432"/>
          </a:xfrm>
        </p:grpSpPr>
        <p:sp>
          <p:nvSpPr>
            <p:cNvPr id="3" name="AutoShape 158"/>
            <p:cNvSpPr>
              <a:spLocks noChangeArrowheads="1"/>
            </p:cNvSpPr>
            <p:nvPr/>
          </p:nvSpPr>
          <p:spPr bwMode="gray">
            <a:xfrm>
              <a:off x="1714" y="2032"/>
              <a:ext cx="2736" cy="288"/>
            </a:xfrm>
            <a:prstGeom prst="roundRect">
              <a:avLst>
                <a:gd name="adj" fmla="val 16667"/>
              </a:avLst>
            </a:prstGeom>
            <a:gradFill rotWithShape="1">
              <a:gsLst>
                <a:gs pos="0">
                  <a:srgbClr val="00CC00"/>
                </a:gs>
                <a:gs pos="100000">
                  <a:srgbClr val="008800"/>
                </a:gs>
              </a:gsLst>
              <a:lin ang="2700000" scaled="1"/>
            </a:gradFill>
            <a:ln w="12700" algn="ctr">
              <a:solidFill>
                <a:srgbClr val="FFFFFF"/>
              </a:solidFill>
              <a:round/>
            </a:ln>
          </p:spPr>
          <p:txBody>
            <a:bodyPr wrap="none" anchor="ctr"/>
            <a:lstStyle/>
            <a:p>
              <a:endParaRPr lang="zh-CN" altLang="en-US"/>
            </a:p>
          </p:txBody>
        </p:sp>
        <p:sp>
          <p:nvSpPr>
            <p:cNvPr id="4" name="AutoShape 148"/>
            <p:cNvSpPr>
              <a:spLocks noChangeArrowheads="1"/>
            </p:cNvSpPr>
            <p:nvPr/>
          </p:nvSpPr>
          <p:spPr bwMode="gray">
            <a:xfrm>
              <a:off x="1247" y="1955"/>
              <a:ext cx="432" cy="432"/>
            </a:xfrm>
            <a:prstGeom prst="diamond">
              <a:avLst/>
            </a:prstGeom>
            <a:solidFill>
              <a:srgbClr val="3CA051"/>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5" name="Text Box 150"/>
            <p:cNvSpPr txBox="1">
              <a:spLocks noChangeArrowheads="1"/>
            </p:cNvSpPr>
            <p:nvPr/>
          </p:nvSpPr>
          <p:spPr bwMode="gray">
            <a:xfrm>
              <a:off x="1344" y="20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3</a:t>
              </a:r>
              <a:endParaRPr lang="en-US" altLang="zh-CN" sz="2400" baseline="0">
                <a:solidFill>
                  <a:srgbClr val="FFFFFF"/>
                </a:solidFill>
              </a:endParaRPr>
            </a:p>
          </p:txBody>
        </p:sp>
        <p:sp>
          <p:nvSpPr>
            <p:cNvPr id="6" name="Text Box 159"/>
            <p:cNvSpPr txBox="1">
              <a:spLocks noChangeArrowheads="1"/>
            </p:cNvSpPr>
            <p:nvPr/>
          </p:nvSpPr>
          <p:spPr bwMode="gray">
            <a:xfrm>
              <a:off x="1858" y="2067"/>
              <a:ext cx="24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a:solidFill>
                    <a:schemeClr val="bg1"/>
                  </a:solidFill>
                  <a:latin typeface="黑体" panose="02010609060101010101" pitchFamily="49" charset="-122"/>
                  <a:ea typeface="黑体" panose="02010609060101010101" pitchFamily="49" charset="-122"/>
                </a:rPr>
                <a:t>后期拟完成的研究工作及进度安排</a:t>
              </a:r>
              <a:endParaRPr lang="zh-CN" altLang="en-US" baseline="0" dirty="0">
                <a:solidFill>
                  <a:schemeClr val="bg1"/>
                </a:solidFill>
                <a:latin typeface="黑体" panose="02010609060101010101" pitchFamily="49" charset="-122"/>
                <a:ea typeface="黑体" panose="02010609060101010101" pitchFamily="49" charset="-122"/>
              </a:endParaRPr>
            </a:p>
          </p:txBody>
        </p:sp>
      </p:grpSp>
      <p:graphicFrame>
        <p:nvGraphicFramePr>
          <p:cNvPr id="9" name="表格 8"/>
          <p:cNvGraphicFramePr>
            <a:graphicFrameLocks noGrp="1"/>
          </p:cNvGraphicFramePr>
          <p:nvPr/>
        </p:nvGraphicFramePr>
        <p:xfrm>
          <a:off x="2770605" y="2318630"/>
          <a:ext cx="7226835" cy="2662802"/>
        </p:xfrm>
        <a:graphic>
          <a:graphicData uri="http://schemas.openxmlformats.org/drawingml/2006/table">
            <a:tbl>
              <a:tblPr/>
              <a:tblGrid>
                <a:gridCol w="2609115"/>
                <a:gridCol w="4617720"/>
              </a:tblGrid>
              <a:tr h="450150">
                <a:tc>
                  <a:txBody>
                    <a:bodyPr/>
                    <a:lstStyle/>
                    <a:p>
                      <a:pPr indent="266700" algn="ctr">
                        <a:lnSpc>
                          <a:spcPts val="2000"/>
                        </a:lnSpc>
                        <a:spcAft>
                          <a:spcPts val="0"/>
                        </a:spcAft>
                      </a:pPr>
                      <a:r>
                        <a:rPr lang="zh-CN" sz="1800" kern="0" dirty="0">
                          <a:effectLst/>
                          <a:latin typeface="Times New Roman" panose="02020603050405020304" pitchFamily="18" charset="0"/>
                          <a:ea typeface="宋体" panose="02010600030101010101" pitchFamily="2" charset="-122"/>
                        </a:rPr>
                        <a:t>时间</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000"/>
                        </a:lnSpc>
                        <a:spcAft>
                          <a:spcPts val="0"/>
                        </a:spcAft>
                      </a:pPr>
                      <a:r>
                        <a:rPr lang="zh-CN" sz="1800" kern="0" dirty="0">
                          <a:effectLst/>
                          <a:latin typeface="Times New Roman" panose="02020603050405020304" pitchFamily="18" charset="0"/>
                          <a:ea typeface="宋体" panose="02010600030101010101" pitchFamily="2" charset="-122"/>
                        </a:rPr>
                        <a:t>课题进展与预期目标</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indent="266700" algn="l">
                        <a:lnSpc>
                          <a:spcPts val="2000"/>
                        </a:lnSpc>
                        <a:spcAft>
                          <a:spcPts val="0"/>
                        </a:spcAft>
                      </a:pPr>
                      <a:r>
                        <a:rPr lang="en-US" sz="1800" kern="0" dirty="0">
                          <a:effectLst/>
                          <a:latin typeface="宋体" panose="02010600030101010101" pitchFamily="2" charset="-122"/>
                          <a:ea typeface="宋体" panose="02010600030101010101" pitchFamily="2" charset="-122"/>
                        </a:rPr>
                        <a:t>2016.03——2016.4</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2000"/>
                        </a:lnSpc>
                        <a:spcAft>
                          <a:spcPts val="0"/>
                        </a:spcAft>
                      </a:pPr>
                      <a:r>
                        <a:rPr lang="zh-CN" sz="1800" kern="0" dirty="0">
                          <a:effectLst/>
                          <a:latin typeface="Times New Roman" panose="02020603050405020304" pitchFamily="18" charset="0"/>
                          <a:ea typeface="宋体" panose="02010600030101010101" pitchFamily="2" charset="-122"/>
                        </a:rPr>
                        <a:t>完成传感器芯片设计并交付工厂加工</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indent="266700" algn="l">
                        <a:lnSpc>
                          <a:spcPts val="2000"/>
                        </a:lnSpc>
                        <a:spcAft>
                          <a:spcPts val="0"/>
                        </a:spcAft>
                      </a:pPr>
                      <a:r>
                        <a:rPr lang="en-US" sz="1800" kern="0" dirty="0">
                          <a:effectLst/>
                          <a:latin typeface="宋体" panose="02010600030101010101" pitchFamily="2" charset="-122"/>
                          <a:ea typeface="宋体" panose="02010600030101010101" pitchFamily="2" charset="-122"/>
                        </a:rPr>
                        <a:t>2016.5——2016.6</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2000"/>
                        </a:lnSpc>
                        <a:spcAft>
                          <a:spcPts val="0"/>
                        </a:spcAft>
                      </a:pPr>
                      <a:r>
                        <a:rPr lang="zh-CN" sz="1800" kern="0" dirty="0">
                          <a:effectLst/>
                          <a:latin typeface="Times New Roman" panose="02020603050405020304" pitchFamily="18" charset="0"/>
                          <a:ea typeface="宋体" panose="02010600030101010101" pitchFamily="2" charset="-122"/>
                        </a:rPr>
                        <a:t>进行传感器测试实验</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indent="266700" algn="l">
                        <a:lnSpc>
                          <a:spcPts val="2000"/>
                        </a:lnSpc>
                        <a:spcAft>
                          <a:spcPts val="0"/>
                        </a:spcAft>
                      </a:pPr>
                      <a:r>
                        <a:rPr lang="en-US" sz="1800" kern="0">
                          <a:effectLst/>
                          <a:latin typeface="宋体" panose="02010600030101010101" pitchFamily="2" charset="-122"/>
                          <a:ea typeface="宋体" panose="02010600030101010101" pitchFamily="2" charset="-122"/>
                        </a:rPr>
                        <a:t>2016.7——2016.8</a:t>
                      </a:r>
                      <a:endParaRPr lang="zh-CN" sz="24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2000"/>
                        </a:lnSpc>
                        <a:spcAft>
                          <a:spcPts val="0"/>
                        </a:spcAft>
                      </a:pPr>
                      <a:r>
                        <a:rPr lang="zh-CN" sz="1800" kern="0" dirty="0">
                          <a:effectLst/>
                          <a:latin typeface="Times New Roman" panose="02020603050405020304" pitchFamily="18" charset="0"/>
                          <a:ea typeface="宋体" panose="02010600030101010101" pitchFamily="2" charset="-122"/>
                        </a:rPr>
                        <a:t>分析实验结果</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indent="266700" algn="l">
                        <a:lnSpc>
                          <a:spcPts val="2000"/>
                        </a:lnSpc>
                        <a:spcAft>
                          <a:spcPts val="0"/>
                        </a:spcAft>
                      </a:pPr>
                      <a:r>
                        <a:rPr lang="en-US" sz="1800" kern="0">
                          <a:effectLst/>
                          <a:latin typeface="宋体" panose="02010600030101010101" pitchFamily="2" charset="-122"/>
                          <a:ea typeface="宋体" panose="02010600030101010101" pitchFamily="2" charset="-122"/>
                        </a:rPr>
                        <a:t>2016.9</a:t>
                      </a:r>
                      <a:r>
                        <a:rPr lang="zh-CN" sz="1800" kern="0">
                          <a:effectLst/>
                          <a:latin typeface="Times New Roman" panose="02020603050405020304" pitchFamily="18" charset="0"/>
                          <a:ea typeface="宋体" panose="02010600030101010101" pitchFamily="2" charset="-122"/>
                        </a:rPr>
                        <a:t>—</a:t>
                      </a:r>
                      <a:r>
                        <a:rPr lang="en-US" sz="1800" kern="0">
                          <a:effectLst/>
                          <a:latin typeface="Times New Roman" panose="02020603050405020304" pitchFamily="18" charset="0"/>
                          <a:ea typeface="宋体" panose="02010600030101010101" pitchFamily="2" charset="-122"/>
                        </a:rPr>
                        <a:t>—2016.10</a:t>
                      </a:r>
                      <a:endParaRPr lang="zh-CN" sz="24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2000"/>
                        </a:lnSpc>
                        <a:spcAft>
                          <a:spcPts val="0"/>
                        </a:spcAft>
                      </a:pPr>
                      <a:r>
                        <a:rPr lang="zh-CN" sz="1800" kern="0" dirty="0">
                          <a:effectLst/>
                          <a:latin typeface="Times New Roman" panose="02020603050405020304" pitchFamily="18" charset="0"/>
                          <a:ea typeface="宋体" panose="02010600030101010101" pitchFamily="2" charset="-122"/>
                        </a:rPr>
                        <a:t>整理研究成果，撰写、修改文章</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indent="266700" algn="l">
                        <a:lnSpc>
                          <a:spcPts val="2000"/>
                        </a:lnSpc>
                        <a:spcAft>
                          <a:spcPts val="0"/>
                        </a:spcAft>
                      </a:pPr>
                      <a:r>
                        <a:rPr lang="en-US" sz="1800" kern="0">
                          <a:effectLst/>
                          <a:latin typeface="宋体" panose="02010600030101010101" pitchFamily="2" charset="-122"/>
                          <a:ea typeface="宋体" panose="02010600030101010101" pitchFamily="2" charset="-122"/>
                        </a:rPr>
                        <a:t>2016.11——2016.12</a:t>
                      </a:r>
                      <a:endParaRPr lang="zh-CN" sz="24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266700" algn="l">
                        <a:lnSpc>
                          <a:spcPts val="2000"/>
                        </a:lnSpc>
                        <a:spcAft>
                          <a:spcPts val="0"/>
                        </a:spcAft>
                      </a:pPr>
                      <a:r>
                        <a:rPr lang="zh-CN" sz="1800" kern="0" dirty="0">
                          <a:effectLst/>
                          <a:latin typeface="Times New Roman" panose="02020603050405020304" pitchFamily="18" charset="0"/>
                          <a:ea typeface="宋体" panose="02010600030101010101" pitchFamily="2" charset="-122"/>
                        </a:rPr>
                        <a:t>撰写毕业论文和准备硕士学位论文答辩</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5249136" y="1804828"/>
            <a:ext cx="2012089" cy="34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ctr" defTabSz="457200" eaLnBrk="1" fontAlgn="base" hangingPunct="1">
              <a:lnSpc>
                <a:spcPts val="2000"/>
              </a:lnSpc>
              <a:spcBef>
                <a:spcPct val="0"/>
              </a:spcBef>
              <a:spcAft>
                <a:spcPts val="0"/>
              </a:spcAft>
              <a:buClrTx/>
              <a:buSzTx/>
              <a:buFontTx/>
              <a:buNone/>
            </a:pPr>
            <a:r>
              <a:rPr lang="zh-CN" kern="0" dirty="0" smtClean="0">
                <a:latin typeface="Times New Roman" panose="02020603050405020304" pitchFamily="18" charset="0"/>
                <a:ea typeface="宋体" panose="02010600030101010101" pitchFamily="2" charset="-122"/>
              </a:rPr>
              <a:t>表</a:t>
            </a:r>
            <a:r>
              <a:rPr lang="en-US" altLang="zh-CN" kern="0" dirty="0" smtClean="0">
                <a:latin typeface="Times New Roman" panose="02020603050405020304" pitchFamily="18" charset="0"/>
                <a:ea typeface="宋体" panose="02010600030101010101" pitchFamily="2" charset="-122"/>
              </a:rPr>
              <a:t>1 </a:t>
            </a:r>
            <a:r>
              <a:rPr lang="zh-CN" altLang="en-US" kern="0" dirty="0" smtClean="0">
                <a:latin typeface="Times New Roman" panose="02020603050405020304" pitchFamily="18" charset="0"/>
                <a:ea typeface="宋体" panose="02010600030101010101" pitchFamily="2" charset="-122"/>
              </a:rPr>
              <a:t>课题</a:t>
            </a:r>
            <a:r>
              <a:rPr lang="zh-CN" altLang="en-US" kern="0" dirty="0">
                <a:latin typeface="Times New Roman" panose="02020603050405020304" pitchFamily="18" charset="0"/>
                <a:ea typeface="宋体" panose="02010600030101010101" pitchFamily="2" charset="-122"/>
              </a:rPr>
              <a:t>进展表</a:t>
            </a:r>
            <a:endParaRPr lang="zh-CN" altLang="en-US" kern="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
          <p:cNvGrpSpPr/>
          <p:nvPr/>
        </p:nvGrpSpPr>
        <p:grpSpPr bwMode="auto">
          <a:xfrm>
            <a:off x="7107238" y="0"/>
            <a:ext cx="5084762" cy="685800"/>
            <a:chOff x="1234" y="3128"/>
            <a:chExt cx="3203" cy="432"/>
          </a:xfrm>
        </p:grpSpPr>
        <p:sp>
          <p:nvSpPr>
            <p:cNvPr id="8" name="AutoShape 11"/>
            <p:cNvSpPr>
              <a:spLocks noChangeArrowheads="1"/>
            </p:cNvSpPr>
            <p:nvPr/>
          </p:nvSpPr>
          <p:spPr bwMode="gray">
            <a:xfrm>
              <a:off x="1701" y="3203"/>
              <a:ext cx="2736" cy="288"/>
            </a:xfrm>
            <a:prstGeom prst="roundRect">
              <a:avLst>
                <a:gd name="adj" fmla="val 16667"/>
              </a:avLst>
            </a:prstGeom>
            <a:gradFill rotWithShape="1">
              <a:gsLst>
                <a:gs pos="0">
                  <a:srgbClr val="A3B6BD"/>
                </a:gs>
                <a:gs pos="100000">
                  <a:srgbClr val="6D797E"/>
                </a:gs>
              </a:gsLst>
              <a:lin ang="2700000" scaled="1"/>
            </a:gradFill>
            <a:ln w="12700" algn="ctr">
              <a:solidFill>
                <a:srgbClr val="FFFFFF"/>
              </a:solidFill>
              <a:round/>
            </a:ln>
          </p:spPr>
          <p:txBody>
            <a:bodyPr wrap="none" anchor="ctr"/>
            <a:lstStyle/>
            <a:p>
              <a:endParaRPr lang="zh-CN" altLang="en-US"/>
            </a:p>
          </p:txBody>
        </p:sp>
        <p:sp>
          <p:nvSpPr>
            <p:cNvPr id="9" name="AutoShape 12"/>
            <p:cNvSpPr>
              <a:spLocks noChangeArrowheads="1"/>
            </p:cNvSpPr>
            <p:nvPr/>
          </p:nvSpPr>
          <p:spPr bwMode="gray">
            <a:xfrm>
              <a:off x="1234" y="3128"/>
              <a:ext cx="432" cy="432"/>
            </a:xfrm>
            <a:prstGeom prst="diamond">
              <a:avLst/>
            </a:prstGeom>
            <a:solidFill>
              <a:srgbClr val="97ADB5"/>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10" name="Text Box 13"/>
            <p:cNvSpPr txBox="1">
              <a:spLocks noChangeArrowheads="1"/>
            </p:cNvSpPr>
            <p:nvPr/>
          </p:nvSpPr>
          <p:spPr bwMode="gray">
            <a:xfrm>
              <a:off x="1845" y="3238"/>
              <a:ext cx="24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存在</a:t>
              </a:r>
              <a:r>
                <a:rPr lang="zh-CN" altLang="en-US" baseline="0" dirty="0">
                  <a:solidFill>
                    <a:schemeClr val="bg1"/>
                  </a:solidFill>
                  <a:latin typeface="黑体" panose="02010609060101010101" pitchFamily="49" charset="-122"/>
                  <a:ea typeface="黑体" panose="02010609060101010101" pitchFamily="49" charset="-122"/>
                </a:rPr>
                <a:t>的困难与问题</a:t>
              </a:r>
              <a:endParaRPr lang="zh-CN" altLang="en-US" baseline="0" dirty="0">
                <a:solidFill>
                  <a:schemeClr val="bg1"/>
                </a:solidFill>
                <a:latin typeface="黑体" panose="02010609060101010101" pitchFamily="49" charset="-122"/>
                <a:ea typeface="黑体" panose="02010609060101010101" pitchFamily="49" charset="-122"/>
              </a:endParaRPr>
            </a:p>
          </p:txBody>
        </p:sp>
        <p:sp>
          <p:nvSpPr>
            <p:cNvPr id="11" name="Text Box 14"/>
            <p:cNvSpPr txBox="1">
              <a:spLocks noChangeArrowheads="1"/>
            </p:cNvSpPr>
            <p:nvPr/>
          </p:nvSpPr>
          <p:spPr bwMode="gray">
            <a:xfrm>
              <a:off x="1331" y="31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smtClean="0">
                  <a:solidFill>
                    <a:srgbClr val="FFFFFF"/>
                  </a:solidFill>
                </a:rPr>
                <a:t>4</a:t>
              </a:r>
              <a:endParaRPr lang="en-US" altLang="zh-CN" sz="2400" baseline="0" dirty="0">
                <a:solidFill>
                  <a:srgbClr val="FFFFFF"/>
                </a:solidFill>
              </a:endParaRPr>
            </a:p>
          </p:txBody>
        </p:sp>
      </p:grpSp>
      <p:sp>
        <p:nvSpPr>
          <p:cNvPr id="13" name="矩形 12"/>
          <p:cNvSpPr/>
          <p:nvPr/>
        </p:nvSpPr>
        <p:spPr>
          <a:xfrm>
            <a:off x="3129886" y="1997132"/>
            <a:ext cx="6096000" cy="1089529"/>
          </a:xfrm>
          <a:prstGeom prst="rect">
            <a:avLst/>
          </a:prstGeom>
        </p:spPr>
        <p:txBody>
          <a:bodyPr>
            <a:spAutoFit/>
          </a:bodyPr>
          <a:lstStyle/>
          <a:p>
            <a:pPr indent="304800" algn="just">
              <a:lnSpc>
                <a:spcPct val="120000"/>
              </a:lnSpc>
              <a:spcAft>
                <a:spcPts val="0"/>
              </a:spcAft>
            </a:pPr>
            <a:r>
              <a:rPr lang="zh-CN" altLang="zh-CN" kern="100" dirty="0">
                <a:latin typeface="Times New Roman" panose="02020603050405020304" pitchFamily="18" charset="0"/>
                <a:ea typeface="宋体" panose="02010600030101010101" pitchFamily="2" charset="-122"/>
              </a:rPr>
              <a:t>传感器芯片设计过程中由于对实际生产加工的不熟悉和经验不足造成设计过于理想化等问题。以上困难可以通过请教导师和师兄以及多与合作工厂负责人员沟通解决。</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69"/>
          <p:cNvGrpSpPr/>
          <p:nvPr/>
        </p:nvGrpSpPr>
        <p:grpSpPr bwMode="auto">
          <a:xfrm>
            <a:off x="7107238" y="0"/>
            <a:ext cx="5084762" cy="685801"/>
            <a:chOff x="1247" y="2549"/>
            <a:chExt cx="3203" cy="432"/>
          </a:xfrm>
        </p:grpSpPr>
        <p:sp>
          <p:nvSpPr>
            <p:cNvPr id="8" name="AutoShape 137"/>
            <p:cNvSpPr>
              <a:spLocks noChangeArrowheads="1"/>
            </p:cNvSpPr>
            <p:nvPr/>
          </p:nvSpPr>
          <p:spPr bwMode="gray">
            <a:xfrm>
              <a:off x="1714" y="2624"/>
              <a:ext cx="2736" cy="288"/>
            </a:xfrm>
            <a:prstGeom prst="roundRect">
              <a:avLst>
                <a:gd name="adj" fmla="val 16667"/>
              </a:avLst>
            </a:prstGeom>
            <a:gradFill rotWithShape="1">
              <a:gsLst>
                <a:gs pos="0">
                  <a:srgbClr val="FFCC00"/>
                </a:gs>
                <a:gs pos="100000">
                  <a:srgbClr val="A28200"/>
                </a:gs>
              </a:gsLst>
              <a:lin ang="2700000" scaled="1"/>
            </a:gradFill>
            <a:ln w="12700" algn="ctr">
              <a:solidFill>
                <a:srgbClr val="FFFFFF"/>
              </a:solidFill>
              <a:round/>
            </a:ln>
          </p:spPr>
          <p:txBody>
            <a:bodyPr wrap="none" anchor="ctr"/>
            <a:lstStyle/>
            <a:p>
              <a:endParaRPr lang="zh-CN" altLang="en-US"/>
            </a:p>
          </p:txBody>
        </p:sp>
        <p:sp>
          <p:nvSpPr>
            <p:cNvPr id="9" name="AutoShape 138"/>
            <p:cNvSpPr>
              <a:spLocks noChangeArrowheads="1"/>
            </p:cNvSpPr>
            <p:nvPr/>
          </p:nvSpPr>
          <p:spPr bwMode="gray">
            <a:xfrm>
              <a:off x="1247" y="2549"/>
              <a:ext cx="432" cy="432"/>
            </a:xfrm>
            <a:prstGeom prst="diamond">
              <a:avLst/>
            </a:prstGeom>
            <a:solidFill>
              <a:srgbClr val="D28302"/>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10" name="Text Box 139"/>
            <p:cNvSpPr txBox="1">
              <a:spLocks noChangeArrowheads="1"/>
            </p:cNvSpPr>
            <p:nvPr/>
          </p:nvSpPr>
          <p:spPr bwMode="gray">
            <a:xfrm>
              <a:off x="1851" y="2649"/>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如期</a:t>
              </a:r>
              <a:r>
                <a:rPr lang="zh-CN" altLang="en-US" baseline="0" dirty="0">
                  <a:solidFill>
                    <a:schemeClr val="bg1"/>
                  </a:solidFill>
                  <a:latin typeface="黑体" panose="02010609060101010101" pitchFamily="49" charset="-122"/>
                  <a:ea typeface="黑体" panose="02010609060101010101" pitchFamily="49" charset="-122"/>
                </a:rPr>
                <a:t>完成全部论文工作的可能性</a:t>
              </a:r>
              <a:endParaRPr lang="zh-CN" altLang="en-US" baseline="0" dirty="0">
                <a:solidFill>
                  <a:schemeClr val="bg1"/>
                </a:solidFill>
                <a:latin typeface="黑体" panose="02010609060101010101" pitchFamily="49" charset="-122"/>
                <a:ea typeface="黑体" panose="02010609060101010101" pitchFamily="49" charset="-122"/>
              </a:endParaRPr>
            </a:p>
          </p:txBody>
        </p:sp>
        <p:sp>
          <p:nvSpPr>
            <p:cNvPr id="11" name="Text Box 140"/>
            <p:cNvSpPr txBox="1">
              <a:spLocks noChangeArrowheads="1"/>
            </p:cNvSpPr>
            <p:nvPr/>
          </p:nvSpPr>
          <p:spPr bwMode="gray">
            <a:xfrm>
              <a:off x="1344" y="26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smtClean="0">
                  <a:solidFill>
                    <a:srgbClr val="FFFFFF"/>
                  </a:solidFill>
                </a:rPr>
                <a:t>5</a:t>
              </a:r>
              <a:endParaRPr lang="en-US" altLang="zh-CN" sz="2400" baseline="0" dirty="0">
                <a:solidFill>
                  <a:srgbClr val="FFFFFF"/>
                </a:solidFill>
              </a:endParaRPr>
            </a:p>
          </p:txBody>
        </p:sp>
      </p:grpSp>
      <p:sp>
        <p:nvSpPr>
          <p:cNvPr id="12" name="矩形 11"/>
          <p:cNvSpPr/>
          <p:nvPr/>
        </p:nvSpPr>
        <p:spPr>
          <a:xfrm>
            <a:off x="3129886" y="1997132"/>
            <a:ext cx="6096000" cy="1089529"/>
          </a:xfrm>
          <a:prstGeom prst="rect">
            <a:avLst/>
          </a:prstGeom>
        </p:spPr>
        <p:txBody>
          <a:bodyPr>
            <a:spAutoFit/>
          </a:bodyPr>
          <a:lstStyle/>
          <a:p>
            <a:pPr indent="304800" algn="just">
              <a:lnSpc>
                <a:spcPct val="120000"/>
              </a:lnSpc>
              <a:spcAft>
                <a:spcPts val="0"/>
              </a:spcAft>
            </a:pPr>
            <a:r>
              <a:rPr lang="zh-CN" altLang="zh-CN" kern="100" dirty="0" smtClean="0">
                <a:effectLst/>
                <a:latin typeface="Times New Roman" panose="02020603050405020304" pitchFamily="18" charset="0"/>
                <a:ea typeface="宋体" panose="02010600030101010101" pitchFamily="2" charset="-122"/>
              </a:rPr>
              <a:t>本项目基于</a:t>
            </a:r>
            <a:r>
              <a:rPr lang="en-US" altLang="zh-CN" kern="100" dirty="0" smtClean="0">
                <a:effectLst/>
                <a:latin typeface="Times New Roman" panose="02020603050405020304" pitchFamily="18" charset="0"/>
                <a:ea typeface="宋体" panose="02010600030101010101" pitchFamily="2" charset="-122"/>
              </a:rPr>
              <a:t>SAW</a:t>
            </a:r>
            <a:r>
              <a:rPr lang="zh-CN" altLang="zh-CN" kern="100" dirty="0" smtClean="0">
                <a:effectLst/>
                <a:latin typeface="Times New Roman" panose="02020603050405020304" pitchFamily="18" charset="0"/>
                <a:ea typeface="宋体" panose="02010600030101010101" pitchFamily="2" charset="-122"/>
              </a:rPr>
              <a:t>和</a:t>
            </a:r>
            <a:r>
              <a:rPr lang="en-US" altLang="zh-CN" kern="100" dirty="0" smtClean="0">
                <a:effectLst/>
                <a:latin typeface="Times New Roman" panose="02020603050405020304" pitchFamily="18" charset="0"/>
                <a:ea typeface="宋体" panose="02010600030101010101" pitchFamily="2" charset="-122"/>
              </a:rPr>
              <a:t>GMI</a:t>
            </a:r>
            <a:r>
              <a:rPr lang="zh-CN" altLang="zh-CN" kern="100" dirty="0" smtClean="0">
                <a:effectLst/>
                <a:latin typeface="Times New Roman" panose="02020603050405020304" pitchFamily="18" charset="0"/>
                <a:ea typeface="宋体" panose="02010600030101010101" pitchFamily="2" charset="-122"/>
              </a:rPr>
              <a:t>技术，致力于新型磁场传感器研究。目前，研究工作的</a:t>
            </a:r>
            <a:r>
              <a:rPr lang="zh-CN" altLang="en-US" kern="100" dirty="0">
                <a:latin typeface="Times New Roman" panose="02020603050405020304" pitchFamily="18" charset="0"/>
                <a:ea typeface="宋体" panose="02010600030101010101" pitchFamily="2" charset="-122"/>
              </a:rPr>
              <a:t>难点</a:t>
            </a:r>
            <a:r>
              <a:rPr lang="zh-CN" altLang="zh-CN" kern="100" dirty="0" smtClean="0">
                <a:effectLst/>
                <a:latin typeface="Times New Roman" panose="02020603050405020304" pitchFamily="18" charset="0"/>
                <a:ea typeface="宋体" panose="02010600030101010101" pitchFamily="2" charset="-122"/>
              </a:rPr>
              <a:t>部分已经完成</a:t>
            </a:r>
            <a:r>
              <a:rPr lang="zh-CN" altLang="en-US" kern="100" dirty="0" smtClean="0">
                <a:effectLst/>
                <a:latin typeface="Times New Roman" panose="02020603050405020304" pitchFamily="18" charset="0"/>
                <a:ea typeface="宋体" panose="02010600030101010101" pitchFamily="2" charset="-122"/>
              </a:rPr>
              <a:t>，</a:t>
            </a:r>
            <a:r>
              <a:rPr lang="zh-CN" altLang="zh-CN" kern="100" dirty="0" smtClean="0">
                <a:effectLst/>
                <a:latin typeface="Times New Roman" panose="02020603050405020304" pitchFamily="18" charset="0"/>
                <a:ea typeface="宋体" panose="02010600030101010101" pitchFamily="2" charset="-122"/>
              </a:rPr>
              <a:t>我相信我能顺利按时完成本项目的全部内容。</a:t>
            </a:r>
            <a:endParaRPr lang="zh-CN" altLang="zh-CN"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p:cNvSpPr txBox="1"/>
          <p:nvPr/>
        </p:nvSpPr>
        <p:spPr bwMode="auto">
          <a:xfrm>
            <a:off x="4628698" y="392454"/>
            <a:ext cx="3384550" cy="647700"/>
          </a:xfrm>
          <a:prstGeom prst="rect">
            <a:avLst/>
          </a:prstGeom>
          <a:solidFill>
            <a:srgbClr val="002060"/>
          </a:solidFill>
          <a:ln w="9525">
            <a:solidFill>
              <a:schemeClr val="accent1"/>
            </a:solidFill>
            <a:miter lim="800000"/>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extrusionH="38100" contourW="12700">
            <a:bevelT/>
            <a:bevelB w="165100" h="95250" prst="coolSlant"/>
            <a:extrusionClr>
              <a:schemeClr val="accent6">
                <a:lumMod val="75000"/>
              </a:schemeClr>
            </a:extrusionClr>
            <a:contourClr>
              <a:schemeClr val="accent2">
                <a:lumMod val="75000"/>
              </a:schemeClr>
            </a:contourClr>
          </a:sp3d>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smtClean="0">
                <a:ln>
                  <a:solidFill>
                    <a:schemeClr val="bg1"/>
                  </a:solidFill>
                </a:ln>
                <a:solidFill>
                  <a:schemeClr val="bg1"/>
                </a:solidFill>
                <a:effectLst/>
                <a:uLnTx/>
                <a:uFillTx/>
                <a:latin typeface="+mj-lt"/>
                <a:ea typeface="+mj-ea"/>
                <a:cs typeface="+mj-cs"/>
              </a:rPr>
              <a:t>提   纲</a:t>
            </a:r>
            <a:endParaRPr kumimoji="0" lang="zh-CN" altLang="en-US" sz="3200" b="0" i="0" u="none" strike="noStrike" kern="0" cap="none" spc="0" normalizeH="0" baseline="0" noProof="0" dirty="0">
              <a:ln>
                <a:solidFill>
                  <a:schemeClr val="bg1"/>
                </a:solidFill>
              </a:ln>
              <a:solidFill>
                <a:schemeClr val="bg1"/>
              </a:solidFill>
              <a:effectLst/>
              <a:uLnTx/>
              <a:uFillTx/>
              <a:latin typeface="+mj-lt"/>
              <a:ea typeface="+mj-ea"/>
              <a:cs typeface="+mj-cs"/>
            </a:endParaRPr>
          </a:p>
        </p:txBody>
      </p:sp>
      <p:grpSp>
        <p:nvGrpSpPr>
          <p:cNvPr id="3" name="Group 169"/>
          <p:cNvGrpSpPr/>
          <p:nvPr/>
        </p:nvGrpSpPr>
        <p:grpSpPr bwMode="auto">
          <a:xfrm>
            <a:off x="3549554" y="5389231"/>
            <a:ext cx="5084762" cy="685801"/>
            <a:chOff x="1247" y="2549"/>
            <a:chExt cx="3203" cy="432"/>
          </a:xfrm>
        </p:grpSpPr>
        <p:sp>
          <p:nvSpPr>
            <p:cNvPr id="4" name="AutoShape 137"/>
            <p:cNvSpPr>
              <a:spLocks noChangeArrowheads="1"/>
            </p:cNvSpPr>
            <p:nvPr/>
          </p:nvSpPr>
          <p:spPr bwMode="gray">
            <a:xfrm>
              <a:off x="1714" y="2624"/>
              <a:ext cx="2736" cy="288"/>
            </a:xfrm>
            <a:prstGeom prst="roundRect">
              <a:avLst>
                <a:gd name="adj" fmla="val 16667"/>
              </a:avLst>
            </a:prstGeom>
            <a:gradFill rotWithShape="1">
              <a:gsLst>
                <a:gs pos="0">
                  <a:srgbClr val="FFCC00"/>
                </a:gs>
                <a:gs pos="100000">
                  <a:srgbClr val="A28200"/>
                </a:gs>
              </a:gsLst>
              <a:lin ang="2700000" scaled="1"/>
            </a:gradFill>
            <a:ln w="12700" algn="ctr">
              <a:solidFill>
                <a:srgbClr val="FFFFFF"/>
              </a:solidFill>
              <a:round/>
            </a:ln>
          </p:spPr>
          <p:txBody>
            <a:bodyPr wrap="none" anchor="ctr"/>
            <a:lstStyle/>
            <a:p>
              <a:endParaRPr lang="zh-CN" altLang="en-US"/>
            </a:p>
          </p:txBody>
        </p:sp>
        <p:sp>
          <p:nvSpPr>
            <p:cNvPr id="5" name="AutoShape 138"/>
            <p:cNvSpPr>
              <a:spLocks noChangeArrowheads="1"/>
            </p:cNvSpPr>
            <p:nvPr/>
          </p:nvSpPr>
          <p:spPr bwMode="gray">
            <a:xfrm>
              <a:off x="1247" y="2549"/>
              <a:ext cx="432" cy="432"/>
            </a:xfrm>
            <a:prstGeom prst="diamond">
              <a:avLst/>
            </a:prstGeom>
            <a:solidFill>
              <a:srgbClr val="D28302"/>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39"/>
            <p:cNvSpPr txBox="1">
              <a:spLocks noChangeArrowheads="1"/>
            </p:cNvSpPr>
            <p:nvPr/>
          </p:nvSpPr>
          <p:spPr bwMode="gray">
            <a:xfrm>
              <a:off x="1851" y="2649"/>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如期</a:t>
              </a:r>
              <a:r>
                <a:rPr lang="zh-CN" altLang="en-US" baseline="0" dirty="0">
                  <a:solidFill>
                    <a:schemeClr val="bg1"/>
                  </a:solidFill>
                  <a:latin typeface="黑体" panose="02010609060101010101" pitchFamily="49" charset="-122"/>
                  <a:ea typeface="黑体" panose="02010609060101010101" pitchFamily="49" charset="-122"/>
                </a:rPr>
                <a:t>完成全部论文工作的可能性</a:t>
              </a:r>
              <a:endParaRPr lang="zh-CN" altLang="en-US" baseline="0" dirty="0">
                <a:solidFill>
                  <a:schemeClr val="bg1"/>
                </a:solidFill>
                <a:latin typeface="黑体" panose="02010609060101010101" pitchFamily="49" charset="-122"/>
                <a:ea typeface="黑体" panose="02010609060101010101" pitchFamily="49" charset="-122"/>
              </a:endParaRPr>
            </a:p>
          </p:txBody>
        </p:sp>
        <p:sp>
          <p:nvSpPr>
            <p:cNvPr id="7" name="Text Box 140"/>
            <p:cNvSpPr txBox="1">
              <a:spLocks noChangeArrowheads="1"/>
            </p:cNvSpPr>
            <p:nvPr/>
          </p:nvSpPr>
          <p:spPr bwMode="gray">
            <a:xfrm>
              <a:off x="1344" y="26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smtClean="0">
                  <a:solidFill>
                    <a:srgbClr val="FFFFFF"/>
                  </a:solidFill>
                </a:rPr>
                <a:t>5</a:t>
              </a:r>
              <a:endParaRPr lang="en-US" altLang="zh-CN" sz="2400" baseline="0" dirty="0">
                <a:solidFill>
                  <a:srgbClr val="FFFFFF"/>
                </a:solidFill>
              </a:endParaRPr>
            </a:p>
          </p:txBody>
        </p:sp>
      </p:grpSp>
      <p:grpSp>
        <p:nvGrpSpPr>
          <p:cNvPr id="8" name="Group 168"/>
          <p:cNvGrpSpPr/>
          <p:nvPr/>
        </p:nvGrpSpPr>
        <p:grpSpPr bwMode="auto">
          <a:xfrm>
            <a:off x="3537857" y="3494567"/>
            <a:ext cx="5084762" cy="685800"/>
            <a:chOff x="1247" y="1955"/>
            <a:chExt cx="3203" cy="432"/>
          </a:xfrm>
        </p:grpSpPr>
        <p:sp>
          <p:nvSpPr>
            <p:cNvPr id="9" name="AutoShape 158"/>
            <p:cNvSpPr>
              <a:spLocks noChangeArrowheads="1"/>
            </p:cNvSpPr>
            <p:nvPr/>
          </p:nvSpPr>
          <p:spPr bwMode="gray">
            <a:xfrm>
              <a:off x="1714" y="2032"/>
              <a:ext cx="2736" cy="288"/>
            </a:xfrm>
            <a:prstGeom prst="roundRect">
              <a:avLst>
                <a:gd name="adj" fmla="val 16667"/>
              </a:avLst>
            </a:prstGeom>
            <a:gradFill rotWithShape="1">
              <a:gsLst>
                <a:gs pos="0">
                  <a:srgbClr val="00CC00"/>
                </a:gs>
                <a:gs pos="100000">
                  <a:srgbClr val="008800"/>
                </a:gs>
              </a:gsLst>
              <a:lin ang="2700000" scaled="1"/>
            </a:gradFill>
            <a:ln w="12700" algn="ctr">
              <a:solidFill>
                <a:srgbClr val="FFFFFF"/>
              </a:solidFill>
              <a:round/>
            </a:ln>
          </p:spPr>
          <p:txBody>
            <a:bodyPr wrap="none" anchor="ctr"/>
            <a:lstStyle/>
            <a:p>
              <a:endParaRPr lang="zh-CN" altLang="en-US"/>
            </a:p>
          </p:txBody>
        </p:sp>
        <p:sp>
          <p:nvSpPr>
            <p:cNvPr id="10" name="AutoShape 148"/>
            <p:cNvSpPr>
              <a:spLocks noChangeArrowheads="1"/>
            </p:cNvSpPr>
            <p:nvPr/>
          </p:nvSpPr>
          <p:spPr bwMode="gray">
            <a:xfrm>
              <a:off x="1247" y="1955"/>
              <a:ext cx="432" cy="432"/>
            </a:xfrm>
            <a:prstGeom prst="diamond">
              <a:avLst/>
            </a:prstGeom>
            <a:solidFill>
              <a:srgbClr val="3CA051"/>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11" name="Text Box 150"/>
            <p:cNvSpPr txBox="1">
              <a:spLocks noChangeArrowheads="1"/>
            </p:cNvSpPr>
            <p:nvPr/>
          </p:nvSpPr>
          <p:spPr bwMode="gray">
            <a:xfrm>
              <a:off x="1344" y="20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3</a:t>
              </a:r>
              <a:endParaRPr lang="en-US" altLang="zh-CN" sz="2400" baseline="0">
                <a:solidFill>
                  <a:srgbClr val="FFFFFF"/>
                </a:solidFill>
              </a:endParaRPr>
            </a:p>
          </p:txBody>
        </p:sp>
        <p:sp>
          <p:nvSpPr>
            <p:cNvPr id="12" name="Text Box 159"/>
            <p:cNvSpPr txBox="1">
              <a:spLocks noChangeArrowheads="1"/>
            </p:cNvSpPr>
            <p:nvPr/>
          </p:nvSpPr>
          <p:spPr bwMode="gray">
            <a:xfrm>
              <a:off x="1858" y="2067"/>
              <a:ext cx="24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a:solidFill>
                    <a:schemeClr val="bg1"/>
                  </a:solidFill>
                  <a:latin typeface="黑体" panose="02010609060101010101" pitchFamily="49" charset="-122"/>
                  <a:ea typeface="黑体" panose="02010609060101010101" pitchFamily="49" charset="-122"/>
                </a:rPr>
                <a:t>后期拟完成的研究工作及进度安排</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13" name="Group 167"/>
          <p:cNvGrpSpPr/>
          <p:nvPr/>
        </p:nvGrpSpPr>
        <p:grpSpPr bwMode="auto">
          <a:xfrm>
            <a:off x="3537857" y="2534549"/>
            <a:ext cx="5084762" cy="685800"/>
            <a:chOff x="1247" y="1374"/>
            <a:chExt cx="3203" cy="432"/>
          </a:xfrm>
        </p:grpSpPr>
        <p:grpSp>
          <p:nvGrpSpPr>
            <p:cNvPr id="14" name="Group 165"/>
            <p:cNvGrpSpPr/>
            <p:nvPr/>
          </p:nvGrpSpPr>
          <p:grpSpPr bwMode="auto">
            <a:xfrm>
              <a:off x="1714" y="1449"/>
              <a:ext cx="2736" cy="288"/>
              <a:chOff x="1714" y="1449"/>
              <a:chExt cx="2736" cy="288"/>
            </a:xfrm>
          </p:grpSpPr>
          <p:sp>
            <p:nvSpPr>
              <p:cNvPr id="18"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19"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15" name="Group 164"/>
            <p:cNvGrpSpPr/>
            <p:nvPr/>
          </p:nvGrpSpPr>
          <p:grpSpPr bwMode="auto">
            <a:xfrm>
              <a:off x="1247" y="1374"/>
              <a:ext cx="432" cy="432"/>
              <a:chOff x="1247" y="1374"/>
              <a:chExt cx="432" cy="432"/>
            </a:xfrm>
          </p:grpSpPr>
          <p:sp>
            <p:nvSpPr>
              <p:cNvPr id="16"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17"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grpSp>
        <p:nvGrpSpPr>
          <p:cNvPr id="20" name="Group 166"/>
          <p:cNvGrpSpPr/>
          <p:nvPr/>
        </p:nvGrpSpPr>
        <p:grpSpPr bwMode="auto">
          <a:xfrm>
            <a:off x="3549554" y="1623731"/>
            <a:ext cx="5084762" cy="685800"/>
            <a:chOff x="1247" y="783"/>
            <a:chExt cx="3203" cy="432"/>
          </a:xfrm>
        </p:grpSpPr>
        <p:grpSp>
          <p:nvGrpSpPr>
            <p:cNvPr id="21" name="Group 163"/>
            <p:cNvGrpSpPr/>
            <p:nvPr/>
          </p:nvGrpSpPr>
          <p:grpSpPr bwMode="auto">
            <a:xfrm>
              <a:off x="1714" y="855"/>
              <a:ext cx="2736" cy="288"/>
              <a:chOff x="1714" y="855"/>
              <a:chExt cx="2736" cy="288"/>
            </a:xfrm>
          </p:grpSpPr>
          <p:sp>
            <p:nvSpPr>
              <p:cNvPr id="25" name="AutoShape 147"/>
              <p:cNvSpPr>
                <a:spLocks noChangeArrowheads="1"/>
              </p:cNvSpPr>
              <p:nvPr/>
            </p:nvSpPr>
            <p:spPr bwMode="gray">
              <a:xfrm>
                <a:off x="1714" y="855"/>
                <a:ext cx="2736" cy="288"/>
              </a:xfrm>
              <a:prstGeom prst="roundRect">
                <a:avLst>
                  <a:gd name="adj" fmla="val 16667"/>
                </a:avLst>
              </a:prstGeom>
              <a:gradFill rotWithShape="1">
                <a:gsLst>
                  <a:gs pos="100000">
                    <a:srgbClr val="00B0F0"/>
                  </a:gs>
                  <a:gs pos="0">
                    <a:srgbClr val="00B0F0"/>
                  </a:gs>
                </a:gsLst>
                <a:lin ang="2700000" scaled="1"/>
              </a:gradFill>
              <a:ln w="12700" algn="ctr">
                <a:solidFill>
                  <a:srgbClr val="FFFFFF"/>
                </a:solidFill>
                <a:round/>
              </a:ln>
            </p:spPr>
            <p:txBody>
              <a:bodyPr wrap="none" anchor="ctr"/>
              <a:lstStyle/>
              <a:p>
                <a:endParaRPr lang="zh-CN" altLang="en-US"/>
              </a:p>
            </p:txBody>
          </p:sp>
          <p:sp>
            <p:nvSpPr>
              <p:cNvPr id="26" name="Text Box 149"/>
              <p:cNvSpPr txBox="1">
                <a:spLocks noChangeArrowheads="1"/>
              </p:cNvSpPr>
              <p:nvPr/>
            </p:nvSpPr>
            <p:spPr bwMode="gray">
              <a:xfrm>
                <a:off x="1858" y="890"/>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课题</a:t>
                </a:r>
                <a:r>
                  <a:rPr lang="zh-CN" altLang="en-US" baseline="0" dirty="0">
                    <a:solidFill>
                      <a:schemeClr val="bg1"/>
                    </a:solidFill>
                    <a:latin typeface="黑体" panose="02010609060101010101" pitchFamily="49" charset="-122"/>
                    <a:ea typeface="黑体" panose="02010609060101010101" pitchFamily="49" charset="-122"/>
                  </a:rPr>
                  <a:t>的主要研究内容及进度情况</a:t>
                </a:r>
                <a:endParaRPr lang="zh-CN" altLang="en-US" baseline="0" dirty="0">
                  <a:solidFill>
                    <a:schemeClr val="bg1"/>
                  </a:solidFill>
                </a:endParaRPr>
              </a:p>
            </p:txBody>
          </p:sp>
        </p:grpSp>
        <p:grpSp>
          <p:nvGrpSpPr>
            <p:cNvPr id="22" name="Group 162"/>
            <p:cNvGrpSpPr/>
            <p:nvPr/>
          </p:nvGrpSpPr>
          <p:grpSpPr bwMode="auto">
            <a:xfrm>
              <a:off x="1247" y="783"/>
              <a:ext cx="432" cy="432"/>
              <a:chOff x="1247" y="783"/>
              <a:chExt cx="432" cy="432"/>
            </a:xfrm>
          </p:grpSpPr>
          <p:sp>
            <p:nvSpPr>
              <p:cNvPr id="23" name="AutoShape 156"/>
              <p:cNvSpPr>
                <a:spLocks noChangeArrowheads="1"/>
              </p:cNvSpPr>
              <p:nvPr/>
            </p:nvSpPr>
            <p:spPr bwMode="gray">
              <a:xfrm>
                <a:off x="1247" y="783"/>
                <a:ext cx="432" cy="432"/>
              </a:xfrm>
              <a:prstGeom prst="diamond">
                <a:avLst/>
              </a:prstGeom>
              <a:solidFill>
                <a:srgbClr val="00B0F0"/>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24" name="Text Box 161"/>
              <p:cNvSpPr txBox="1">
                <a:spLocks noChangeArrowheads="1"/>
              </p:cNvSpPr>
              <p:nvPr/>
            </p:nvSpPr>
            <p:spPr bwMode="gray">
              <a:xfrm>
                <a:off x="1344" y="84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1</a:t>
                </a:r>
                <a:endParaRPr lang="en-US" altLang="zh-CN" sz="2400" baseline="0">
                  <a:solidFill>
                    <a:srgbClr val="FFFFFF"/>
                  </a:solidFill>
                </a:endParaRPr>
              </a:p>
            </p:txBody>
          </p:sp>
        </p:grpSp>
      </p:grpSp>
      <p:grpSp>
        <p:nvGrpSpPr>
          <p:cNvPr id="27" name="Group 10"/>
          <p:cNvGrpSpPr/>
          <p:nvPr/>
        </p:nvGrpSpPr>
        <p:grpSpPr bwMode="auto">
          <a:xfrm>
            <a:off x="3537857" y="4478413"/>
            <a:ext cx="5084762" cy="685800"/>
            <a:chOff x="1234" y="3128"/>
            <a:chExt cx="3203" cy="432"/>
          </a:xfrm>
        </p:grpSpPr>
        <p:sp>
          <p:nvSpPr>
            <p:cNvPr id="28" name="AutoShape 11"/>
            <p:cNvSpPr>
              <a:spLocks noChangeArrowheads="1"/>
            </p:cNvSpPr>
            <p:nvPr/>
          </p:nvSpPr>
          <p:spPr bwMode="gray">
            <a:xfrm>
              <a:off x="1701" y="3203"/>
              <a:ext cx="2736" cy="288"/>
            </a:xfrm>
            <a:prstGeom prst="roundRect">
              <a:avLst>
                <a:gd name="adj" fmla="val 16667"/>
              </a:avLst>
            </a:prstGeom>
            <a:gradFill rotWithShape="1">
              <a:gsLst>
                <a:gs pos="0">
                  <a:srgbClr val="A3B6BD"/>
                </a:gs>
                <a:gs pos="100000">
                  <a:srgbClr val="6D797E"/>
                </a:gs>
              </a:gsLst>
              <a:lin ang="2700000" scaled="1"/>
            </a:gradFill>
            <a:ln w="12700" algn="ctr">
              <a:solidFill>
                <a:srgbClr val="FFFFFF"/>
              </a:solidFill>
              <a:round/>
            </a:ln>
          </p:spPr>
          <p:txBody>
            <a:bodyPr wrap="none" anchor="ctr"/>
            <a:lstStyle/>
            <a:p>
              <a:endParaRPr lang="zh-CN" altLang="en-US"/>
            </a:p>
          </p:txBody>
        </p:sp>
        <p:sp>
          <p:nvSpPr>
            <p:cNvPr id="29" name="AutoShape 12"/>
            <p:cNvSpPr>
              <a:spLocks noChangeArrowheads="1"/>
            </p:cNvSpPr>
            <p:nvPr/>
          </p:nvSpPr>
          <p:spPr bwMode="gray">
            <a:xfrm>
              <a:off x="1234" y="3128"/>
              <a:ext cx="432" cy="432"/>
            </a:xfrm>
            <a:prstGeom prst="diamond">
              <a:avLst/>
            </a:prstGeom>
            <a:solidFill>
              <a:srgbClr val="97ADB5"/>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30" name="Text Box 13"/>
            <p:cNvSpPr txBox="1">
              <a:spLocks noChangeArrowheads="1"/>
            </p:cNvSpPr>
            <p:nvPr/>
          </p:nvSpPr>
          <p:spPr bwMode="gray">
            <a:xfrm>
              <a:off x="1845" y="3238"/>
              <a:ext cx="24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存在</a:t>
              </a:r>
              <a:r>
                <a:rPr lang="zh-CN" altLang="en-US" baseline="0" dirty="0">
                  <a:solidFill>
                    <a:schemeClr val="bg1"/>
                  </a:solidFill>
                  <a:latin typeface="黑体" panose="02010609060101010101" pitchFamily="49" charset="-122"/>
                  <a:ea typeface="黑体" panose="02010609060101010101" pitchFamily="49" charset="-122"/>
                </a:rPr>
                <a:t>的困难与问题</a:t>
              </a:r>
              <a:endParaRPr lang="zh-CN" altLang="en-US" baseline="0" dirty="0">
                <a:solidFill>
                  <a:schemeClr val="bg1"/>
                </a:solidFill>
                <a:latin typeface="黑体" panose="02010609060101010101" pitchFamily="49" charset="-122"/>
                <a:ea typeface="黑体" panose="02010609060101010101" pitchFamily="49" charset="-122"/>
              </a:endParaRPr>
            </a:p>
          </p:txBody>
        </p:sp>
        <p:sp>
          <p:nvSpPr>
            <p:cNvPr id="31" name="Text Box 14"/>
            <p:cNvSpPr txBox="1">
              <a:spLocks noChangeArrowheads="1"/>
            </p:cNvSpPr>
            <p:nvPr/>
          </p:nvSpPr>
          <p:spPr bwMode="gray">
            <a:xfrm>
              <a:off x="1331" y="31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smtClean="0">
                  <a:solidFill>
                    <a:srgbClr val="FFFFFF"/>
                  </a:solidFill>
                </a:rPr>
                <a:t>4</a:t>
              </a:r>
              <a:endParaRPr lang="en-US" altLang="zh-CN" sz="2400" baseline="0" dirty="0">
                <a:solidFill>
                  <a:srgbClr val="FFFFFF"/>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53940" y="2366833"/>
            <a:ext cx="2884123" cy="923330"/>
          </a:xfrm>
          <a:prstGeom prst="rect">
            <a:avLst/>
          </a:prstGeom>
          <a:noFill/>
        </p:spPr>
        <p:txBody>
          <a:bodyPr wrap="none" lIns="91440" tIns="45720" rIns="91440" bIns="45720">
            <a:spAutoFit/>
          </a:bodyPr>
          <a:lstStyle/>
          <a:p>
            <a:pPr algn="ctr"/>
            <a:r>
              <a:rPr lang="en-US" altLang="zh-CN" sz="5400" b="1" cap="none" spc="50" dirty="0" smtClean="0">
                <a:ln w="0"/>
                <a:solidFill>
                  <a:schemeClr val="bg2"/>
                </a:solidFill>
                <a:effectLst>
                  <a:innerShdw blurRad="63500" dist="50800" dir="13500000">
                    <a:srgbClr val="000000">
                      <a:alpha val="50000"/>
                    </a:srgbClr>
                  </a:innerShdw>
                </a:effectLst>
              </a:rPr>
              <a:t>Thanks</a:t>
            </a:r>
            <a:r>
              <a:rPr lang="en-US" altLang="zh-CN" sz="5400" b="1" spc="50" dirty="0" smtClean="0">
                <a:ln w="0"/>
                <a:solidFill>
                  <a:schemeClr val="bg2"/>
                </a:solidFill>
                <a:effectLst>
                  <a:innerShdw blurRad="63500" dist="50800" dir="13500000">
                    <a:srgbClr val="000000">
                      <a:alpha val="50000"/>
                    </a:srgbClr>
                  </a:innerShdw>
                </a:effectLst>
              </a:rPr>
              <a:t>!</a:t>
            </a:r>
            <a:endParaRPr lang="zh-CN" alt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6"/>
          <p:cNvGrpSpPr/>
          <p:nvPr/>
        </p:nvGrpSpPr>
        <p:grpSpPr bwMode="auto">
          <a:xfrm>
            <a:off x="7107238" y="0"/>
            <a:ext cx="5084762" cy="685800"/>
            <a:chOff x="1247" y="783"/>
            <a:chExt cx="3203" cy="432"/>
          </a:xfrm>
        </p:grpSpPr>
        <p:grpSp>
          <p:nvGrpSpPr>
            <p:cNvPr id="13" name="Group 163"/>
            <p:cNvGrpSpPr/>
            <p:nvPr/>
          </p:nvGrpSpPr>
          <p:grpSpPr bwMode="auto">
            <a:xfrm>
              <a:off x="1714" y="855"/>
              <a:ext cx="2736" cy="288"/>
              <a:chOff x="1714" y="855"/>
              <a:chExt cx="2736" cy="288"/>
            </a:xfrm>
          </p:grpSpPr>
          <p:sp>
            <p:nvSpPr>
              <p:cNvPr id="17" name="AutoShape 147"/>
              <p:cNvSpPr>
                <a:spLocks noChangeArrowheads="1"/>
              </p:cNvSpPr>
              <p:nvPr/>
            </p:nvSpPr>
            <p:spPr bwMode="gray">
              <a:xfrm>
                <a:off x="1714" y="855"/>
                <a:ext cx="2736" cy="288"/>
              </a:xfrm>
              <a:prstGeom prst="roundRect">
                <a:avLst>
                  <a:gd name="adj" fmla="val 16667"/>
                </a:avLst>
              </a:prstGeom>
              <a:gradFill rotWithShape="1">
                <a:gsLst>
                  <a:gs pos="100000">
                    <a:srgbClr val="00B0F0"/>
                  </a:gs>
                  <a:gs pos="0">
                    <a:srgbClr val="00B0F0"/>
                  </a:gs>
                </a:gsLst>
                <a:lin ang="2700000" scaled="1"/>
              </a:gradFill>
              <a:ln w="12700" algn="ctr">
                <a:solidFill>
                  <a:srgbClr val="FFFFFF"/>
                </a:solidFill>
                <a:round/>
              </a:ln>
            </p:spPr>
            <p:txBody>
              <a:bodyPr wrap="none" anchor="ctr"/>
              <a:lstStyle/>
              <a:p>
                <a:endParaRPr lang="zh-CN" altLang="en-US"/>
              </a:p>
            </p:txBody>
          </p:sp>
          <p:sp>
            <p:nvSpPr>
              <p:cNvPr id="18" name="Text Box 149"/>
              <p:cNvSpPr txBox="1">
                <a:spLocks noChangeArrowheads="1"/>
              </p:cNvSpPr>
              <p:nvPr/>
            </p:nvSpPr>
            <p:spPr bwMode="gray">
              <a:xfrm>
                <a:off x="1858" y="890"/>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课题</a:t>
                </a:r>
                <a:r>
                  <a:rPr lang="zh-CN" altLang="en-US" baseline="0" dirty="0">
                    <a:solidFill>
                      <a:schemeClr val="bg1"/>
                    </a:solidFill>
                    <a:latin typeface="黑体" panose="02010609060101010101" pitchFamily="49" charset="-122"/>
                    <a:ea typeface="黑体" panose="02010609060101010101" pitchFamily="49" charset="-122"/>
                  </a:rPr>
                  <a:t>的主要研究内容及进度情况</a:t>
                </a:r>
                <a:endParaRPr lang="zh-CN" altLang="en-US" baseline="0" dirty="0">
                  <a:solidFill>
                    <a:schemeClr val="bg1"/>
                  </a:solidFill>
                </a:endParaRPr>
              </a:p>
            </p:txBody>
          </p:sp>
        </p:grpSp>
        <p:grpSp>
          <p:nvGrpSpPr>
            <p:cNvPr id="14" name="Group 162"/>
            <p:cNvGrpSpPr/>
            <p:nvPr/>
          </p:nvGrpSpPr>
          <p:grpSpPr bwMode="auto">
            <a:xfrm>
              <a:off x="1247" y="783"/>
              <a:ext cx="432" cy="432"/>
              <a:chOff x="1247" y="783"/>
              <a:chExt cx="432" cy="432"/>
            </a:xfrm>
          </p:grpSpPr>
          <p:sp>
            <p:nvSpPr>
              <p:cNvPr id="15" name="AutoShape 156"/>
              <p:cNvSpPr>
                <a:spLocks noChangeArrowheads="1"/>
              </p:cNvSpPr>
              <p:nvPr/>
            </p:nvSpPr>
            <p:spPr bwMode="gray">
              <a:xfrm>
                <a:off x="1247" y="783"/>
                <a:ext cx="432" cy="432"/>
              </a:xfrm>
              <a:prstGeom prst="diamond">
                <a:avLst/>
              </a:prstGeom>
              <a:solidFill>
                <a:srgbClr val="00B0F0"/>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16" name="Text Box 161"/>
              <p:cNvSpPr txBox="1">
                <a:spLocks noChangeArrowheads="1"/>
              </p:cNvSpPr>
              <p:nvPr/>
            </p:nvSpPr>
            <p:spPr bwMode="gray">
              <a:xfrm>
                <a:off x="1344" y="84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1</a:t>
                </a:r>
                <a:endParaRPr lang="en-US" altLang="zh-CN" sz="2400" baseline="0">
                  <a:solidFill>
                    <a:srgbClr val="FFFFFF"/>
                  </a:solidFill>
                </a:endParaRPr>
              </a:p>
            </p:txBody>
          </p:sp>
        </p:grpSp>
      </p:grpSp>
      <p:graphicFrame>
        <p:nvGraphicFramePr>
          <p:cNvPr id="19" name="表格 18"/>
          <p:cNvGraphicFramePr>
            <a:graphicFrameLocks noGrp="1"/>
          </p:cNvGraphicFramePr>
          <p:nvPr/>
        </p:nvGraphicFramePr>
        <p:xfrm>
          <a:off x="1920213" y="1527060"/>
          <a:ext cx="8315607" cy="4516262"/>
        </p:xfrm>
        <a:graphic>
          <a:graphicData uri="http://schemas.openxmlformats.org/drawingml/2006/table">
            <a:tbl>
              <a:tblPr/>
              <a:tblGrid>
                <a:gridCol w="2575587"/>
                <a:gridCol w="4293358"/>
                <a:gridCol w="1446662"/>
              </a:tblGrid>
              <a:tr h="560157">
                <a:tc>
                  <a:txBody>
                    <a:bodyPr/>
                    <a:lstStyle/>
                    <a:p>
                      <a:pPr indent="266700" algn="ctr">
                        <a:lnSpc>
                          <a:spcPts val="2000"/>
                        </a:lnSpc>
                        <a:spcAft>
                          <a:spcPts val="0"/>
                        </a:spcAft>
                      </a:pPr>
                      <a:r>
                        <a:rPr lang="zh-CN" sz="1800" kern="0" dirty="0">
                          <a:solidFill>
                            <a:schemeClr val="tx1"/>
                          </a:solidFill>
                          <a:effectLst/>
                          <a:latin typeface="+mn-ea"/>
                          <a:ea typeface="+mn-ea"/>
                        </a:rPr>
                        <a:t>时间</a:t>
                      </a:r>
                      <a:endParaRPr lang="zh-CN" sz="2400" kern="100" dirty="0">
                        <a:solidFill>
                          <a:schemeClr val="tx1"/>
                        </a:solidFill>
                        <a:effectLst/>
                        <a:latin typeface="+mn-ea"/>
                        <a:ea typeface="+mn-ea"/>
                      </a:endParaRPr>
                    </a:p>
                  </a:txBody>
                  <a:tcPr marL="68580" marR="68580"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ctr" defTabSz="457200" rtl="0" eaLnBrk="1" latinLnBrk="0" hangingPunct="1">
                        <a:lnSpc>
                          <a:spcPts val="2000"/>
                        </a:lnSpc>
                        <a:spcAft>
                          <a:spcPts val="0"/>
                        </a:spcAft>
                      </a:pPr>
                      <a:r>
                        <a:rPr lang="zh-CN" sz="1800" kern="0" dirty="0" smtClean="0">
                          <a:solidFill>
                            <a:schemeClr val="tx1"/>
                          </a:solidFill>
                          <a:effectLst/>
                          <a:latin typeface="+mn-ea"/>
                          <a:ea typeface="+mn-ea"/>
                          <a:cs typeface="+mn-cs"/>
                        </a:rPr>
                        <a:t>课题进展与预期目标</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ctr"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是否完成</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marL="0" indent="266700" algn="l" defTabSz="457200" rtl="0" eaLnBrk="1" latinLnBrk="0" hangingPunct="1">
                        <a:lnSpc>
                          <a:spcPts val="2000"/>
                        </a:lnSpc>
                        <a:spcAft>
                          <a:spcPts val="0"/>
                        </a:spcAft>
                      </a:pPr>
                      <a:r>
                        <a:rPr lang="en-US" altLang="zh-CN" sz="1800" kern="0" dirty="0" smtClean="0">
                          <a:solidFill>
                            <a:schemeClr val="tx1"/>
                          </a:solidFill>
                          <a:effectLst/>
                          <a:latin typeface="+mn-ea"/>
                          <a:ea typeface="+mn-ea"/>
                          <a:cs typeface="+mn-cs"/>
                        </a:rPr>
                        <a:t>2015.7——2015.8</a:t>
                      </a:r>
                      <a:endParaRPr lang="zh-CN" sz="1800" kern="0" dirty="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学习</a:t>
                      </a:r>
                      <a:r>
                        <a:rPr lang="en-US" altLang="zh-CN" sz="1800" kern="0" dirty="0" smtClean="0">
                          <a:solidFill>
                            <a:schemeClr val="tx1"/>
                          </a:solidFill>
                          <a:effectLst/>
                          <a:latin typeface="+mn-ea"/>
                          <a:ea typeface="+mn-ea"/>
                          <a:cs typeface="+mn-cs"/>
                        </a:rPr>
                        <a:t>SAW</a:t>
                      </a:r>
                      <a:r>
                        <a:rPr lang="zh-CN" altLang="en-US" sz="1800" kern="0" dirty="0" smtClean="0">
                          <a:solidFill>
                            <a:schemeClr val="tx1"/>
                          </a:solidFill>
                          <a:effectLst/>
                          <a:latin typeface="+mn-ea"/>
                          <a:ea typeface="+mn-ea"/>
                          <a:cs typeface="+mn-cs"/>
                        </a:rPr>
                        <a:t>和</a:t>
                      </a:r>
                      <a:r>
                        <a:rPr lang="en-US" altLang="zh-CN" sz="1800" kern="0" dirty="0" smtClean="0">
                          <a:solidFill>
                            <a:schemeClr val="tx1"/>
                          </a:solidFill>
                          <a:effectLst/>
                          <a:latin typeface="+mn-ea"/>
                          <a:ea typeface="+mn-ea"/>
                          <a:cs typeface="+mn-cs"/>
                        </a:rPr>
                        <a:t>GMI</a:t>
                      </a:r>
                      <a:r>
                        <a:rPr lang="zh-CN" altLang="en-US" sz="1800" kern="0" dirty="0" smtClean="0">
                          <a:solidFill>
                            <a:schemeClr val="tx1"/>
                          </a:solidFill>
                          <a:effectLst/>
                          <a:latin typeface="+mn-ea"/>
                          <a:ea typeface="+mn-ea"/>
                          <a:cs typeface="+mn-cs"/>
                        </a:rPr>
                        <a:t>资料</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是</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marL="0" indent="266700" algn="l" defTabSz="457200" rtl="0" eaLnBrk="1" latinLnBrk="0" hangingPunct="1">
                        <a:lnSpc>
                          <a:spcPts val="2000"/>
                        </a:lnSpc>
                        <a:spcAft>
                          <a:spcPts val="0"/>
                        </a:spcAft>
                      </a:pPr>
                      <a:r>
                        <a:rPr lang="en-US" altLang="zh-CN" sz="1800" kern="0" dirty="0" smtClean="0">
                          <a:solidFill>
                            <a:schemeClr val="tx1"/>
                          </a:solidFill>
                          <a:effectLst/>
                          <a:latin typeface="+mn-ea"/>
                          <a:ea typeface="+mn-ea"/>
                          <a:cs typeface="+mn-cs"/>
                        </a:rPr>
                        <a:t>2015.9——2015.10</a:t>
                      </a:r>
                      <a:endParaRPr lang="zh-CN" sz="1800" kern="0" dirty="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完成耦合模模型计算仿真</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是</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marL="0" indent="266700" algn="l" defTabSz="457200" rtl="0" eaLnBrk="1" latinLnBrk="0" hangingPunct="1">
                        <a:lnSpc>
                          <a:spcPts val="2000"/>
                        </a:lnSpc>
                        <a:spcAft>
                          <a:spcPts val="0"/>
                        </a:spcAft>
                      </a:pPr>
                      <a:r>
                        <a:rPr lang="en-US" altLang="zh-CN" sz="1800" kern="0" dirty="0" smtClean="0">
                          <a:solidFill>
                            <a:schemeClr val="tx1"/>
                          </a:solidFill>
                          <a:effectLst/>
                          <a:latin typeface="+mn-ea"/>
                          <a:ea typeface="+mn-ea"/>
                          <a:cs typeface="+mn-cs"/>
                        </a:rPr>
                        <a:t>2015.11——2015.12</a:t>
                      </a:r>
                      <a:endParaRPr lang="zh-CN" sz="1800" kern="0" dirty="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en-US" altLang="zh-CN" sz="1800" kern="0" dirty="0" smtClean="0">
                          <a:solidFill>
                            <a:schemeClr val="tx1"/>
                          </a:solidFill>
                          <a:effectLst/>
                          <a:latin typeface="+mn-ea"/>
                          <a:ea typeface="+mn-ea"/>
                          <a:cs typeface="+mn-cs"/>
                        </a:rPr>
                        <a:t>GMI</a:t>
                      </a:r>
                      <a:r>
                        <a:rPr lang="zh-CN" altLang="en-US" sz="1800" kern="0" dirty="0" smtClean="0">
                          <a:solidFill>
                            <a:schemeClr val="tx1"/>
                          </a:solidFill>
                          <a:effectLst/>
                          <a:latin typeface="+mn-ea"/>
                          <a:ea typeface="+mn-ea"/>
                          <a:cs typeface="+mn-cs"/>
                        </a:rPr>
                        <a:t>材料阻抗特性测试</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是</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marL="0" indent="266700" algn="l" defTabSz="457200" rtl="0" eaLnBrk="1" latinLnBrk="0" hangingPunct="1">
                        <a:lnSpc>
                          <a:spcPts val="2000"/>
                        </a:lnSpc>
                        <a:spcAft>
                          <a:spcPts val="0"/>
                        </a:spcAft>
                      </a:pPr>
                      <a:r>
                        <a:rPr lang="en-US" altLang="zh-CN" sz="1800" kern="0" dirty="0" smtClean="0">
                          <a:solidFill>
                            <a:schemeClr val="tx1"/>
                          </a:solidFill>
                          <a:effectLst/>
                          <a:latin typeface="+mn-ea"/>
                          <a:ea typeface="+mn-ea"/>
                          <a:cs typeface="+mn-cs"/>
                        </a:rPr>
                        <a:t>2016.1——2016.2</a:t>
                      </a:r>
                      <a:endParaRPr lang="zh-CN" sz="1800" kern="0" dirty="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传感器芯片设计</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是</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01">
                <a:tc>
                  <a:txBody>
                    <a:bodyPr/>
                    <a:lstStyle/>
                    <a:p>
                      <a:pPr marL="0" indent="266700" algn="l" defTabSz="457200" rtl="0" eaLnBrk="1" latinLnBrk="0" hangingPunct="1">
                        <a:lnSpc>
                          <a:spcPts val="2000"/>
                        </a:lnSpc>
                        <a:spcAft>
                          <a:spcPts val="0"/>
                        </a:spcAft>
                      </a:pPr>
                      <a:r>
                        <a:rPr lang="en-US" sz="1800" kern="0" dirty="0" smtClean="0">
                          <a:solidFill>
                            <a:schemeClr val="tx1"/>
                          </a:solidFill>
                          <a:effectLst/>
                          <a:latin typeface="+mn-ea"/>
                          <a:ea typeface="+mn-ea"/>
                          <a:cs typeface="+mn-cs"/>
                        </a:rPr>
                        <a:t>2016.3</a:t>
                      </a:r>
                      <a:r>
                        <a:rPr lang="en-US" sz="1800" kern="0" dirty="0">
                          <a:solidFill>
                            <a:schemeClr val="tx1"/>
                          </a:solidFill>
                          <a:effectLst/>
                          <a:latin typeface="+mn-ea"/>
                          <a:ea typeface="+mn-ea"/>
                          <a:cs typeface="+mn-cs"/>
                        </a:rPr>
                        <a:t>——2016.4</a:t>
                      </a:r>
                      <a:endParaRPr lang="zh-CN" sz="1800" kern="0" dirty="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传感器芯片交付工厂并加工完毕</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否</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marL="0" indent="266700" algn="l" defTabSz="457200" rtl="0" eaLnBrk="1" latinLnBrk="0" hangingPunct="1">
                        <a:lnSpc>
                          <a:spcPts val="2000"/>
                        </a:lnSpc>
                        <a:spcAft>
                          <a:spcPts val="0"/>
                        </a:spcAft>
                      </a:pPr>
                      <a:r>
                        <a:rPr lang="en-US" sz="1800" kern="0" dirty="0">
                          <a:solidFill>
                            <a:schemeClr val="tx1"/>
                          </a:solidFill>
                          <a:effectLst/>
                          <a:latin typeface="+mn-ea"/>
                          <a:ea typeface="+mn-ea"/>
                          <a:cs typeface="+mn-cs"/>
                        </a:rPr>
                        <a:t>2016.5——2016.6</a:t>
                      </a:r>
                      <a:endParaRPr lang="zh-CN" sz="1800" kern="0" dirty="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sz="1800" kern="0" dirty="0">
                          <a:solidFill>
                            <a:schemeClr val="tx1"/>
                          </a:solidFill>
                          <a:effectLst/>
                          <a:latin typeface="+mn-ea"/>
                          <a:ea typeface="+mn-ea"/>
                          <a:cs typeface="+mn-cs"/>
                        </a:rPr>
                        <a:t>进行传感器测试实验</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否</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marL="0" indent="266700" algn="l" defTabSz="457200" rtl="0" eaLnBrk="1" latinLnBrk="0" hangingPunct="1">
                        <a:lnSpc>
                          <a:spcPts val="2000"/>
                        </a:lnSpc>
                        <a:spcAft>
                          <a:spcPts val="0"/>
                        </a:spcAft>
                      </a:pPr>
                      <a:r>
                        <a:rPr lang="en-US" sz="1800" kern="0">
                          <a:solidFill>
                            <a:schemeClr val="tx1"/>
                          </a:solidFill>
                          <a:effectLst/>
                          <a:latin typeface="+mn-ea"/>
                          <a:ea typeface="+mn-ea"/>
                          <a:cs typeface="+mn-cs"/>
                        </a:rPr>
                        <a:t>2016.7——2016.8</a:t>
                      </a:r>
                      <a:endParaRPr lang="zh-CN" sz="1800" kern="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sz="1800" kern="0" dirty="0">
                          <a:solidFill>
                            <a:schemeClr val="tx1"/>
                          </a:solidFill>
                          <a:effectLst/>
                          <a:latin typeface="+mn-ea"/>
                          <a:ea typeface="+mn-ea"/>
                          <a:cs typeface="+mn-cs"/>
                        </a:rPr>
                        <a:t>分析实验结果</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否</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marL="0" indent="266700" algn="l" defTabSz="457200" rtl="0" eaLnBrk="1" latinLnBrk="0" hangingPunct="1">
                        <a:lnSpc>
                          <a:spcPts val="2000"/>
                        </a:lnSpc>
                        <a:spcAft>
                          <a:spcPts val="0"/>
                        </a:spcAft>
                      </a:pPr>
                      <a:r>
                        <a:rPr lang="en-US" sz="1800" kern="0">
                          <a:solidFill>
                            <a:schemeClr val="tx1"/>
                          </a:solidFill>
                          <a:effectLst/>
                          <a:latin typeface="+mn-ea"/>
                          <a:ea typeface="+mn-ea"/>
                          <a:cs typeface="+mn-cs"/>
                        </a:rPr>
                        <a:t>2016.9</a:t>
                      </a:r>
                      <a:r>
                        <a:rPr lang="zh-CN" sz="1800" kern="0">
                          <a:solidFill>
                            <a:schemeClr val="tx1"/>
                          </a:solidFill>
                          <a:effectLst/>
                          <a:latin typeface="+mn-ea"/>
                          <a:ea typeface="+mn-ea"/>
                          <a:cs typeface="+mn-cs"/>
                        </a:rPr>
                        <a:t>—</a:t>
                      </a:r>
                      <a:r>
                        <a:rPr lang="en-US" sz="1800" kern="0">
                          <a:solidFill>
                            <a:schemeClr val="tx1"/>
                          </a:solidFill>
                          <a:effectLst/>
                          <a:latin typeface="+mn-ea"/>
                          <a:ea typeface="+mn-ea"/>
                          <a:cs typeface="+mn-cs"/>
                        </a:rPr>
                        <a:t>—2016.10</a:t>
                      </a:r>
                      <a:endParaRPr lang="zh-CN" sz="1800" kern="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sz="1800" kern="0" dirty="0">
                          <a:solidFill>
                            <a:schemeClr val="tx1"/>
                          </a:solidFill>
                          <a:effectLst/>
                          <a:latin typeface="+mn-ea"/>
                          <a:ea typeface="+mn-ea"/>
                          <a:cs typeface="+mn-cs"/>
                        </a:rPr>
                        <a:t>整理研究成果，撰写、修改文章</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否</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50">
                <a:tc>
                  <a:txBody>
                    <a:bodyPr/>
                    <a:lstStyle/>
                    <a:p>
                      <a:pPr marL="0" indent="266700" algn="l" defTabSz="457200" rtl="0" eaLnBrk="1" latinLnBrk="0" hangingPunct="1">
                        <a:lnSpc>
                          <a:spcPts val="2000"/>
                        </a:lnSpc>
                        <a:spcAft>
                          <a:spcPts val="0"/>
                        </a:spcAft>
                      </a:pPr>
                      <a:r>
                        <a:rPr lang="en-US" sz="1800" kern="0">
                          <a:solidFill>
                            <a:schemeClr val="tx1"/>
                          </a:solidFill>
                          <a:effectLst/>
                          <a:latin typeface="+mn-ea"/>
                          <a:ea typeface="+mn-ea"/>
                          <a:cs typeface="+mn-cs"/>
                        </a:rPr>
                        <a:t>2016.11——2016.12</a:t>
                      </a:r>
                      <a:endParaRPr lang="zh-CN" sz="1800" kern="0">
                        <a:solidFill>
                          <a:schemeClr val="tx1"/>
                        </a:solidFill>
                        <a:effectLst/>
                        <a:latin typeface="+mn-ea"/>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sz="1800" kern="0" dirty="0">
                          <a:solidFill>
                            <a:schemeClr val="tx1"/>
                          </a:solidFill>
                          <a:effectLst/>
                          <a:latin typeface="+mn-ea"/>
                          <a:ea typeface="+mn-ea"/>
                          <a:cs typeface="+mn-cs"/>
                        </a:rPr>
                        <a:t>撰写毕业论文和准备硕士学位论文答辩</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indent="266700" algn="l" defTabSz="457200" rtl="0" eaLnBrk="1" latinLnBrk="0" hangingPunct="1">
                        <a:lnSpc>
                          <a:spcPts val="2000"/>
                        </a:lnSpc>
                        <a:spcAft>
                          <a:spcPts val="0"/>
                        </a:spcAft>
                      </a:pPr>
                      <a:r>
                        <a:rPr lang="zh-CN" altLang="en-US" sz="1800" kern="0" dirty="0" smtClean="0">
                          <a:solidFill>
                            <a:schemeClr val="tx1"/>
                          </a:solidFill>
                          <a:effectLst/>
                          <a:latin typeface="+mn-ea"/>
                          <a:ea typeface="+mn-ea"/>
                          <a:cs typeface="+mn-cs"/>
                        </a:rPr>
                        <a:t>  否</a:t>
                      </a:r>
                      <a:endParaRPr lang="zh-CN" sz="1800" kern="0" dirty="0">
                        <a:solidFill>
                          <a:schemeClr val="tx1"/>
                        </a:solidFill>
                        <a:effectLst/>
                        <a:latin typeface="+mn-ea"/>
                        <a:ea typeface="+mn-ea"/>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20" name="Rectangle 2"/>
          <p:cNvSpPr>
            <a:spLocks noChangeArrowheads="1"/>
          </p:cNvSpPr>
          <p:nvPr/>
        </p:nvSpPr>
        <p:spPr bwMode="auto">
          <a:xfrm>
            <a:off x="5330890" y="980275"/>
            <a:ext cx="2021707" cy="34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ctr" defTabSz="457200" eaLnBrk="1" fontAlgn="base" hangingPunct="1">
              <a:lnSpc>
                <a:spcPts val="2000"/>
              </a:lnSpc>
              <a:spcBef>
                <a:spcPct val="0"/>
              </a:spcBef>
              <a:spcAft>
                <a:spcPts val="0"/>
              </a:spcAft>
              <a:buClrTx/>
              <a:buSzTx/>
              <a:buFontTx/>
              <a:buNone/>
            </a:pPr>
            <a:r>
              <a:rPr lang="zh-CN" b="1" kern="0" dirty="0" smtClean="0">
                <a:latin typeface="Times New Roman" panose="02020603050405020304" pitchFamily="18" charset="0"/>
                <a:ea typeface="宋体" panose="02010600030101010101" pitchFamily="2" charset="-122"/>
              </a:rPr>
              <a:t>表</a:t>
            </a:r>
            <a:r>
              <a:rPr lang="en-US" altLang="zh-CN" b="1" kern="0" dirty="0" smtClean="0">
                <a:latin typeface="Times New Roman" panose="02020603050405020304" pitchFamily="18" charset="0"/>
                <a:ea typeface="宋体" panose="02010600030101010101" pitchFamily="2" charset="-122"/>
              </a:rPr>
              <a:t>1 </a:t>
            </a:r>
            <a:r>
              <a:rPr lang="zh-CN" altLang="en-US" b="1" kern="0" dirty="0" smtClean="0">
                <a:latin typeface="Times New Roman" panose="02020603050405020304" pitchFamily="18" charset="0"/>
                <a:ea typeface="宋体" panose="02010600030101010101" pitchFamily="2" charset="-122"/>
              </a:rPr>
              <a:t>课题</a:t>
            </a:r>
            <a:r>
              <a:rPr lang="zh-CN" altLang="en-US" b="1" kern="0" dirty="0">
                <a:latin typeface="Times New Roman" panose="02020603050405020304" pitchFamily="18" charset="0"/>
                <a:ea typeface="宋体" panose="02010600030101010101" pitchFamily="2" charset="-122"/>
              </a:rPr>
              <a:t>进展表</a:t>
            </a:r>
            <a:endParaRPr lang="zh-CN" altLang="en-US" b="1" kern="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sp>
        <p:nvSpPr>
          <p:cNvPr id="9" name="文本框 8"/>
          <p:cNvSpPr txBox="1"/>
          <p:nvPr/>
        </p:nvSpPr>
        <p:spPr>
          <a:xfrm>
            <a:off x="7209194" y="1294655"/>
            <a:ext cx="3550972" cy="4401205"/>
          </a:xfrm>
          <a:prstGeom prst="rect">
            <a:avLst/>
          </a:prstGeom>
          <a:noFill/>
        </p:spPr>
        <p:txBody>
          <a:bodyPr wrap="none" rtlCol="0">
            <a:spAutoFit/>
          </a:bodyPr>
          <a:lstStyle/>
          <a:p>
            <a:pPr marL="285750" indent="-285750">
              <a:buFont typeface="Wingdings" panose="05000000000000000000" pitchFamily="2" charset="2"/>
              <a:buChar char="u"/>
            </a:pPr>
            <a:r>
              <a:rPr lang="en-US" altLang="zh-CN" sz="2000" dirty="0" smtClean="0">
                <a:latin typeface="+mn-ea"/>
              </a:rPr>
              <a:t>2.1 </a:t>
            </a:r>
            <a:r>
              <a:rPr lang="zh-CN" altLang="en-US" sz="2000" dirty="0" smtClean="0">
                <a:latin typeface="+mn-ea"/>
              </a:rPr>
              <a:t>耦合模模型的计算仿真</a:t>
            </a:r>
            <a:endParaRPr lang="en-US" altLang="zh-CN" sz="2000" dirty="0" smtClean="0">
              <a:latin typeface="+mn-ea"/>
            </a:endParaRPr>
          </a:p>
          <a:p>
            <a:r>
              <a:rPr lang="en-US" altLang="zh-CN" sz="2000" dirty="0" smtClean="0">
                <a:latin typeface="+mn-ea"/>
              </a:rPr>
              <a:t>2.1.1 </a:t>
            </a:r>
            <a:r>
              <a:rPr lang="zh-CN" altLang="en-US" sz="2000" dirty="0" smtClean="0">
                <a:latin typeface="+mn-ea"/>
              </a:rPr>
              <a:t>耦合模模型参数获取</a:t>
            </a:r>
            <a:endParaRPr lang="en-US" altLang="zh-CN" sz="2000" dirty="0" smtClean="0">
              <a:latin typeface="+mn-ea"/>
            </a:endParaRPr>
          </a:p>
          <a:p>
            <a:r>
              <a:rPr lang="en-US" altLang="zh-CN" sz="2000" dirty="0" smtClean="0">
                <a:latin typeface="+mn-ea"/>
              </a:rPr>
              <a:t>2.1.2 </a:t>
            </a:r>
            <a:r>
              <a:rPr lang="zh-CN" altLang="en-US" sz="2000" dirty="0" smtClean="0">
                <a:latin typeface="+mn-ea"/>
              </a:rPr>
              <a:t>编程仿真计算</a:t>
            </a:r>
            <a:endParaRPr lang="en-US" altLang="zh-CN" sz="2000" dirty="0" smtClean="0">
              <a:latin typeface="+mn-ea"/>
            </a:endParaRPr>
          </a:p>
          <a:p>
            <a:endParaRPr lang="en-US" altLang="zh-CN" sz="2000" dirty="0" smtClean="0">
              <a:latin typeface="+mn-ea"/>
            </a:endParaRPr>
          </a:p>
          <a:p>
            <a:pPr marL="285750" indent="-285750">
              <a:buFont typeface="Wingdings" panose="05000000000000000000" pitchFamily="2" charset="2"/>
              <a:buChar char="u"/>
            </a:pPr>
            <a:r>
              <a:rPr lang="en-US" altLang="zh-CN" sz="2000" dirty="0" smtClean="0">
                <a:latin typeface="+mn-ea"/>
              </a:rPr>
              <a:t>2.2 GMI</a:t>
            </a:r>
            <a:r>
              <a:rPr lang="zh-CN" altLang="en-US" sz="2000" dirty="0" smtClean="0">
                <a:latin typeface="+mn-ea"/>
              </a:rPr>
              <a:t>材料阻抗特性测试</a:t>
            </a:r>
            <a:endParaRPr lang="zh-CN" altLang="en-US" sz="2000" dirty="0" smtClean="0">
              <a:latin typeface="+mn-ea"/>
            </a:endParaRPr>
          </a:p>
          <a:p>
            <a:r>
              <a:rPr lang="en-US" altLang="zh-CN" sz="2000" dirty="0" smtClean="0">
                <a:latin typeface="+mn-ea"/>
              </a:rPr>
              <a:t>2.2.1 </a:t>
            </a:r>
            <a:r>
              <a:rPr lang="zh-CN" altLang="en-US" sz="2000" dirty="0" smtClean="0">
                <a:latin typeface="+mn-ea"/>
              </a:rPr>
              <a:t>搭建测试平台</a:t>
            </a:r>
            <a:endParaRPr lang="zh-CN" altLang="en-US" sz="2000" dirty="0" smtClean="0">
              <a:latin typeface="+mn-ea"/>
            </a:endParaRPr>
          </a:p>
          <a:p>
            <a:r>
              <a:rPr lang="en-US" altLang="zh-CN" sz="2000" dirty="0" smtClean="0">
                <a:latin typeface="+mn-ea"/>
              </a:rPr>
              <a:t>2.2.2 </a:t>
            </a:r>
            <a:r>
              <a:rPr lang="zh-CN" altLang="en-US" sz="2000" dirty="0" smtClean="0">
                <a:latin typeface="+mn-ea"/>
              </a:rPr>
              <a:t>测试</a:t>
            </a:r>
            <a:r>
              <a:rPr lang="en-US" altLang="zh-CN" sz="2000" dirty="0" smtClean="0">
                <a:latin typeface="+mn-ea"/>
              </a:rPr>
              <a:t>GMI</a:t>
            </a:r>
            <a:r>
              <a:rPr lang="zh-CN" altLang="en-US" sz="2000" dirty="0" smtClean="0">
                <a:latin typeface="+mn-ea"/>
              </a:rPr>
              <a:t>材料阻抗特性</a:t>
            </a:r>
            <a:endParaRPr lang="en-US" altLang="zh-CN" sz="2000" dirty="0" smtClean="0">
              <a:latin typeface="+mn-ea"/>
            </a:endParaRPr>
          </a:p>
          <a:p>
            <a:r>
              <a:rPr lang="en-US" altLang="zh-CN" sz="2000" dirty="0" smtClean="0">
                <a:latin typeface="+mn-ea"/>
              </a:rPr>
              <a:t>2.2.3</a:t>
            </a:r>
            <a:r>
              <a:rPr lang="zh-CN" altLang="en-US" sz="2000" dirty="0" smtClean="0">
                <a:latin typeface="+mn-ea"/>
              </a:rPr>
              <a:t>测试结果分析</a:t>
            </a:r>
            <a:endParaRPr lang="en-US" altLang="zh-CN" sz="2000" dirty="0" smtClean="0">
              <a:latin typeface="+mn-ea"/>
            </a:endParaRPr>
          </a:p>
          <a:p>
            <a:endParaRPr lang="en-US" altLang="zh-CN" sz="2000" dirty="0" smtClean="0">
              <a:latin typeface="+mn-ea"/>
            </a:endParaRPr>
          </a:p>
          <a:p>
            <a:pPr marL="285750" indent="-285750">
              <a:buFont typeface="Wingdings" panose="05000000000000000000" pitchFamily="2" charset="2"/>
              <a:buChar char="u"/>
            </a:pPr>
            <a:r>
              <a:rPr lang="en-US" altLang="zh-CN" sz="2000" dirty="0" smtClean="0">
                <a:latin typeface="+mn-ea"/>
              </a:rPr>
              <a:t>2.3</a:t>
            </a:r>
            <a:r>
              <a:rPr lang="zh-CN" altLang="en-US" sz="2000" dirty="0" smtClean="0">
                <a:latin typeface="+mn-ea"/>
              </a:rPr>
              <a:t>磁场传感器结构设计</a:t>
            </a:r>
            <a:endParaRPr lang="zh-CN" altLang="en-US" sz="2000" dirty="0" smtClean="0">
              <a:latin typeface="+mn-ea"/>
            </a:endParaRPr>
          </a:p>
          <a:p>
            <a:r>
              <a:rPr lang="en-US" altLang="zh-CN" sz="2000" dirty="0" smtClean="0">
                <a:latin typeface="+mn-ea"/>
              </a:rPr>
              <a:t>2.3.1 IDT</a:t>
            </a:r>
            <a:r>
              <a:rPr lang="zh-CN" altLang="en-US" sz="2000" dirty="0" smtClean="0">
                <a:latin typeface="+mn-ea"/>
              </a:rPr>
              <a:t>部分设计</a:t>
            </a:r>
            <a:endParaRPr lang="zh-CN" altLang="en-US" sz="2000" dirty="0" smtClean="0">
              <a:latin typeface="+mn-ea"/>
            </a:endParaRPr>
          </a:p>
          <a:p>
            <a:r>
              <a:rPr lang="en-US" altLang="zh-CN" sz="2000" dirty="0" smtClean="0">
                <a:latin typeface="+mn-ea"/>
              </a:rPr>
              <a:t>2.2.2 GMI</a:t>
            </a:r>
            <a:r>
              <a:rPr lang="zh-CN" altLang="en-US" sz="2000" dirty="0" smtClean="0">
                <a:latin typeface="+mn-ea"/>
              </a:rPr>
              <a:t>部分设计</a:t>
            </a:r>
            <a:endParaRPr lang="en-US" altLang="zh-CN" sz="2000" dirty="0" smtClean="0">
              <a:latin typeface="+mn-ea"/>
            </a:endParaRPr>
          </a:p>
          <a:p>
            <a:r>
              <a:rPr lang="en-US" altLang="zh-CN" sz="2000" dirty="0" smtClean="0">
                <a:latin typeface="+mn-ea"/>
              </a:rPr>
              <a:t>2.2.3</a:t>
            </a:r>
            <a:r>
              <a:rPr lang="zh-CN" altLang="en-US" sz="2000" dirty="0" smtClean="0">
                <a:latin typeface="+mn-ea"/>
              </a:rPr>
              <a:t>芯片整体版图设计</a:t>
            </a:r>
            <a:endParaRPr lang="en-US" altLang="zh-CN" sz="2000" dirty="0" smtClean="0">
              <a:latin typeface="+mn-ea"/>
            </a:endParaRPr>
          </a:p>
          <a:p>
            <a:endParaRPr lang="zh-CN" altLang="en-US" sz="2000" dirty="0">
              <a:latin typeface="+mn-ea"/>
            </a:endParaRPr>
          </a:p>
        </p:txBody>
      </p:sp>
      <p:sp>
        <p:nvSpPr>
          <p:cNvPr id="10" name="矩形 9"/>
          <p:cNvSpPr/>
          <p:nvPr/>
        </p:nvSpPr>
        <p:spPr>
          <a:xfrm>
            <a:off x="1234136" y="781050"/>
            <a:ext cx="4352474" cy="1323439"/>
          </a:xfrm>
          <a:prstGeom prst="rect">
            <a:avLst/>
          </a:prstGeom>
          <a:noFill/>
        </p:spPr>
        <p:txBody>
          <a:bodyPr wrap="none" lIns="91440" tIns="45720" rIns="91440" bIns="45720">
            <a:spAutoFit/>
          </a:bodyPr>
          <a:lstStyle/>
          <a:p>
            <a:pPr algn="ctr"/>
            <a:r>
              <a:rPr lang="zh-CN" altLang="en-US" sz="4000" b="1" cap="none" spc="50" dirty="0" smtClean="0">
                <a:ln w="0"/>
                <a:solidFill>
                  <a:schemeClr val="bg2"/>
                </a:solidFill>
                <a:effectLst>
                  <a:innerShdw blurRad="63500" dist="50800" dir="13500000">
                    <a:srgbClr val="000000">
                      <a:alpha val="50000"/>
                    </a:srgbClr>
                  </a:innerShdw>
                </a:effectLst>
                <a:latin typeface="+mn-ea"/>
              </a:rPr>
              <a:t>磁场传感器传感器</a:t>
            </a:r>
            <a:endParaRPr lang="en-US" altLang="zh-CN" sz="4000" b="1" cap="none" spc="50" dirty="0" smtClean="0">
              <a:ln w="0"/>
              <a:solidFill>
                <a:schemeClr val="bg2"/>
              </a:solidFill>
              <a:effectLst>
                <a:innerShdw blurRad="63500" dist="50800" dir="13500000">
                  <a:srgbClr val="000000">
                    <a:alpha val="50000"/>
                  </a:srgbClr>
                </a:innerShdw>
              </a:effectLst>
              <a:latin typeface="+mn-ea"/>
            </a:endParaRPr>
          </a:p>
          <a:p>
            <a:pPr algn="ctr"/>
            <a:r>
              <a:rPr lang="en-US" altLang="zh-CN" sz="4000" b="1" spc="50" dirty="0" smtClean="0">
                <a:ln w="0"/>
                <a:solidFill>
                  <a:schemeClr val="bg2"/>
                </a:solidFill>
                <a:effectLst>
                  <a:innerShdw blurRad="63500" dist="50800" dir="13500000">
                    <a:srgbClr val="000000">
                      <a:alpha val="50000"/>
                    </a:srgbClr>
                  </a:innerShdw>
                </a:effectLst>
              </a:rPr>
              <a:t>Magnetic </a:t>
            </a:r>
            <a:r>
              <a:rPr lang="en-US" altLang="zh-CN" sz="4000" b="1" spc="50" dirty="0">
                <a:ln w="0"/>
                <a:solidFill>
                  <a:schemeClr val="bg2"/>
                </a:solidFill>
                <a:effectLst>
                  <a:innerShdw blurRad="63500" dist="50800" dir="13500000">
                    <a:srgbClr val="000000">
                      <a:alpha val="50000"/>
                    </a:srgbClr>
                  </a:innerShdw>
                </a:effectLst>
              </a:rPr>
              <a:t>s</a:t>
            </a:r>
            <a:r>
              <a:rPr lang="en-US" altLang="zh-CN" sz="4000" b="1" cap="none" spc="50" dirty="0" smtClean="0">
                <a:ln w="0"/>
                <a:solidFill>
                  <a:schemeClr val="bg2"/>
                </a:solidFill>
                <a:effectLst>
                  <a:innerShdw blurRad="63500" dist="50800" dir="13500000">
                    <a:srgbClr val="000000">
                      <a:alpha val="50000"/>
                    </a:srgbClr>
                  </a:innerShdw>
                </a:effectLst>
              </a:rPr>
              <a:t>ensor</a:t>
            </a:r>
            <a:endParaRPr lang="en-US" altLang="zh-CN" sz="4000" b="1" cap="none" spc="50" dirty="0" smtClean="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1848139" y="2050908"/>
            <a:ext cx="2923211" cy="4275894"/>
            <a:chOff x="962023" y="2150650"/>
            <a:chExt cx="2923211" cy="4275894"/>
          </a:xfrm>
        </p:grpSpPr>
        <p:sp>
          <p:nvSpPr>
            <p:cNvPr id="11" name="圆角矩形 10"/>
            <p:cNvSpPr/>
            <p:nvPr/>
          </p:nvSpPr>
          <p:spPr>
            <a:xfrm>
              <a:off x="1220722" y="3359427"/>
              <a:ext cx="2417000" cy="636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latin typeface="+mn-ea"/>
                </a:rPr>
                <a:t>敏感元件</a:t>
              </a:r>
              <a:endParaRPr lang="en-US" altLang="zh-CN" dirty="0" smtClean="0">
                <a:latin typeface="+mn-ea"/>
              </a:endParaRPr>
            </a:p>
            <a:p>
              <a:pPr algn="ctr"/>
              <a:r>
                <a:rPr lang="en-US" altLang="zh-CN" dirty="0" smtClean="0"/>
                <a:t>Sensing element</a:t>
              </a:r>
              <a:endParaRPr lang="zh-CN" altLang="en-US" dirty="0"/>
            </a:p>
          </p:txBody>
        </p:sp>
        <p:sp>
          <p:nvSpPr>
            <p:cNvPr id="12" name="圆角矩形 11"/>
            <p:cNvSpPr/>
            <p:nvPr/>
          </p:nvSpPr>
          <p:spPr>
            <a:xfrm>
              <a:off x="1131270" y="4549924"/>
              <a:ext cx="2595904" cy="636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latin typeface="+mn-ea"/>
                </a:rPr>
                <a:t>转换</a:t>
              </a:r>
              <a:r>
                <a:rPr lang="zh-CN" altLang="en-US" dirty="0" smtClean="0">
                  <a:latin typeface="+mn-ea"/>
                </a:rPr>
                <a:t>元件</a:t>
              </a:r>
              <a:endParaRPr lang="en-US" altLang="zh-CN" dirty="0" smtClean="0">
                <a:latin typeface="+mn-ea"/>
              </a:endParaRPr>
            </a:p>
            <a:p>
              <a:pPr algn="ctr"/>
              <a:r>
                <a:rPr lang="en-US" altLang="zh-CN" dirty="0" smtClean="0"/>
                <a:t>Transduction element</a:t>
              </a:r>
              <a:endParaRPr lang="zh-CN" altLang="en-US" dirty="0"/>
            </a:p>
          </p:txBody>
        </p:sp>
        <p:sp>
          <p:nvSpPr>
            <p:cNvPr id="13" name="下箭头 12"/>
            <p:cNvSpPr/>
            <p:nvPr/>
          </p:nvSpPr>
          <p:spPr>
            <a:xfrm>
              <a:off x="2297976" y="2805033"/>
              <a:ext cx="226283" cy="514637"/>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文本框 13"/>
            <p:cNvSpPr txBox="1"/>
            <p:nvPr/>
          </p:nvSpPr>
          <p:spPr>
            <a:xfrm>
              <a:off x="1625155" y="2150650"/>
              <a:ext cx="1608133" cy="646331"/>
            </a:xfrm>
            <a:prstGeom prst="rect">
              <a:avLst/>
            </a:prstGeom>
            <a:noFill/>
          </p:spPr>
          <p:txBody>
            <a:bodyPr wrap="none" rtlCol="0">
              <a:spAutoFit/>
            </a:bodyPr>
            <a:lstStyle/>
            <a:p>
              <a:pPr algn="ctr"/>
              <a:r>
                <a:rPr lang="zh-CN" altLang="en-US" dirty="0" smtClean="0">
                  <a:latin typeface="+mn-ea"/>
                </a:rPr>
                <a:t>磁场</a:t>
              </a:r>
              <a:endParaRPr lang="en-US" altLang="zh-CN" dirty="0" smtClean="0">
                <a:latin typeface="+mn-ea"/>
              </a:endParaRPr>
            </a:p>
            <a:p>
              <a:r>
                <a:rPr lang="en-US" altLang="zh-CN" dirty="0" smtClean="0"/>
                <a:t>Magnetic field</a:t>
              </a:r>
              <a:endParaRPr lang="zh-CN" altLang="en-US" dirty="0"/>
            </a:p>
          </p:txBody>
        </p:sp>
        <p:sp>
          <p:nvSpPr>
            <p:cNvPr id="15" name="下箭头 14"/>
            <p:cNvSpPr/>
            <p:nvPr/>
          </p:nvSpPr>
          <p:spPr>
            <a:xfrm>
              <a:off x="2297975" y="4015409"/>
              <a:ext cx="226283" cy="514637"/>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6" name="下箭头 15"/>
            <p:cNvSpPr/>
            <p:nvPr/>
          </p:nvSpPr>
          <p:spPr>
            <a:xfrm>
              <a:off x="2297974" y="5225784"/>
              <a:ext cx="226283" cy="514637"/>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25" name="组合 24"/>
            <p:cNvGrpSpPr/>
            <p:nvPr/>
          </p:nvGrpSpPr>
          <p:grpSpPr>
            <a:xfrm>
              <a:off x="962023" y="3062351"/>
              <a:ext cx="2923211" cy="2412663"/>
              <a:chOff x="962023" y="3062351"/>
              <a:chExt cx="2923211" cy="2412663"/>
            </a:xfrm>
          </p:grpSpPr>
          <p:cxnSp>
            <p:nvCxnSpPr>
              <p:cNvPr id="18" name="直接连接符 17"/>
              <p:cNvCxnSpPr/>
              <p:nvPr/>
            </p:nvCxnSpPr>
            <p:spPr>
              <a:xfrm>
                <a:off x="974609" y="3062351"/>
                <a:ext cx="2910625" cy="0"/>
              </a:xfrm>
              <a:prstGeom prst="line">
                <a:avLst/>
              </a:prstGeom>
              <a:ln w="28575">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2023" y="5466925"/>
                <a:ext cx="2910625" cy="0"/>
              </a:xfrm>
              <a:prstGeom prst="line">
                <a:avLst/>
              </a:prstGeom>
              <a:ln w="28575">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85234" y="3062351"/>
                <a:ext cx="0" cy="2404574"/>
              </a:xfrm>
              <a:prstGeom prst="line">
                <a:avLst/>
              </a:prstGeom>
              <a:ln w="28575">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74609" y="3070440"/>
                <a:ext cx="0" cy="2404574"/>
              </a:xfrm>
              <a:prstGeom prst="line">
                <a:avLst/>
              </a:prstGeom>
              <a:ln w="28575">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1934030" y="5780213"/>
              <a:ext cx="954172" cy="646331"/>
            </a:xfrm>
            <a:prstGeom prst="rect">
              <a:avLst/>
            </a:prstGeom>
            <a:noFill/>
          </p:spPr>
          <p:txBody>
            <a:bodyPr wrap="none" rtlCol="0">
              <a:spAutoFit/>
            </a:bodyPr>
            <a:lstStyle/>
            <a:p>
              <a:pPr algn="ctr"/>
              <a:r>
                <a:rPr lang="zh-CN" altLang="en-US" dirty="0" smtClean="0">
                  <a:latin typeface="+mn-ea"/>
                </a:rPr>
                <a:t>电量</a:t>
              </a:r>
              <a:endParaRPr lang="en-US" altLang="zh-CN" dirty="0" smtClean="0">
                <a:latin typeface="+mn-ea"/>
              </a:endParaRPr>
            </a:p>
            <a:p>
              <a:pPr algn="ctr"/>
              <a:r>
                <a:rPr lang="en-US" altLang="zh-CN" dirty="0" smtClean="0"/>
                <a:t>Voltage</a:t>
              </a:r>
              <a:endParaRPr lang="zh-CN" altLang="en-US" dirty="0"/>
            </a:p>
          </p:txBody>
        </p:sp>
      </p:grpSp>
      <p:sp>
        <p:nvSpPr>
          <p:cNvPr id="17" name="矩形 16"/>
          <p:cNvSpPr/>
          <p:nvPr/>
        </p:nvSpPr>
        <p:spPr>
          <a:xfrm>
            <a:off x="5442283" y="4548881"/>
            <a:ext cx="1536639" cy="461665"/>
          </a:xfrm>
          <a:prstGeom prst="rect">
            <a:avLst/>
          </a:prstGeom>
          <a:noFill/>
        </p:spPr>
        <p:txBody>
          <a:bodyPr wrap="none" lIns="91440" tIns="45720" rIns="91440" bIns="45720">
            <a:spAutoFit/>
          </a:bodyPr>
          <a:lstStyle/>
          <a:p>
            <a:pPr algn="ctr"/>
            <a:r>
              <a:rPr lang="en-US" altLang="zh-CN" sz="2400" dirty="0">
                <a:ln w="0"/>
                <a:solidFill>
                  <a:schemeClr val="accent1"/>
                </a:solidFill>
                <a:effectLst>
                  <a:outerShdw blurRad="38100" dist="25400" dir="5400000" algn="ctr" rotWithShape="0">
                    <a:srgbClr val="6E747A">
                      <a:alpha val="43000"/>
                    </a:srgbClr>
                  </a:outerShdw>
                </a:effectLst>
              </a:rPr>
              <a:t>SAW</a:t>
            </a:r>
            <a:r>
              <a:rPr lang="zh-CN" altLang="en-US" sz="2400" dirty="0">
                <a:ln w="0"/>
                <a:solidFill>
                  <a:schemeClr val="accent1"/>
                </a:solidFill>
                <a:effectLst>
                  <a:outerShdw blurRad="38100" dist="25400" dir="5400000" algn="ctr" rotWithShape="0">
                    <a:srgbClr val="6E747A">
                      <a:alpha val="43000"/>
                    </a:srgbClr>
                  </a:outerShdw>
                </a:effectLst>
              </a:rPr>
              <a:t>器件</a:t>
            </a:r>
            <a:endParaRPr lang="zh-CN" altLang="en-US" sz="2400" dirty="0">
              <a:ln w="0"/>
              <a:solidFill>
                <a:schemeClr val="accent1"/>
              </a:solidFill>
              <a:effectLst>
                <a:outerShdw blurRad="38100" dist="25400" dir="5400000" algn="ctr" rotWithShape="0">
                  <a:srgbClr val="6E747A">
                    <a:alpha val="43000"/>
                  </a:srgbClr>
                </a:outerShdw>
              </a:effectLst>
            </a:endParaRPr>
          </a:p>
        </p:txBody>
      </p:sp>
      <p:sp>
        <p:nvSpPr>
          <p:cNvPr id="27" name="矩形 26"/>
          <p:cNvSpPr/>
          <p:nvPr/>
        </p:nvSpPr>
        <p:spPr>
          <a:xfrm>
            <a:off x="5213871" y="3346904"/>
            <a:ext cx="2047355" cy="461665"/>
          </a:xfrm>
          <a:prstGeom prst="rect">
            <a:avLst/>
          </a:prstGeom>
          <a:noFill/>
        </p:spPr>
        <p:txBody>
          <a:bodyPr wrap="none" lIns="91440" tIns="45720" rIns="91440" bIns="45720">
            <a:spAutoFit/>
          </a:bodyPr>
          <a:lstStyle/>
          <a:p>
            <a:pPr algn="ctr"/>
            <a:r>
              <a:rPr lang="en-US" altLang="zh-CN" sz="2400" dirty="0" smtClean="0">
                <a:ln w="0"/>
                <a:solidFill>
                  <a:schemeClr val="accent1"/>
                </a:solidFill>
                <a:effectLst>
                  <a:outerShdw blurRad="38100" dist="25400" dir="5400000" algn="ctr" rotWithShape="0">
                    <a:srgbClr val="6E747A">
                      <a:alpha val="43000"/>
                    </a:srgbClr>
                  </a:outerShdw>
                </a:effectLst>
              </a:rPr>
              <a:t>GMI</a:t>
            </a:r>
            <a:r>
              <a:rPr lang="zh-CN" altLang="en-US" sz="2400" dirty="0" smtClean="0">
                <a:ln w="0"/>
                <a:solidFill>
                  <a:schemeClr val="accent1"/>
                </a:solidFill>
                <a:effectLst>
                  <a:outerShdw blurRad="38100" dist="25400" dir="5400000" algn="ctr" rotWithShape="0">
                    <a:srgbClr val="6E747A">
                      <a:alpha val="43000"/>
                    </a:srgbClr>
                  </a:outerShdw>
                </a:effectLst>
              </a:rPr>
              <a:t>非晶微丝</a:t>
            </a:r>
            <a:endParaRPr lang="zh-CN" altLang="en-US" sz="2400" dirty="0">
              <a:ln w="0"/>
              <a:solidFill>
                <a:schemeClr val="accent1"/>
              </a:solidFill>
              <a:effectLst>
                <a:outerShdw blurRad="38100" dist="25400" dir="5400000" algn="ctr" rotWithShape="0">
                  <a:srgbClr val="6E747A">
                    <a:alpha val="43000"/>
                  </a:srgbClr>
                </a:outerShdw>
              </a:effectLst>
            </a:endParaRPr>
          </a:p>
        </p:txBody>
      </p:sp>
      <p:cxnSp>
        <p:nvCxnSpPr>
          <p:cNvPr id="23" name="直接箭头连接符 22"/>
          <p:cNvCxnSpPr>
            <a:stCxn id="11" idx="3"/>
          </p:cNvCxnSpPr>
          <p:nvPr/>
        </p:nvCxnSpPr>
        <p:spPr>
          <a:xfrm>
            <a:off x="4523838" y="3577737"/>
            <a:ext cx="780387" cy="0"/>
          </a:xfrm>
          <a:prstGeom prst="straightConnector1">
            <a:avLst/>
          </a:prstGeom>
          <a:ln w="19050">
            <a:solidFill>
              <a:schemeClr val="tx2">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613290" y="4801084"/>
            <a:ext cx="828993" cy="0"/>
          </a:xfrm>
          <a:prstGeom prst="straightConnector1">
            <a:avLst/>
          </a:prstGeom>
          <a:ln w="19050">
            <a:solidFill>
              <a:schemeClr val="tx2">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424941" y="1556886"/>
            <a:ext cx="6573167" cy="4839375"/>
          </a:xfrm>
          <a:prstGeom prst="rect">
            <a:avLst/>
          </a:prstGeom>
        </p:spPr>
      </p:pic>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sp>
        <p:nvSpPr>
          <p:cNvPr id="10" name="矩形 9"/>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mc:AlternateContent xmlns:mc="http://schemas.openxmlformats.org/markup-compatibility/2006">
        <mc:Choice xmlns:a14="http://schemas.microsoft.com/office/drawing/2010/main" Requires="a14">
          <p:sp>
            <p:nvSpPr>
              <p:cNvPr id="9" name="矩形 8"/>
              <p:cNvSpPr/>
              <p:nvPr/>
            </p:nvSpPr>
            <p:spPr>
              <a:xfrm>
                <a:off x="7288053" y="1470415"/>
                <a:ext cx="3006024" cy="880497"/>
              </a:xfrm>
              <a:prstGeom prst="rect">
                <a:avLst/>
              </a:prstGeom>
            </p:spPr>
            <p:txBody>
              <a:bodyPr wrap="square">
                <a:spAutoFit/>
              </a:bodyPr>
              <a:lstStyle/>
              <a:p>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11_</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sub>
                    </m:sSub>
                  </m:oMath>
                </a14:m>
                <a:r>
                  <a:rPr lang="en-US" altLang="zh-CN" sz="2000" dirty="0">
                    <a:effectLst/>
                    <a:latin typeface="Times New Roman" panose="02020603050405020304" pitchFamily="18" charset="0"/>
                    <a:ea typeface="宋体" panose="02010600030101010101" pitchFamily="2" charset="-122"/>
                  </a:rPr>
                  <a:t>(Z)=</a:t>
                </a:r>
                <a14:m>
                  <m:oMath xmlns:m="http://schemas.openxmlformats.org/officeDocument/2006/math">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11_</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𝑠𝑐</m:t>
                        </m:r>
                      </m:sub>
                    </m:sSub>
                  </m:oMath>
                </a14:m>
                <a:r>
                  <a:rPr lang="en-US" altLang="zh-CN" sz="2000" dirty="0">
                    <a:effectLst/>
                    <a:latin typeface="Times New Roman" panose="02020603050405020304" pitchFamily="18" charset="0"/>
                    <a:ea typeface="宋体" panose="02010600030101010101" pitchFamily="2" charset="-122"/>
                  </a:rPr>
                  <a:t>+</a:t>
                </a:r>
                <a14:m>
                  <m:oMath xmlns:m="http://schemas.openxmlformats.org/officeDocument/2006/math">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13</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bSup>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33</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b>
                            </m:sSub>
                          </m:den>
                        </m:f>
                      </m:den>
                    </m:f>
                  </m:oMath>
                </a14:m>
                <a:r>
                  <a:rPr lang="en-US" altLang="zh-CN" sz="2000" dirty="0">
                    <a:effectLst/>
                    <a:latin typeface="Times New Roman" panose="02020603050405020304" pitchFamily="18" charset="0"/>
                    <a:ea typeface="宋体" panose="02010600030101010101" pitchFamily="2" charset="-122"/>
                  </a:rPr>
                  <a:t> </a:t>
                </a:r>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7288053" y="1470415"/>
                <a:ext cx="3006024" cy="880497"/>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pic>
        <p:nvPicPr>
          <p:cNvPr id="36" name="图片 35"/>
          <p:cNvPicPr>
            <a:picLocks noChangeAspect="1"/>
          </p:cNvPicPr>
          <p:nvPr/>
        </p:nvPicPr>
        <p:blipFill>
          <a:blip r:embed="rId3"/>
          <a:stretch>
            <a:fillRect/>
          </a:stretch>
        </p:blipFill>
        <p:spPr>
          <a:xfrm>
            <a:off x="6845353" y="2676764"/>
            <a:ext cx="10693294" cy="738331"/>
          </a:xfrm>
          <a:prstGeom prst="rect">
            <a:avLst/>
          </a:prstGeom>
        </p:spPr>
      </p:pic>
      <p:pic>
        <p:nvPicPr>
          <p:cNvPr id="40" name="图片 39"/>
          <p:cNvPicPr>
            <a:picLocks noChangeAspect="1"/>
          </p:cNvPicPr>
          <p:nvPr/>
        </p:nvPicPr>
        <p:blipFill>
          <a:blip r:embed="rId4"/>
          <a:stretch>
            <a:fillRect/>
          </a:stretch>
        </p:blipFill>
        <p:spPr>
          <a:xfrm>
            <a:off x="6845353" y="3631122"/>
            <a:ext cx="10006407" cy="690904"/>
          </a:xfrm>
          <a:prstGeom prst="rect">
            <a:avLst/>
          </a:prstGeom>
        </p:spPr>
      </p:pic>
      <p:cxnSp>
        <p:nvCxnSpPr>
          <p:cNvPr id="12" name="直接连接符 11"/>
          <p:cNvCxnSpPr/>
          <p:nvPr/>
        </p:nvCxnSpPr>
        <p:spPr>
          <a:xfrm flipV="1">
            <a:off x="3012301" y="799862"/>
            <a:ext cx="0" cy="435937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566932" y="814610"/>
            <a:ext cx="0" cy="125202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466451" y="799862"/>
            <a:ext cx="646331" cy="369332"/>
          </a:xfrm>
          <a:prstGeom prst="rect">
            <a:avLst/>
          </a:prstGeom>
          <a:noFill/>
        </p:spPr>
        <p:txBody>
          <a:bodyPr wrap="none" rtlCol="0">
            <a:spAutoFit/>
          </a:bodyPr>
          <a:lstStyle/>
          <a:p>
            <a:r>
              <a:rPr lang="zh-CN" altLang="en-US" dirty="0"/>
              <a:t>阻带</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sp>
        <p:nvSpPr>
          <p:cNvPr id="10" name="矩形 9"/>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mc:AlternateContent xmlns:mc="http://schemas.openxmlformats.org/markup-compatibility/2006">
        <mc:Choice xmlns:a14="http://schemas.microsoft.com/office/drawing/2010/main" Requires="a14">
          <p:sp>
            <p:nvSpPr>
              <p:cNvPr id="9" name="矩形 8"/>
              <p:cNvSpPr/>
              <p:nvPr/>
            </p:nvSpPr>
            <p:spPr>
              <a:xfrm>
                <a:off x="7288053" y="1470415"/>
                <a:ext cx="3006024" cy="880497"/>
              </a:xfrm>
              <a:prstGeom prst="rect">
                <a:avLst/>
              </a:prstGeom>
            </p:spPr>
            <p:txBody>
              <a:bodyPr wrap="square">
                <a:spAutoFit/>
              </a:bodyPr>
              <a:lstStyle/>
              <a:p>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11_</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sub>
                    </m:sSub>
                  </m:oMath>
                </a14:m>
                <a:r>
                  <a:rPr lang="en-US" altLang="zh-CN" sz="2000" dirty="0">
                    <a:effectLst/>
                    <a:latin typeface="Times New Roman" panose="02020603050405020304" pitchFamily="18" charset="0"/>
                    <a:ea typeface="宋体" panose="02010600030101010101" pitchFamily="2" charset="-122"/>
                  </a:rPr>
                  <a:t>(Z)=</a:t>
                </a:r>
                <a14:m>
                  <m:oMath xmlns:m="http://schemas.openxmlformats.org/officeDocument/2006/math">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11_</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𝑠𝑐</m:t>
                        </m:r>
                      </m:sub>
                    </m:sSub>
                  </m:oMath>
                </a14:m>
                <a:r>
                  <a:rPr lang="en-US" altLang="zh-CN" sz="2000" dirty="0">
                    <a:effectLst/>
                    <a:latin typeface="Times New Roman" panose="02020603050405020304" pitchFamily="18" charset="0"/>
                    <a:ea typeface="宋体" panose="02010600030101010101" pitchFamily="2" charset="-122"/>
                  </a:rPr>
                  <a:t>+</a:t>
                </a:r>
                <a14:m>
                  <m:oMath xmlns:m="http://schemas.openxmlformats.org/officeDocument/2006/math">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13</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bSup>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33</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b>
                            </m:sSub>
                          </m:den>
                        </m:f>
                      </m:den>
                    </m:f>
                  </m:oMath>
                </a14:m>
                <a:r>
                  <a:rPr lang="en-US" altLang="zh-CN" sz="2000" dirty="0">
                    <a:effectLst/>
                    <a:latin typeface="Times New Roman" panose="02020603050405020304" pitchFamily="18" charset="0"/>
                    <a:ea typeface="宋体" panose="02010600030101010101" pitchFamily="2" charset="-122"/>
                  </a:rPr>
                  <a:t> </a:t>
                </a:r>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7288053" y="1470415"/>
                <a:ext cx="3006024" cy="880497"/>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p:pic>
        <p:nvPicPr>
          <p:cNvPr id="36" name="图片 35"/>
          <p:cNvPicPr>
            <a:picLocks noChangeAspect="1"/>
          </p:cNvPicPr>
          <p:nvPr/>
        </p:nvPicPr>
        <p:blipFill>
          <a:blip r:embed="rId2"/>
          <a:stretch>
            <a:fillRect/>
          </a:stretch>
        </p:blipFill>
        <p:spPr>
          <a:xfrm>
            <a:off x="6845353" y="2676764"/>
            <a:ext cx="10693294" cy="738331"/>
          </a:xfrm>
          <a:prstGeom prst="rect">
            <a:avLst/>
          </a:prstGeom>
        </p:spPr>
      </p:pic>
      <p:pic>
        <p:nvPicPr>
          <p:cNvPr id="40" name="图片 39"/>
          <p:cNvPicPr>
            <a:picLocks noChangeAspect="1"/>
          </p:cNvPicPr>
          <p:nvPr/>
        </p:nvPicPr>
        <p:blipFill>
          <a:blip r:embed="rId3"/>
          <a:stretch>
            <a:fillRect/>
          </a:stretch>
        </p:blipFill>
        <p:spPr>
          <a:xfrm>
            <a:off x="6845353" y="3631122"/>
            <a:ext cx="10006407" cy="690904"/>
          </a:xfrm>
          <a:prstGeom prst="rect">
            <a:avLst/>
          </a:prstGeom>
        </p:spPr>
      </p:pic>
      <p:pic>
        <p:nvPicPr>
          <p:cNvPr id="11" name="图片 10"/>
          <p:cNvPicPr>
            <a:picLocks noChangeAspect="1"/>
          </p:cNvPicPr>
          <p:nvPr/>
        </p:nvPicPr>
        <p:blipFill>
          <a:blip r:embed="rId4"/>
          <a:stretch>
            <a:fillRect/>
          </a:stretch>
        </p:blipFill>
        <p:spPr>
          <a:xfrm>
            <a:off x="577726" y="838673"/>
            <a:ext cx="6529512" cy="482470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sp>
        <p:nvSpPr>
          <p:cNvPr id="10" name="矩形 9"/>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p:pic>
        <p:nvPicPr>
          <p:cNvPr id="21" name="图片 20"/>
          <p:cNvPicPr>
            <a:picLocks noChangeAspect="1"/>
          </p:cNvPicPr>
          <p:nvPr/>
        </p:nvPicPr>
        <p:blipFill>
          <a:blip r:embed="rId1"/>
          <a:stretch>
            <a:fillRect/>
          </a:stretch>
        </p:blipFill>
        <p:spPr>
          <a:xfrm>
            <a:off x="1021480" y="1470415"/>
            <a:ext cx="6239746" cy="4982270"/>
          </a:xfrm>
          <a:prstGeom prst="rect">
            <a:avLst/>
          </a:prstGeom>
        </p:spPr>
      </p:pic>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252" y="1470415"/>
            <a:ext cx="2502441" cy="2350225"/>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239" y="4059126"/>
            <a:ext cx="3296915" cy="23935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sp>
        <p:nvSpPr>
          <p:cNvPr id="10" name="矩形 9"/>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p:sp>
        <p:nvSpPr>
          <p:cNvPr id="17" name="文本框 16"/>
          <p:cNvSpPr txBox="1"/>
          <p:nvPr/>
        </p:nvSpPr>
        <p:spPr>
          <a:xfrm>
            <a:off x="4136265" y="5974991"/>
            <a:ext cx="4288353" cy="369332"/>
          </a:xfrm>
          <a:prstGeom prst="rect">
            <a:avLst/>
          </a:prstGeom>
          <a:noFill/>
        </p:spPr>
        <p:txBody>
          <a:bodyPr wrap="none" rtlCol="0">
            <a:spAutoFit/>
          </a:bodyPr>
          <a:lstStyle/>
          <a:p>
            <a:r>
              <a:rPr lang="en-US" altLang="zh-CN" dirty="0" smtClean="0"/>
              <a:t>OC: Open-circuited</a:t>
            </a:r>
            <a:r>
              <a:rPr lang="zh-CN" altLang="en-US" dirty="0" smtClean="0"/>
              <a:t>   </a:t>
            </a:r>
            <a:r>
              <a:rPr lang="en-US" altLang="zh-CN" dirty="0" smtClean="0"/>
              <a:t>SC: Short-circuited</a:t>
            </a:r>
            <a:endParaRPr lang="en-US" altLang="zh-CN" dirty="0" smtClean="0"/>
          </a:p>
        </p:txBody>
      </p:sp>
      <p:pic>
        <p:nvPicPr>
          <p:cNvPr id="9" name="图片 8"/>
          <p:cNvPicPr>
            <a:picLocks noChangeAspect="1"/>
          </p:cNvPicPr>
          <p:nvPr/>
        </p:nvPicPr>
        <p:blipFill>
          <a:blip r:embed="rId1"/>
          <a:stretch>
            <a:fillRect/>
          </a:stretch>
        </p:blipFill>
        <p:spPr>
          <a:xfrm>
            <a:off x="3233509" y="1228083"/>
            <a:ext cx="5869548" cy="474690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7"/>
          <p:cNvGrpSpPr/>
          <p:nvPr/>
        </p:nvGrpSpPr>
        <p:grpSpPr bwMode="auto">
          <a:xfrm>
            <a:off x="7107238" y="0"/>
            <a:ext cx="5084762" cy="685800"/>
            <a:chOff x="1247" y="1374"/>
            <a:chExt cx="3203" cy="432"/>
          </a:xfrm>
        </p:grpSpPr>
        <p:grpSp>
          <p:nvGrpSpPr>
            <p:cNvPr id="3" name="Group 165"/>
            <p:cNvGrpSpPr/>
            <p:nvPr/>
          </p:nvGrpSpPr>
          <p:grpSpPr bwMode="auto">
            <a:xfrm>
              <a:off x="1714" y="1449"/>
              <a:ext cx="2736" cy="288"/>
              <a:chOff x="1714" y="1449"/>
              <a:chExt cx="2736" cy="288"/>
            </a:xfrm>
          </p:grpSpPr>
          <p:sp>
            <p:nvSpPr>
              <p:cNvPr id="7" name="AutoShape 142"/>
              <p:cNvSpPr>
                <a:spLocks noChangeArrowheads="1"/>
              </p:cNvSpPr>
              <p:nvPr/>
            </p:nvSpPr>
            <p:spPr bwMode="gray">
              <a:xfrm>
                <a:off x="1714" y="1449"/>
                <a:ext cx="2736" cy="288"/>
              </a:xfrm>
              <a:prstGeom prst="roundRect">
                <a:avLst>
                  <a:gd name="adj" fmla="val 16667"/>
                </a:avLst>
              </a:prstGeom>
              <a:gradFill rotWithShape="1">
                <a:gsLst>
                  <a:gs pos="0">
                    <a:srgbClr val="2E80DA"/>
                  </a:gs>
                  <a:gs pos="100000">
                    <a:srgbClr val="1C4D84"/>
                  </a:gs>
                </a:gsLst>
                <a:lin ang="2700000" scaled="1"/>
              </a:gradFill>
              <a:ln w="12700" algn="ctr">
                <a:solidFill>
                  <a:srgbClr val="FFFFFF"/>
                </a:solidFill>
                <a:round/>
              </a:ln>
            </p:spPr>
            <p:txBody>
              <a:bodyPr wrap="none" anchor="ctr"/>
              <a:lstStyle/>
              <a:p>
                <a:endParaRPr lang="zh-CN" altLang="en-US"/>
              </a:p>
            </p:txBody>
          </p:sp>
          <p:sp>
            <p:nvSpPr>
              <p:cNvPr id="8" name="Text Box 144"/>
              <p:cNvSpPr txBox="1">
                <a:spLocks noChangeArrowheads="1"/>
              </p:cNvSpPr>
              <p:nvPr/>
            </p:nvSpPr>
            <p:spPr bwMode="gray">
              <a:xfrm>
                <a:off x="1858" y="1484"/>
                <a:ext cx="2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dirty="0" smtClean="0">
                    <a:solidFill>
                      <a:schemeClr val="bg1"/>
                    </a:solidFill>
                    <a:latin typeface="黑体" panose="02010609060101010101" pitchFamily="49" charset="-122"/>
                    <a:ea typeface="黑体" panose="02010609060101010101" pitchFamily="49" charset="-122"/>
                  </a:rPr>
                  <a:t>  目前</a:t>
                </a:r>
                <a:r>
                  <a:rPr lang="zh-CN" altLang="en-US" baseline="0" dirty="0">
                    <a:solidFill>
                      <a:schemeClr val="bg1"/>
                    </a:solidFill>
                    <a:latin typeface="黑体" panose="02010609060101010101" pitchFamily="49" charset="-122"/>
                    <a:ea typeface="黑体" panose="02010609060101010101" pitchFamily="49" charset="-122"/>
                  </a:rPr>
                  <a:t>已完成的研究工作及结果</a:t>
                </a:r>
                <a:endParaRPr lang="zh-CN" altLang="en-US" baseline="0" dirty="0">
                  <a:solidFill>
                    <a:schemeClr val="bg1"/>
                  </a:solidFill>
                  <a:latin typeface="黑体" panose="02010609060101010101" pitchFamily="49" charset="-122"/>
                  <a:ea typeface="黑体" panose="02010609060101010101" pitchFamily="49" charset="-122"/>
                </a:endParaRPr>
              </a:p>
            </p:txBody>
          </p:sp>
        </p:grpSp>
        <p:grpSp>
          <p:nvGrpSpPr>
            <p:cNvPr id="4" name="Group 164"/>
            <p:cNvGrpSpPr/>
            <p:nvPr/>
          </p:nvGrpSpPr>
          <p:grpSpPr bwMode="auto">
            <a:xfrm>
              <a:off x="1247" y="1374"/>
              <a:ext cx="432" cy="432"/>
              <a:chOff x="1247" y="1374"/>
              <a:chExt cx="432" cy="432"/>
            </a:xfrm>
          </p:grpSpPr>
          <p:sp>
            <p:nvSpPr>
              <p:cNvPr id="5" name="AutoShape 143"/>
              <p:cNvSpPr>
                <a:spLocks noChangeArrowheads="1"/>
              </p:cNvSpPr>
              <p:nvPr/>
            </p:nvSpPr>
            <p:spPr bwMode="gray">
              <a:xfrm>
                <a:off x="1247" y="1374"/>
                <a:ext cx="432" cy="432"/>
              </a:xfrm>
              <a:prstGeom prst="diamond">
                <a:avLst/>
              </a:prstGeom>
              <a:solidFill>
                <a:srgbClr val="1F63AD"/>
              </a:solidFill>
              <a:ln w="25400" algn="ctr">
                <a:solidFill>
                  <a:srgbClr val="FFFFFF"/>
                </a:solidFill>
                <a:miter lim="800000"/>
              </a:ln>
              <a:effectLst>
                <a:outerShdw sy="50000" rotWithShape="0">
                  <a:srgbClr val="333333">
                    <a:alpha val="50000"/>
                  </a:srgbClr>
                </a:outerShdw>
              </a:effectLst>
            </p:spPr>
            <p:txBody>
              <a:bodyPr wrap="none" anchor="ctr"/>
              <a:lstStyle/>
              <a:p>
                <a:endParaRPr lang="zh-CN" altLang="en-US"/>
              </a:p>
            </p:txBody>
          </p:sp>
          <p:sp>
            <p:nvSpPr>
              <p:cNvPr id="6" name="Text Box 160"/>
              <p:cNvSpPr txBox="1">
                <a:spLocks noChangeArrowheads="1"/>
              </p:cNvSpPr>
              <p:nvPr/>
            </p:nvSpPr>
            <p:spPr bwMode="gray">
              <a:xfrm>
                <a:off x="1344" y="14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FFFFFF"/>
                    </a:solidFill>
                  </a:rPr>
                  <a:t>2</a:t>
                </a:r>
                <a:endParaRPr lang="en-US" altLang="zh-CN" sz="2400" baseline="0">
                  <a:solidFill>
                    <a:srgbClr val="FFFFFF"/>
                  </a:solidFill>
                </a:endParaRPr>
              </a:p>
            </p:txBody>
          </p:sp>
        </p:grpSp>
      </p:grpSp>
      <p:pic>
        <p:nvPicPr>
          <p:cNvPr id="10" name="图片 9"/>
          <p:cNvPicPr/>
          <p:nvPr/>
        </p:nvPicPr>
        <p:blipFill>
          <a:blip r:embed="rId1" cstate="print">
            <a:extLst>
              <a:ext uri="{28A0092B-C50C-407E-A947-70E740481C1C}">
                <a14:useLocalDpi xmlns:a14="http://schemas.microsoft.com/office/drawing/2010/main" val="0"/>
              </a:ext>
            </a:extLst>
          </a:blip>
          <a:stretch>
            <a:fillRect/>
          </a:stretch>
        </p:blipFill>
        <p:spPr>
          <a:xfrm>
            <a:off x="975389" y="1699402"/>
            <a:ext cx="4269388" cy="2555401"/>
          </a:xfrm>
          <a:prstGeom prst="rect">
            <a:avLst/>
          </a:prstGeom>
        </p:spPr>
      </p:pic>
      <mc:AlternateContent xmlns:mc="http://schemas.openxmlformats.org/markup-compatibility/2006">
        <mc:Choice xmlns:a14="http://schemas.microsoft.com/office/drawing/2010/main" Requires="a14">
          <p:sp>
            <p:nvSpPr>
              <p:cNvPr id="12" name="矩形 11"/>
              <p:cNvSpPr/>
              <p:nvPr/>
            </p:nvSpPr>
            <p:spPr>
              <a:xfrm>
                <a:off x="1308885" y="4404853"/>
                <a:ext cx="3602396" cy="880434"/>
              </a:xfrm>
              <a:prstGeom prst="rect">
                <a:avLst/>
              </a:prstGeom>
            </p:spPr>
            <p:txBody>
              <a:bodyPr wrap="none">
                <a:spAutoFit/>
              </a:bodyPr>
              <a:lstStyle/>
              <a:p>
                <a14:m>
                  <m:oMath xmlns:m="http://schemas.openxmlformats.org/officeDocument/2006/math">
                    <m:d>
                      <m:dPr>
                        <m:begChr m:val="["/>
                        <m:endChr m:val="]"/>
                        <m:ctrlPr>
                          <a:rPr lang="zh-CN" altLang="zh-CN" i="1" kern="0">
                            <a:latin typeface="Cambria Math" panose="02040503050406030204" pitchFamily="18" charset="0"/>
                            <a:ea typeface="Cambria Math" panose="02040503050406030204" pitchFamily="18" charset="0"/>
                          </a:rPr>
                        </m:ctrlPr>
                      </m:dPr>
                      <m:e>
                        <m:m>
                          <m:mPr>
                            <m:mcs>
                              <m:mc>
                                <m:mcPr>
                                  <m:count m:val="1"/>
                                  <m:mcJc m:val="center"/>
                                </m:mcPr>
                              </m:mc>
                            </m:mcs>
                            <m:ctrlPr>
                              <a:rPr lang="zh-CN" altLang="zh-CN" i="1" kern="0">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i="1" kern="0">
                                      <a:effectLst/>
                                      <a:latin typeface="Cambria Math" panose="02040503050406030204" pitchFamily="18" charset="0"/>
                                      <a:ea typeface="Cambria Math" panose="02040503050406030204" pitchFamily="18" charset="0"/>
                                    </a:rPr>
                                  </m:ctrlPr>
                                </m:mPr>
                                <m:m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2(0)</m:t>
                                    </m:r>
                                  </m:e>
                                </m:mr>
                                <m:m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𝐼</m:t>
                                    </m:r>
                                  </m:e>
                                </m:mr>
                              </m:m>
                            </m:e>
                          </m:mr>
                        </m:m>
                      </m:e>
                    </m:d>
                  </m:oMath>
                </a14:m>
                <a:r>
                  <a:rPr lang="en-US" altLang="zh-CN" kern="0" dirty="0">
                    <a:effectLst/>
                    <a:latin typeface="Times New Roman" panose="02020603050405020304" pitchFamily="18" charset="0"/>
                    <a:ea typeface="宋体" panose="02010600030101010101" pitchFamily="2" charset="-122"/>
                  </a:rPr>
                  <a:t>=</a:t>
                </a:r>
                <a14:m>
                  <m:oMath xmlns:m="http://schemas.openxmlformats.org/officeDocument/2006/math">
                    <m:d>
                      <m:dPr>
                        <m:begChr m:val="["/>
                        <m:endChr m:val="]"/>
                        <m:ctrlPr>
                          <a:rPr lang="zh-CN" altLang="zh-CN" i="1" kern="0">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i="1" kern="0">
                                <a:effectLst/>
                                <a:latin typeface="Cambria Math" panose="02040503050406030204" pitchFamily="18" charset="0"/>
                                <a:ea typeface="Cambria Math" panose="02040503050406030204" pitchFamily="18" charset="0"/>
                              </a:rPr>
                            </m:ctrlPr>
                          </m:mPr>
                          <m:mr>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d>
                      <m:dPr>
                        <m:begChr m:val="["/>
                        <m:endChr m:val="]"/>
                        <m:ctrlPr>
                          <a:rPr lang="zh-CN" altLang="zh-CN" i="1" kern="0">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i="1" kern="0">
                                <a:effectLst/>
                                <a:latin typeface="Cambria Math" panose="02040503050406030204" pitchFamily="18" charset="0"/>
                                <a:ea typeface="Cambria Math" panose="02040503050406030204" pitchFamily="18" charset="0"/>
                              </a:rPr>
                            </m:ctrlPr>
                          </m:mPr>
                          <m:m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1(0)</m:t>
                              </m:r>
                            </m:e>
                          </m:mr>
                          <m:mr>
                            <m:e>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effectLst/>
                                  <a:latin typeface="Cambria Math" panose="02040503050406030204" pitchFamily="18" charset="0"/>
                                  <a:ea typeface="宋体" panose="02010600030101010101" pitchFamily="2" charset="-122"/>
                                  <a:cs typeface="Times New Roman" panose="02020603050405020304" pitchFamily="18" charset="0"/>
                                </a:rPr>
                                <m:t>𝐿</m:t>
                              </m:r>
                            </m:e>
                          </m:mr>
                          <m:mr>
                            <m:e>
                              <m:r>
                                <a:rPr lang="en-US" altLang="zh-CN" i="1" kern="0">
                                  <a:effectLst/>
                                  <a:latin typeface="Cambria Math" panose="02040503050406030204" pitchFamily="18" charset="0"/>
                                  <a:ea typeface="Cambria Math" panose="02040503050406030204" pitchFamily="18" charset="0"/>
                                  <a:cs typeface="Times New Roman" panose="02020603050405020304" pitchFamily="18" charset="0"/>
                                </a:rPr>
                                <m:t>𝑉</m:t>
                              </m:r>
                            </m:e>
                          </m:mr>
                        </m:m>
                      </m:e>
                    </m:d>
                  </m:oMath>
                </a14:m>
                <a:r>
                  <a:rPr lang="en-US" altLang="zh-CN" sz="1600" kern="0" dirty="0">
                    <a:effectLst/>
                    <a:latin typeface="Times New Roman" panose="02020603050405020304" pitchFamily="18" charset="0"/>
                    <a:ea typeface="宋体" panose="02010600030101010101" pitchFamily="2" charset="-122"/>
                  </a:rPr>
                  <a:t> </a:t>
                </a:r>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1308885" y="4404853"/>
                <a:ext cx="3602396" cy="880434"/>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矩形 12"/>
              <p:cNvSpPr/>
              <p:nvPr/>
            </p:nvSpPr>
            <p:spPr>
              <a:xfrm>
                <a:off x="5367606" y="3893040"/>
                <a:ext cx="6528179" cy="1560812"/>
              </a:xfrm>
              <a:prstGeom prst="rect">
                <a:avLst/>
              </a:prstGeom>
            </p:spPr>
            <p:txBody>
              <a:bodyPr wrap="square">
                <a:spAutoFit/>
              </a:bodyPr>
              <a:lstStyle/>
              <a:p>
                <a:pPr indent="355600" latinLnBrk="1">
                  <a:lnSpc>
                    <a:spcPct val="125000"/>
                  </a:lnSpc>
                  <a:spcAft>
                    <a:spcPts val="0"/>
                  </a:spcAft>
                </a:pP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𝐾</m:t>
                        </m:r>
                      </m:e>
                      <m:sub>
                        <m:r>
                          <a:rPr lang="en-US" altLang="zh-CN" i="1" kern="100">
                            <a:effectLst/>
                            <a:latin typeface="Cambria Math" panose="02040503050406030204" pitchFamily="18" charset="0"/>
                            <a:ea typeface="宋体" panose="02010600030101010101" pitchFamily="2" charset="-122"/>
                          </a:rPr>
                          <m:t>12</m:t>
                        </m:r>
                      </m:sub>
                    </m:sSub>
                  </m:oMath>
                </a14:m>
                <a:r>
                  <a:rPr lang="en-US" altLang="zh-CN" kern="100" dirty="0">
                    <a:effectLst/>
                    <a:latin typeface="Cambria Math" panose="02040503050406030204" pitchFamily="18" charset="0"/>
                    <a:ea typeface="宋体" panose="02010600030101010101" pitchFamily="2" charset="-122"/>
                  </a:rPr>
                  <a:t>=</a:t>
                </a:r>
                <a:r>
                  <a:rPr lang="en-US" altLang="zh-CN" i="1" kern="100" dirty="0">
                    <a:effectLst/>
                    <a:latin typeface="Cambria Math" panose="02040503050406030204" pitchFamily="18" charset="0"/>
                    <a:ea typeface="宋体" panose="02010600030101010101" pitchFamily="2" charset="-122"/>
                  </a:rPr>
                  <a:t>s(</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𝑠</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𝑠</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)/2</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𝑉</m:t>
                        </m:r>
                      </m:e>
                      <m:sub>
                        <m:r>
                          <a:rPr lang="en-US" altLang="zh-CN" i="1" kern="100">
                            <a:effectLst/>
                            <a:latin typeface="Cambria Math" panose="02040503050406030204" pitchFamily="18" charset="0"/>
                            <a:ea typeface="宋体" panose="02010600030101010101" pitchFamily="2" charset="-122"/>
                          </a:rPr>
                          <m:t>𝑟𝑒𝑓</m:t>
                        </m:r>
                      </m:sub>
                    </m:sSub>
                  </m:oMath>
                </a14:m>
                <a:r>
                  <a:rPr lang="en-US" altLang="zh-CN" i="1" kern="100" dirty="0">
                    <a:effectLst/>
                    <a:latin typeface="Cambria Math" panose="02040503050406030204" pitchFamily="18" charset="0"/>
                    <a:ea typeface="宋体" panose="02010600030101010101" pitchFamily="2" charset="-122"/>
                  </a:rPr>
                  <a:t>                                                               </a:t>
                </a:r>
                <a:r>
                  <a:rPr lang="en-US" altLang="zh-CN" kern="100" dirty="0">
                    <a:effectLst/>
                    <a:latin typeface="Times New Roman" panose="02020603050405020304" pitchFamily="18" charset="0"/>
                    <a:ea typeface="宋体" panose="02010600030101010101" pitchFamily="2" charset="-122"/>
                  </a:rPr>
                  <a:t> (2-11)</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spcAft>
                    <a:spcPts val="0"/>
                  </a:spcAft>
                </a:pPr>
                <a14:m>
                  <m:oMath xmlns:m="http://schemas.openxmlformats.org/officeDocument/2006/math">
                    <m:r>
                      <a:rPr lang="en-US" altLang="zh-CN" i="1" kern="100">
                        <a:effectLst/>
                        <a:latin typeface="Cambria Math" panose="02040503050406030204" pitchFamily="18" charset="0"/>
                        <a:ea typeface="宋体" panose="02010600030101010101" pitchFamily="2" charset="-122"/>
                      </a:rPr>
                      <m:t>𝜒</m:t>
                    </m:r>
                    <m:r>
                      <a:rPr lang="en-US" altLang="zh-CN" i="1" kern="100">
                        <a:effectLst/>
                        <a:latin typeface="Cambria Math" panose="02040503050406030204" pitchFamily="18" charset="0"/>
                        <a:ea typeface="宋体" panose="02010600030101010101" pitchFamily="2" charset="-122"/>
                      </a:rPr>
                      <m:t> </m:t>
                    </m:r>
                    <m:sSup>
                      <m:sSupPr>
                        <m:ctrlPr>
                          <a:rPr lang="zh-CN" altLang="zh-CN" i="1" kern="100">
                            <a:effectLst/>
                            <a:latin typeface="Cambria Math" panose="02040503050406030204" pitchFamily="18" charset="0"/>
                            <a:ea typeface="Cambria Math" panose="02040503050406030204" pitchFamily="18" charset="0"/>
                          </a:rPr>
                        </m:ctrlPr>
                      </m:sSupPr>
                      <m:e>
                        <m:r>
                          <a:rPr lang="en-US" altLang="zh-CN" i="1" kern="100">
                            <a:effectLst/>
                            <a:latin typeface="Cambria Math" panose="02040503050406030204" pitchFamily="18" charset="0"/>
                            <a:ea typeface="宋体" panose="02010600030101010101" pitchFamily="2" charset="-122"/>
                          </a:rPr>
                          <m:t>𝜁</m:t>
                        </m:r>
                      </m:e>
                      <m:sup>
                        <m:r>
                          <a:rPr lang="en-US" altLang="zh-CN" i="1" kern="100">
                            <a:effectLst/>
                            <a:latin typeface="Cambria Math" panose="02040503050406030204" pitchFamily="18" charset="0"/>
                            <a:ea typeface="宋体" panose="02010600030101010101" pitchFamily="2" charset="-122"/>
                          </a:rPr>
                          <m:t>2</m:t>
                        </m:r>
                      </m:sup>
                    </m:s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r>
                      <a:rPr lang="en-US" altLang="zh-CN" i="1" kern="100">
                        <a:effectLst/>
                        <a:latin typeface="Cambria Math" panose="02040503050406030204" pitchFamily="18" charset="0"/>
                        <a:ea typeface="宋体" panose="02010600030101010101" pitchFamily="2" charset="-122"/>
                      </a:rPr>
                      <m:t>𝜔</m:t>
                    </m:r>
                    <m:r>
                      <a:rPr lang="en-US" altLang="zh-CN" i="1" kern="100">
                        <a:effectLst/>
                        <a:latin typeface="Cambria Math" panose="02040503050406030204" pitchFamily="18" charset="0"/>
                        <a:ea typeface="宋体" panose="02010600030101010101" pitchFamily="2" charset="-122"/>
                      </a:rPr>
                      <m:t>𝐶</m:t>
                    </m:r>
                  </m:oMath>
                </a14:m>
                <a:r>
                  <a:rPr lang="en-US" altLang="zh-CN" kern="100" dirty="0">
                    <a:effectLst/>
                    <a:latin typeface="Cambria Math" panose="02040503050406030204" pitchFamily="18" charset="0"/>
                    <a:ea typeface="宋体" panose="02010600030101010101" pitchFamily="2" charset="-122"/>
                  </a:rPr>
                  <a:t>=</a:t>
                </a:r>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𝑜</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𝑜</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𝑠</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𝑠</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))/2</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𝑉</m:t>
                        </m:r>
                      </m:e>
                      <m:sub>
                        <m:r>
                          <a:rPr lang="en-US" altLang="zh-CN" i="1" kern="100">
                            <a:effectLst/>
                            <a:latin typeface="Cambria Math" panose="02040503050406030204" pitchFamily="18" charset="0"/>
                            <a:ea typeface="宋体" panose="02010600030101010101" pitchFamily="2" charset="-122"/>
                          </a:rPr>
                          <m:t>𝑟𝑒𝑓</m:t>
                        </m:r>
                      </m:sub>
                    </m:sSub>
                  </m:oMath>
                </a14:m>
                <a:r>
                  <a:rPr lang="en-US" altLang="zh-CN" kern="100" dirty="0">
                    <a:effectLst/>
                    <a:latin typeface="Times New Roman" panose="02020603050405020304" pitchFamily="18" charset="0"/>
                    <a:ea typeface="宋体" panose="02010600030101010101" pitchFamily="2" charset="-122"/>
                  </a:rPr>
                  <a:t>                            </a:t>
                </a:r>
                <a:r>
                  <a:rPr lang="en-US" altLang="zh-CN" kern="100" dirty="0" smtClean="0">
                    <a:effectLst/>
                    <a:latin typeface="Times New Roman" panose="02020603050405020304" pitchFamily="18" charset="0"/>
                    <a:ea typeface="宋体" panose="02010600030101010101" pitchFamily="2" charset="-122"/>
                  </a:rPr>
                  <a:t>(2-12</a:t>
                </a:r>
                <a:r>
                  <a:rPr lang="en-US" altLang="zh-CN" kern="100" dirty="0">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spcAft>
                    <a:spcPts val="0"/>
                  </a:spcAft>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𝜃</m:t>
                        </m:r>
                      </m:e>
                      <m:sub>
                        <m:r>
                          <a:rPr lang="en-US" altLang="zh-CN" i="1" kern="100">
                            <a:effectLst/>
                            <a:latin typeface="Cambria Math" panose="02040503050406030204" pitchFamily="18" charset="0"/>
                            <a:ea typeface="宋体" panose="02010600030101010101" pitchFamily="2" charset="-122"/>
                          </a:rPr>
                          <m:t>𝑢</m:t>
                        </m:r>
                      </m:sub>
                    </m:sSub>
                    <m:r>
                      <a:rPr lang="en-US" altLang="zh-CN" kern="100">
                        <a:effectLst/>
                        <a:latin typeface="Cambria Math" panose="02040503050406030204" pitchFamily="18" charset="0"/>
                        <a:ea typeface="宋体" panose="02010600030101010101" pitchFamily="2" charset="-122"/>
                      </a:rPr>
                      <m:t>=</m:t>
                    </m:r>
                    <m:r>
                      <a:rPr lang="en-US" altLang="zh-CN" i="1" kern="100">
                        <a:effectLst/>
                        <a:latin typeface="Cambria Math" panose="02040503050406030204" pitchFamily="18" charset="0"/>
                        <a:ea typeface="宋体" panose="02010600030101010101" pitchFamily="2" charset="-122"/>
                      </a:rPr>
                      <m:t>𝜔</m:t>
                    </m:r>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r>
                      <a:rPr lang="en-US" altLang="zh-CN" i="1" kern="100">
                        <a:effectLst/>
                        <a:latin typeface="Cambria Math" panose="02040503050406030204" pitchFamily="18" charset="0"/>
                        <a:ea typeface="宋体" panose="02010600030101010101" pitchFamily="2" charset="-122"/>
                      </a:rPr>
                      <m:t>𝑝</m:t>
                    </m:r>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𝑠</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effectLst/>
                            <a:latin typeface="Cambria Math" panose="02040503050406030204" pitchFamily="18" charset="0"/>
                            <a:ea typeface="宋体" panose="02010600030101010101" pitchFamily="2" charset="-122"/>
                          </a:rPr>
                          <m:t>𝜔</m:t>
                        </m:r>
                      </m:e>
                      <m:sub>
                        <m:r>
                          <a:rPr lang="en-US" altLang="zh-CN" i="1" kern="100">
                            <a:effectLst/>
                            <a:latin typeface="Cambria Math" panose="02040503050406030204" pitchFamily="18" charset="0"/>
                            <a:ea typeface="宋体" panose="02010600030101010101" pitchFamily="2" charset="-122"/>
                          </a:rPr>
                          <m:t>𝑠</m:t>
                        </m:r>
                      </m:sub>
                      <m:sup>
                        <m:r>
                          <a:rPr lang="en-US" altLang="zh-CN" i="1" kern="100">
                            <a:effectLst/>
                            <a:latin typeface="Cambria Math" panose="02040503050406030204" pitchFamily="18" charset="0"/>
                            <a:ea typeface="宋体" panose="02010600030101010101" pitchFamily="2" charset="-122"/>
                          </a:rPr>
                          <m:t>−</m:t>
                        </m:r>
                      </m:sup>
                    </m:sSubSup>
                  </m:oMath>
                </a14:m>
                <a:r>
                  <a:rPr lang="en-US" altLang="zh-CN" i="1" kern="100" dirty="0">
                    <a:effectLst/>
                    <a:latin typeface="Cambria Math" panose="02040503050406030204" pitchFamily="18" charset="0"/>
                    <a:ea typeface="宋体" panose="02010600030101010101" pitchFamily="2" charset="-122"/>
                  </a:rPr>
                  <a:t>)/2</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𝑉</m:t>
                        </m:r>
                      </m:e>
                      <m:sub>
                        <m:r>
                          <a:rPr lang="en-US" altLang="zh-CN" i="1" kern="100">
                            <a:effectLst/>
                            <a:latin typeface="Cambria Math" panose="02040503050406030204" pitchFamily="18" charset="0"/>
                            <a:ea typeface="宋体" panose="02010600030101010101" pitchFamily="2" charset="-122"/>
                          </a:rPr>
                          <m:t>𝑟𝑒𝑓</m:t>
                        </m:r>
                      </m:sub>
                    </m:sSub>
                  </m:oMath>
                </a14:m>
                <a:r>
                  <a:rPr lang="en-US" altLang="zh-CN" kern="100" dirty="0">
                    <a:effectLst/>
                    <a:latin typeface="Times New Roman" panose="02020603050405020304" pitchFamily="18" charset="0"/>
                    <a:ea typeface="宋体" panose="02010600030101010101" pitchFamily="2" charset="-122"/>
                  </a:rPr>
                  <a:t>                                                 (2-13)</a:t>
                </a:r>
                <a:endParaRPr lang="zh-CN" altLang="zh-CN" sz="1600" kern="100" dirty="0">
                  <a:effectLst/>
                  <a:latin typeface="Times New Roman" panose="02020603050405020304" pitchFamily="18" charset="0"/>
                  <a:ea typeface="宋体" panose="02010600030101010101" pitchFamily="2" charset="-122"/>
                </a:endParaRPr>
              </a:p>
              <a:p>
                <a:pPr indent="355600" latinLnBrk="1">
                  <a:lnSpc>
                    <a:spcPct val="125000"/>
                  </a:lnSpc>
                  <a:spcAft>
                    <a:spcPts val="0"/>
                  </a:spcAft>
                </a:pPr>
                <a:r>
                  <a:rPr lang="en-US" altLang="zh-CN" i="1" kern="100" dirty="0">
                    <a:effectLst/>
                    <a:latin typeface="Cambria Math" panose="02040503050406030204" pitchFamily="18" charset="0"/>
                    <a:ea typeface="宋体" panose="02010600030101010101" pitchFamily="2" charset="-122"/>
                  </a:rPr>
                  <a:t>C</a:t>
                </a:r>
                <a:r>
                  <a:rPr lang="en-US" altLang="zh-CN" kern="100" dirty="0">
                    <a:effectLst/>
                    <a:latin typeface="Cambria Math" panose="02040503050406030204" pitchFamily="18" charset="0"/>
                    <a:ea typeface="宋体" panose="02010600030101010101" pitchFamily="2" charset="-122"/>
                  </a:rPr>
                  <a:t>=</a:t>
                </a:r>
                <a:r>
                  <a:rPr lang="en-US" altLang="zh-CN" i="1" kern="100" dirty="0">
                    <a:effectLst/>
                    <a:latin typeface="Cambria Math" panose="02040503050406030204" pitchFamily="18" charset="0"/>
                    <a:ea typeface="宋体" panose="02010600030101010101" pitchFamily="2" charset="-122"/>
                  </a:rPr>
                  <a:t>WƐ(</a:t>
                </a:r>
                <a:r>
                  <a:rPr lang="en-US" altLang="zh-CN" i="1" kern="100" dirty="0">
                    <a:effectLst/>
                    <a:latin typeface="Tahoma" panose="020B0604030504040204" pitchFamily="34" charset="0"/>
                    <a:ea typeface="宋体" panose="02010600030101010101" pitchFamily="2" charset="-122"/>
                  </a:rPr>
                  <a:t>ꝏ</a:t>
                </a:r>
                <a:r>
                  <a:rPr lang="en-US" altLang="zh-CN" i="1" kern="100" dirty="0">
                    <a:effectLst/>
                    <a:latin typeface="Cambria Math" panose="02040503050406030204" pitchFamily="18" charset="0"/>
                    <a:ea typeface="宋体" panose="02010600030101010101" pitchFamily="2" charset="-122"/>
                  </a:rPr>
                  <a:t>)/</a:t>
                </a:r>
                <a14:m>
                  <m:oMath xmlns:m="http://schemas.openxmlformats.org/officeDocument/2006/math">
                    <m:r>
                      <a:rPr lang="en-US" altLang="zh-CN" i="1" kern="100">
                        <a:effectLst/>
                        <a:latin typeface="Cambria Math" panose="02040503050406030204" pitchFamily="18" charset="0"/>
                        <a:ea typeface="宋体" panose="02010600030101010101" pitchFamily="2" charset="-122"/>
                      </a:rPr>
                      <m:t> </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ea typeface="宋体" panose="02010600030101010101" pitchFamily="2" charset="-122"/>
                          </a:rPr>
                          <m:t>𝑃</m:t>
                        </m:r>
                      </m:e>
                      <m:sub>
                        <m:r>
                          <a:rPr lang="en-US" altLang="zh-CN" i="1" kern="100">
                            <a:effectLst/>
                            <a:latin typeface="Cambria Math" panose="02040503050406030204" pitchFamily="18" charset="0"/>
                            <a:ea typeface="宋体" panose="02010600030101010101" pitchFamily="2" charset="-122"/>
                          </a:rPr>
                          <m:t>𝐼</m:t>
                        </m:r>
                      </m:sub>
                    </m:sSub>
                  </m:oMath>
                </a14:m>
                <a:r>
                  <a:rPr lang="en-US" altLang="zh-CN" kern="100" dirty="0">
                    <a:effectLst/>
                    <a:latin typeface="Times New Roman" panose="02020603050405020304" pitchFamily="18" charset="0"/>
                    <a:ea typeface="宋体" panose="02010600030101010101" pitchFamily="2" charset="-122"/>
                  </a:rPr>
                  <a:t>                                                                       (2-14)</a:t>
                </a:r>
                <a:endParaRPr lang="zh-CN" altLang="zh-CN" sz="1600" kern="100" dirty="0">
                  <a:effectLst/>
                  <a:latin typeface="Times New Roman" panose="02020603050405020304" pitchFamily="18" charset="0"/>
                  <a:ea typeface="宋体" panose="02010600030101010101" pitchFamily="2" charset="-122"/>
                </a:endParaRPr>
              </a:p>
            </p:txBody>
          </p:sp>
        </mc:Choice>
        <mc:Fallback>
          <p:sp>
            <p:nvSpPr>
              <p:cNvPr id="13" name="矩形 12"/>
              <p:cNvSpPr>
                <a:spLocks noRot="1" noChangeAspect="1" noMove="1" noResize="1" noEditPoints="1" noAdjustHandles="1" noChangeArrowheads="1" noChangeShapeType="1" noTextEdit="1"/>
              </p:cNvSpPr>
              <p:nvPr/>
            </p:nvSpPr>
            <p:spPr>
              <a:xfrm>
                <a:off x="5367606" y="3893040"/>
                <a:ext cx="6528179" cy="1560812"/>
              </a:xfrm>
              <a:prstGeom prst="rect">
                <a:avLst/>
              </a:prstGeom>
              <a:blipFill rotWithShape="0">
                <a:blip r:embed="rId3"/>
                <a:stretch>
                  <a:fillRect r="-1963" b="-3516"/>
                </a:stretch>
              </a:blipFill>
            </p:spPr>
            <p:txBody>
              <a:bodyPr/>
              <a:lstStyle/>
              <a:p>
                <a:r>
                  <a:rPr lang="zh-CN" altLang="en-US">
                    <a:noFill/>
                  </a:rPr>
                  <a:t> </a:t>
                </a:r>
                <a:endParaRPr lang="zh-CN" altLang="en-US">
                  <a:noFill/>
                </a:endParaRPr>
              </a:p>
            </p:txBody>
          </p:sp>
        </mc:Fallback>
      </mc:AlternateContent>
      <p:sp>
        <p:nvSpPr>
          <p:cNvPr id="15" name="矩形 14"/>
          <p:cNvSpPr/>
          <p:nvPr/>
        </p:nvSpPr>
        <p:spPr>
          <a:xfrm>
            <a:off x="5367606" y="1699402"/>
            <a:ext cx="7064116" cy="2169825"/>
          </a:xfrm>
          <a:prstGeom prst="rect">
            <a:avLst/>
          </a:prstGeom>
        </p:spPr>
        <p:txBody>
          <a:bodyPr wrap="square">
            <a:spAutoFit/>
          </a:bodyPr>
          <a:lstStyle/>
          <a:p>
            <a:pPr indent="355600" latinLnBrk="1">
              <a:lnSpc>
                <a:spcPct val="125000"/>
              </a:lnSpc>
            </a:pPr>
            <a:r>
              <a:rPr lang="en-US" altLang="zh-CN" kern="100" dirty="0">
                <a:latin typeface="Times New Roman" panose="02020603050405020304" pitchFamily="18" charset="0"/>
                <a:ea typeface="宋体" panose="02010600030101010101" pitchFamily="2" charset="-122"/>
              </a:rPr>
              <a:t>E=</a:t>
            </a:r>
            <a:r>
              <a:rPr lang="en-US" altLang="zh-CN" kern="100" dirty="0" err="1">
                <a:latin typeface="Times New Roman" panose="02020603050405020304" pitchFamily="18" charset="0"/>
                <a:ea typeface="宋体" panose="02010600030101010101" pitchFamily="2" charset="-122"/>
              </a:rPr>
              <a:t>exp</a:t>
            </a:r>
            <a:r>
              <a:rPr lang="en-US" altLang="zh-CN" kern="100" dirty="0">
                <a:latin typeface="Times New Roman" panose="02020603050405020304" pitchFamily="18" charset="0"/>
                <a:ea typeface="宋体" panose="02010600030101010101" pitchFamily="2" charset="-122"/>
              </a:rPr>
              <a:t>(-〖j</a:t>
            </a:r>
            <a:r>
              <a:rPr lang="el-GR" altLang="zh-CN" kern="100" dirty="0">
                <a:latin typeface="Times New Roman" panose="02020603050405020304" pitchFamily="18" charset="0"/>
                <a:ea typeface="宋体" panose="02010600030101010101" pitchFamily="2" charset="-122"/>
              </a:rPr>
              <a:t>θ〗_</a:t>
            </a:r>
            <a:r>
              <a:rPr lang="en-US" altLang="zh-CN" kern="100" dirty="0">
                <a:latin typeface="Times New Roman" panose="02020603050405020304" pitchFamily="18" charset="0"/>
                <a:ea typeface="宋体" panose="02010600030101010101" pitchFamily="2" charset="-122"/>
              </a:rPr>
              <a:t>p L)                                         </a:t>
            </a:r>
            <a:r>
              <a:rPr lang="en-US" altLang="zh-CN" kern="100" dirty="0" smtClean="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(2-3)</a:t>
            </a:r>
            <a:endParaRPr lang="en-US" altLang="zh-CN" kern="100" dirty="0">
              <a:latin typeface="Times New Roman" panose="02020603050405020304" pitchFamily="18" charset="0"/>
              <a:ea typeface="宋体" panose="02010600030101010101" pitchFamily="2" charset="-122"/>
            </a:endParaRPr>
          </a:p>
          <a:p>
            <a:pPr indent="355600" latinLnBrk="1">
              <a:lnSpc>
                <a:spcPct val="125000"/>
              </a:lnSpc>
            </a:pPr>
            <a:r>
              <a:rPr lang="en-US" altLang="zh-CN" kern="100" dirty="0">
                <a:latin typeface="Times New Roman" panose="02020603050405020304" pitchFamily="18" charset="0"/>
                <a:ea typeface="宋体" panose="02010600030101010101" pitchFamily="2" charset="-122"/>
              </a:rPr>
              <a:t>P_11=P_22=(</a:t>
            </a:r>
            <a:r>
              <a:rPr lang="az-Cyrl-AZ" altLang="zh-CN" kern="100" dirty="0">
                <a:latin typeface="Times New Roman" panose="02020603050405020304" pitchFamily="18" charset="0"/>
                <a:ea typeface="宋体" panose="02010600030101010101" pitchFamily="2" charset="-122"/>
              </a:rPr>
              <a:t>Г_0 (1-</a:t>
            </a:r>
            <a:r>
              <a:rPr lang="en-US" altLang="zh-CN" kern="100" dirty="0">
                <a:latin typeface="Times New Roman" panose="02020603050405020304" pitchFamily="18" charset="0"/>
                <a:ea typeface="宋体" panose="02010600030101010101" pitchFamily="2" charset="-122"/>
              </a:rPr>
              <a:t>E^2 ))⁄((1-〖</a:t>
            </a:r>
            <a:r>
              <a:rPr lang="az-Cyrl-AZ" altLang="zh-CN" kern="100" dirty="0">
                <a:latin typeface="Times New Roman" panose="02020603050405020304" pitchFamily="18" charset="0"/>
                <a:ea typeface="宋体" panose="02010600030101010101" pitchFamily="2" charset="-122"/>
              </a:rPr>
              <a:t>Г_0〗^2 </a:t>
            </a:r>
            <a:r>
              <a:rPr lang="en-US" altLang="zh-CN" kern="100" dirty="0">
                <a:latin typeface="Times New Roman" panose="02020603050405020304" pitchFamily="18" charset="0"/>
                <a:ea typeface="宋体" panose="02010600030101010101" pitchFamily="2" charset="-122"/>
              </a:rPr>
              <a:t>E^2 ) )          </a:t>
            </a:r>
            <a:r>
              <a:rPr lang="en-US" altLang="zh-CN" kern="100" dirty="0" smtClean="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(2-4)</a:t>
            </a:r>
            <a:endParaRPr lang="en-US" altLang="zh-CN" kern="100" dirty="0">
              <a:latin typeface="Times New Roman" panose="02020603050405020304" pitchFamily="18" charset="0"/>
              <a:ea typeface="宋体" panose="02010600030101010101" pitchFamily="2" charset="-122"/>
            </a:endParaRPr>
          </a:p>
          <a:p>
            <a:pPr indent="355600" latinLnBrk="1">
              <a:lnSpc>
                <a:spcPct val="125000"/>
              </a:lnSpc>
            </a:pPr>
            <a:r>
              <a:rPr lang="en-US" altLang="zh-CN" kern="100" dirty="0">
                <a:latin typeface="Times New Roman" panose="02020603050405020304" pitchFamily="18" charset="0"/>
                <a:ea typeface="宋体" panose="02010600030101010101" pitchFamily="2" charset="-122"/>
              </a:rPr>
              <a:t>P_13=P_23=(</a:t>
            </a:r>
            <a:r>
              <a:rPr lang="el-GR" altLang="zh-CN" kern="100" dirty="0">
                <a:latin typeface="Times New Roman" panose="02020603050405020304" pitchFamily="18" charset="0"/>
                <a:ea typeface="宋体" panose="02010600030101010101" pitchFamily="2" charset="-122"/>
              </a:rPr>
              <a:t>ξ_0 (1-</a:t>
            </a:r>
            <a:r>
              <a:rPr lang="en-US" altLang="zh-CN" kern="100" dirty="0">
                <a:latin typeface="Times New Roman" panose="02020603050405020304" pitchFamily="18" charset="0"/>
                <a:ea typeface="宋体" panose="02010600030101010101" pitchFamily="2" charset="-122"/>
              </a:rPr>
              <a:t>E)(1-</a:t>
            </a:r>
            <a:r>
              <a:rPr lang="az-Cyrl-AZ" altLang="zh-CN" kern="100" dirty="0">
                <a:latin typeface="Times New Roman" panose="02020603050405020304" pitchFamily="18" charset="0"/>
                <a:ea typeface="宋体" panose="02010600030101010101" pitchFamily="2" charset="-122"/>
              </a:rPr>
              <a:t>Г_0 </a:t>
            </a:r>
            <a:r>
              <a:rPr lang="en-US" altLang="zh-CN" kern="100" dirty="0">
                <a:latin typeface="Times New Roman" panose="02020603050405020304" pitchFamily="18" charset="0"/>
                <a:ea typeface="宋体" panose="02010600030101010101" pitchFamily="2" charset="-122"/>
              </a:rPr>
              <a:t>E))⁄((1+</a:t>
            </a:r>
            <a:r>
              <a:rPr lang="az-Cyrl-AZ" altLang="zh-CN" kern="100" dirty="0">
                <a:latin typeface="Times New Roman" panose="02020603050405020304" pitchFamily="18" charset="0"/>
                <a:ea typeface="宋体" panose="02010600030101010101" pitchFamily="2" charset="-122"/>
              </a:rPr>
              <a:t>Г_0 </a:t>
            </a:r>
            <a:r>
              <a:rPr lang="en-US" altLang="zh-CN" kern="100" dirty="0">
                <a:latin typeface="Times New Roman" panose="02020603050405020304" pitchFamily="18" charset="0"/>
                <a:ea typeface="宋体" panose="02010600030101010101" pitchFamily="2" charset="-122"/>
              </a:rPr>
              <a:t>E) )                </a:t>
            </a:r>
            <a:r>
              <a:rPr lang="en-US" altLang="zh-CN" kern="100" dirty="0" smtClean="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(2-5)</a:t>
            </a:r>
            <a:endParaRPr lang="en-US" altLang="zh-CN" kern="100" dirty="0">
              <a:latin typeface="Times New Roman" panose="02020603050405020304" pitchFamily="18" charset="0"/>
              <a:ea typeface="宋体" panose="02010600030101010101" pitchFamily="2" charset="-122"/>
            </a:endParaRPr>
          </a:p>
          <a:p>
            <a:pPr indent="355600" latinLnBrk="1">
              <a:lnSpc>
                <a:spcPct val="125000"/>
              </a:lnSpc>
            </a:pPr>
            <a:r>
              <a:rPr lang="en-US" altLang="zh-CN" kern="100" dirty="0" smtClean="0">
                <a:latin typeface="Times New Roman" panose="02020603050405020304" pitchFamily="18" charset="0"/>
                <a:ea typeface="宋体" panose="02010600030101010101" pitchFamily="2" charset="-122"/>
              </a:rPr>
              <a:t>P_33=2</a:t>
            </a:r>
            <a:r>
              <a:rPr lang="el-GR" altLang="zh-CN" kern="100" dirty="0">
                <a:latin typeface="Times New Roman" panose="02020603050405020304" pitchFamily="18" charset="0"/>
                <a:ea typeface="宋体" panose="02010600030101010101" pitchFamily="2" charset="-122"/>
              </a:rPr>
              <a:t>χξ_0  ζ (((1-</a:t>
            </a:r>
            <a:r>
              <a:rPr lang="en-US" altLang="zh-CN" kern="100" dirty="0">
                <a:latin typeface="Times New Roman" panose="02020603050405020304" pitchFamily="18" charset="0"/>
                <a:ea typeface="宋体" panose="02010600030101010101" pitchFamily="2" charset="-122"/>
              </a:rPr>
              <a:t>E)(1+</a:t>
            </a:r>
            <a:r>
              <a:rPr lang="az-Cyrl-AZ" altLang="zh-CN" kern="100" dirty="0">
                <a:latin typeface="Times New Roman" panose="02020603050405020304" pitchFamily="18" charset="0"/>
                <a:ea typeface="宋体" panose="02010600030101010101" pitchFamily="2" charset="-122"/>
              </a:rPr>
              <a:t>Г_0))⁄(</a:t>
            </a:r>
            <a:r>
              <a:rPr lang="el-GR" altLang="zh-CN" kern="100" dirty="0">
                <a:latin typeface="Times New Roman" panose="02020603050405020304" pitchFamily="18" charset="0"/>
                <a:ea typeface="宋体" panose="02010600030101010101" pitchFamily="2" charset="-122"/>
              </a:rPr>
              <a:t>θ_</a:t>
            </a:r>
            <a:r>
              <a:rPr lang="en-US" altLang="zh-CN" kern="100" dirty="0">
                <a:latin typeface="Times New Roman" panose="02020603050405020304" pitchFamily="18" charset="0"/>
                <a:ea typeface="宋体" panose="02010600030101010101" pitchFamily="2" charset="-122"/>
              </a:rPr>
              <a:t>p (1+</a:t>
            </a:r>
            <a:r>
              <a:rPr lang="az-Cyrl-AZ" altLang="zh-CN" kern="100" dirty="0">
                <a:latin typeface="Times New Roman" panose="02020603050405020304" pitchFamily="18" charset="0"/>
                <a:ea typeface="宋体" panose="02010600030101010101" pitchFamily="2" charset="-122"/>
              </a:rPr>
              <a:t>Г_0 </a:t>
            </a:r>
            <a:r>
              <a:rPr lang="en-US" altLang="zh-CN" kern="100" dirty="0">
                <a:latin typeface="Times New Roman" panose="02020603050405020304" pitchFamily="18" charset="0"/>
                <a:ea typeface="宋体" panose="02010600030101010101" pitchFamily="2" charset="-122"/>
              </a:rPr>
              <a:t>E) )-j L)+j</a:t>
            </a:r>
            <a:r>
              <a:rPr lang="el-GR" altLang="zh-CN" kern="100" dirty="0">
                <a:latin typeface="Times New Roman" panose="02020603050405020304" pitchFamily="18" charset="0"/>
                <a:ea typeface="宋体" panose="02010600030101010101" pitchFamily="2" charset="-122"/>
              </a:rPr>
              <a:t>ω</a:t>
            </a:r>
            <a:r>
              <a:rPr lang="en-US" altLang="zh-CN" kern="100" dirty="0">
                <a:latin typeface="Times New Roman" panose="02020603050405020304" pitchFamily="18" charset="0"/>
                <a:ea typeface="宋体" panose="02010600030101010101" pitchFamily="2" charset="-122"/>
              </a:rPr>
              <a:t>CL </a:t>
            </a:r>
            <a:r>
              <a:rPr lang="en-US" altLang="zh-CN" kern="100" dirty="0" smtClean="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2-6)</a:t>
            </a:r>
            <a:endParaRPr lang="en-US" altLang="zh-CN" kern="100" dirty="0">
              <a:latin typeface="Times New Roman" panose="02020603050405020304" pitchFamily="18" charset="0"/>
              <a:ea typeface="宋体" panose="02010600030101010101" pitchFamily="2" charset="-122"/>
            </a:endParaRPr>
          </a:p>
          <a:p>
            <a:pPr indent="355600" latinLnBrk="1">
              <a:lnSpc>
                <a:spcPct val="125000"/>
              </a:lnSpc>
            </a:pPr>
            <a:r>
              <a:rPr lang="en-US" altLang="zh-CN" kern="100" dirty="0">
                <a:latin typeface="Times New Roman" panose="02020603050405020304" pitchFamily="18" charset="0"/>
                <a:ea typeface="宋体" panose="02010600030101010101" pitchFamily="2" charset="-122"/>
              </a:rPr>
              <a:t>P_31=-</a:t>
            </a:r>
            <a:r>
              <a:rPr lang="el-GR" altLang="zh-CN" kern="100" dirty="0">
                <a:latin typeface="Times New Roman" panose="02020603050405020304" pitchFamily="18" charset="0"/>
                <a:ea typeface="宋体" panose="02010600030101010101" pitchFamily="2" charset="-122"/>
              </a:rPr>
              <a:t>χ</a:t>
            </a:r>
            <a:r>
              <a:rPr lang="en-US" altLang="zh-CN" kern="100" dirty="0">
                <a:latin typeface="Times New Roman" panose="02020603050405020304" pitchFamily="18" charset="0"/>
                <a:ea typeface="宋体" panose="02010600030101010101" pitchFamily="2" charset="-122"/>
              </a:rPr>
              <a:t>P_13                                                            </a:t>
            </a:r>
            <a:r>
              <a:rPr lang="en-US" altLang="zh-CN" kern="100" dirty="0" smtClean="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(2-7)</a:t>
            </a:r>
            <a:endParaRPr lang="en-US" altLang="zh-CN" kern="100" dirty="0">
              <a:latin typeface="Times New Roman" panose="02020603050405020304" pitchFamily="18" charset="0"/>
              <a:ea typeface="宋体" panose="02010600030101010101" pitchFamily="2" charset="-122"/>
            </a:endParaRPr>
          </a:p>
          <a:p>
            <a:pPr indent="355600" latinLnBrk="1">
              <a:lnSpc>
                <a:spcPct val="125000"/>
              </a:lnSpc>
            </a:pPr>
            <a:r>
              <a:rPr lang="en-US" altLang="zh-CN" kern="100" dirty="0">
                <a:latin typeface="Times New Roman" panose="02020603050405020304" pitchFamily="18" charset="0"/>
                <a:ea typeface="宋体" panose="02010600030101010101" pitchFamily="2" charset="-122"/>
              </a:rPr>
              <a:t>P_32=-</a:t>
            </a:r>
            <a:r>
              <a:rPr lang="el-GR" altLang="zh-CN" kern="100" dirty="0">
                <a:latin typeface="Times New Roman" panose="02020603050405020304" pitchFamily="18" charset="0"/>
                <a:ea typeface="宋体" panose="02010600030101010101" pitchFamily="2" charset="-122"/>
              </a:rPr>
              <a:t>χ</a:t>
            </a:r>
            <a:r>
              <a:rPr lang="en-US" altLang="zh-CN" kern="100" dirty="0">
                <a:latin typeface="Times New Roman" panose="02020603050405020304" pitchFamily="18" charset="0"/>
                <a:ea typeface="宋体" panose="02010600030101010101" pitchFamily="2" charset="-122"/>
              </a:rPr>
              <a:t>P_23                                           </a:t>
            </a:r>
            <a:r>
              <a:rPr lang="en-US" altLang="zh-CN" kern="100" dirty="0" smtClean="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(2-8)</a:t>
            </a:r>
            <a:endParaRPr lang="en-US" altLang="zh-CN" kern="100" dirty="0">
              <a:latin typeface="Times New Roman" panose="02020603050405020304" pitchFamily="18" charset="0"/>
              <a:ea typeface="宋体" panose="02010600030101010101" pitchFamily="2" charset="-122"/>
            </a:endParaRPr>
          </a:p>
        </p:txBody>
      </p:sp>
      <p:sp>
        <p:nvSpPr>
          <p:cNvPr id="14" name="矩形 13"/>
          <p:cNvSpPr/>
          <p:nvPr/>
        </p:nvSpPr>
        <p:spPr>
          <a:xfrm>
            <a:off x="8437174" y="838673"/>
            <a:ext cx="3166251" cy="369332"/>
          </a:xfrm>
          <a:prstGeom prst="rect">
            <a:avLst/>
          </a:prstGeom>
        </p:spPr>
        <p:txBody>
          <a:bodyPr wrap="none">
            <a:spAutoFit/>
          </a:bodyPr>
          <a:lstStyle/>
          <a:p>
            <a:pPr marL="285750" indent="-285750">
              <a:buFont typeface="Wingdings" panose="05000000000000000000" pitchFamily="2" charset="2"/>
              <a:buChar char="u"/>
            </a:pPr>
            <a:r>
              <a:rPr lang="en-US" altLang="zh-CN" dirty="0"/>
              <a:t>2.1 </a:t>
            </a:r>
            <a:r>
              <a:rPr lang="zh-CN" altLang="en-US" dirty="0"/>
              <a:t>耦合模模型的计算仿真</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Words>
  <Application>WPS 演示</Application>
  <PresentationFormat>宽屏</PresentationFormat>
  <Paragraphs>273</Paragraphs>
  <Slides>20</Slides>
  <Notes>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Arial</vt:lpstr>
      <vt:lpstr>宋体</vt:lpstr>
      <vt:lpstr>Wingdings</vt:lpstr>
      <vt:lpstr>Wingdings 3</vt:lpstr>
      <vt:lpstr>黑体</vt:lpstr>
      <vt:lpstr>Times New Roman</vt:lpstr>
      <vt:lpstr>微软雅黑</vt:lpstr>
      <vt:lpstr>Arial Unicode MS</vt:lpstr>
      <vt:lpstr>Calibri</vt:lpstr>
      <vt:lpstr>自定义设计方案</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dc:creator>
  <cp:lastModifiedBy>Ronger</cp:lastModifiedBy>
  <cp:revision>84</cp:revision>
  <dcterms:created xsi:type="dcterms:W3CDTF">2016-02-29T03:21:00Z</dcterms:created>
  <dcterms:modified xsi:type="dcterms:W3CDTF">2017-11-22T02:08:24Z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