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800425" cy="35999738"/>
  <p:notesSz cx="6858000" cy="9144000"/>
  <p:defaultTextStyle>
    <a:defPPr>
      <a:defRPr lang="zh-CN"/>
    </a:defPPr>
    <a:lvl1pPr marL="0" algn="l" defTabSz="3110332" rtl="0" eaLnBrk="1" latinLnBrk="0" hangingPunct="1">
      <a:defRPr sz="6123" kern="1200">
        <a:solidFill>
          <a:schemeClr val="tx1"/>
        </a:solidFill>
        <a:latin typeface="+mn-lt"/>
        <a:ea typeface="+mn-ea"/>
        <a:cs typeface="+mn-cs"/>
      </a:defRPr>
    </a:lvl1pPr>
    <a:lvl2pPr marL="1555166" algn="l" defTabSz="3110332" rtl="0" eaLnBrk="1" latinLnBrk="0" hangingPunct="1">
      <a:defRPr sz="6123" kern="1200">
        <a:solidFill>
          <a:schemeClr val="tx1"/>
        </a:solidFill>
        <a:latin typeface="+mn-lt"/>
        <a:ea typeface="+mn-ea"/>
        <a:cs typeface="+mn-cs"/>
      </a:defRPr>
    </a:lvl2pPr>
    <a:lvl3pPr marL="3110332" algn="l" defTabSz="3110332" rtl="0" eaLnBrk="1" latinLnBrk="0" hangingPunct="1">
      <a:defRPr sz="6123" kern="1200">
        <a:solidFill>
          <a:schemeClr val="tx1"/>
        </a:solidFill>
        <a:latin typeface="+mn-lt"/>
        <a:ea typeface="+mn-ea"/>
        <a:cs typeface="+mn-cs"/>
      </a:defRPr>
    </a:lvl3pPr>
    <a:lvl4pPr marL="4665497" algn="l" defTabSz="3110332" rtl="0" eaLnBrk="1" latinLnBrk="0" hangingPunct="1">
      <a:defRPr sz="6123" kern="1200">
        <a:solidFill>
          <a:schemeClr val="tx1"/>
        </a:solidFill>
        <a:latin typeface="+mn-lt"/>
        <a:ea typeface="+mn-ea"/>
        <a:cs typeface="+mn-cs"/>
      </a:defRPr>
    </a:lvl4pPr>
    <a:lvl5pPr marL="6220663" algn="l" defTabSz="3110332" rtl="0" eaLnBrk="1" latinLnBrk="0" hangingPunct="1">
      <a:defRPr sz="6123" kern="1200">
        <a:solidFill>
          <a:schemeClr val="tx1"/>
        </a:solidFill>
        <a:latin typeface="+mn-lt"/>
        <a:ea typeface="+mn-ea"/>
        <a:cs typeface="+mn-cs"/>
      </a:defRPr>
    </a:lvl5pPr>
    <a:lvl6pPr marL="7775829" algn="l" defTabSz="3110332" rtl="0" eaLnBrk="1" latinLnBrk="0" hangingPunct="1">
      <a:defRPr sz="6123" kern="1200">
        <a:solidFill>
          <a:schemeClr val="tx1"/>
        </a:solidFill>
        <a:latin typeface="+mn-lt"/>
        <a:ea typeface="+mn-ea"/>
        <a:cs typeface="+mn-cs"/>
      </a:defRPr>
    </a:lvl6pPr>
    <a:lvl7pPr marL="9330995" algn="l" defTabSz="3110332" rtl="0" eaLnBrk="1" latinLnBrk="0" hangingPunct="1">
      <a:defRPr sz="6123" kern="1200">
        <a:solidFill>
          <a:schemeClr val="tx1"/>
        </a:solidFill>
        <a:latin typeface="+mn-lt"/>
        <a:ea typeface="+mn-ea"/>
        <a:cs typeface="+mn-cs"/>
      </a:defRPr>
    </a:lvl7pPr>
    <a:lvl8pPr marL="10886161" algn="l" defTabSz="3110332" rtl="0" eaLnBrk="1" latinLnBrk="0" hangingPunct="1">
      <a:defRPr sz="6123" kern="1200">
        <a:solidFill>
          <a:schemeClr val="tx1"/>
        </a:solidFill>
        <a:latin typeface="+mn-lt"/>
        <a:ea typeface="+mn-ea"/>
        <a:cs typeface="+mn-cs"/>
      </a:defRPr>
    </a:lvl8pPr>
    <a:lvl9pPr marL="12441326" algn="l" defTabSz="3110332" rtl="0" eaLnBrk="1" latinLnBrk="0" hangingPunct="1">
      <a:defRPr sz="61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userDrawn="1">
          <p15:clr>
            <a:srgbClr val="A4A3A4"/>
          </p15:clr>
        </p15:guide>
        <p15:guide id="2" pos="90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4" autoAdjust="0"/>
  </p:normalViewPr>
  <p:slideViewPr>
    <p:cSldViewPr>
      <p:cViewPr>
        <p:scale>
          <a:sx n="33" d="100"/>
          <a:sy n="33" d="100"/>
        </p:scale>
        <p:origin x="806" y="-3883"/>
      </p:cViewPr>
      <p:guideLst>
        <p:guide orient="horz" pos="11338"/>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5C30-9327-45BF-A2C4-3BAC3BFA36AA}" type="datetimeFigureOut">
              <a:rPr lang="zh-CN" altLang="en-US" smtClean="0"/>
              <a:t>2019/7/14</a:t>
            </a:fld>
            <a:endParaRPr lang="zh-CN" altLang="en-US"/>
          </a:p>
        </p:txBody>
      </p:sp>
      <p:sp>
        <p:nvSpPr>
          <p:cNvPr id="4" name="幻灯片图像占位符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B19E2-029D-47A4-8787-4D97C6A4871E}" type="slidenum">
              <a:rPr lang="zh-CN" altLang="en-US" smtClean="0"/>
              <a:t>‹#›</a:t>
            </a:fld>
            <a:endParaRPr lang="zh-CN" altLang="en-US"/>
          </a:p>
        </p:txBody>
      </p:sp>
    </p:spTree>
    <p:extLst>
      <p:ext uri="{BB962C8B-B14F-4D97-AF65-F5344CB8AC3E}">
        <p14:creationId xmlns:p14="http://schemas.microsoft.com/office/powerpoint/2010/main" val="383572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2B19E2-029D-47A4-8787-4D97C6A4871E}" type="slidenum">
              <a:rPr lang="zh-CN" altLang="en-US" smtClean="0"/>
              <a:t>1</a:t>
            </a:fld>
            <a:endParaRPr lang="zh-CN" altLang="en-US"/>
          </a:p>
        </p:txBody>
      </p:sp>
    </p:spTree>
    <p:extLst>
      <p:ext uri="{BB962C8B-B14F-4D97-AF65-F5344CB8AC3E}">
        <p14:creationId xmlns:p14="http://schemas.microsoft.com/office/powerpoint/2010/main" val="50739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B0725-A7D4-48B9-AA24-C5BAF8147E3B}"/>
              </a:ext>
            </a:extLst>
          </p:cNvPr>
          <p:cNvSpPr>
            <a:spLocks noGrp="1"/>
          </p:cNvSpPr>
          <p:nvPr>
            <p:ph type="ctrTitle"/>
          </p:nvPr>
        </p:nvSpPr>
        <p:spPr>
          <a:xfrm>
            <a:off x="3600053" y="5891626"/>
            <a:ext cx="21600319" cy="12533242"/>
          </a:xfrm>
        </p:spPr>
        <p:txBody>
          <a:bodyPr anchor="b"/>
          <a:lstStyle>
            <a:lvl1pPr algn="ctr">
              <a:defRPr sz="14173"/>
            </a:lvl1pPr>
          </a:lstStyle>
          <a:p>
            <a:r>
              <a:rPr lang="zh-CN" altLang="en-US"/>
              <a:t>单击此处编辑母版标题样式</a:t>
            </a:r>
          </a:p>
        </p:txBody>
      </p:sp>
      <p:sp>
        <p:nvSpPr>
          <p:cNvPr id="3" name="副标题 2">
            <a:extLst>
              <a:ext uri="{FF2B5EF4-FFF2-40B4-BE49-F238E27FC236}">
                <a16:creationId xmlns:a16="http://schemas.microsoft.com/office/drawing/2014/main" id="{89E57276-93DE-4334-AFED-23C876874008}"/>
              </a:ext>
            </a:extLst>
          </p:cNvPr>
          <p:cNvSpPr>
            <a:spLocks noGrp="1"/>
          </p:cNvSpPr>
          <p:nvPr>
            <p:ph type="subTitle" idx="1"/>
          </p:nvPr>
        </p:nvSpPr>
        <p:spPr>
          <a:xfrm>
            <a:off x="3600053" y="18908198"/>
            <a:ext cx="21600319" cy="8691601"/>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F1A9B8-A3F9-4727-A42A-912EC8AD5904}"/>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26576ED8-F310-4C81-9306-AC45C3E4BA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7C21DF-9BC8-4CCD-8937-ED4EEE2FD991}"/>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388535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0AE27-14F6-4CE1-82B3-AE99DD5D22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2F3B67-FD6E-49E0-AC24-E4F49D22FF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6AC35-6844-4C41-B519-050A66C43B44}"/>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22B7A949-B48D-4A63-88E6-A4D8854A3D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053E52-370C-48CB-B9B3-2050D796868E}"/>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268962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D3D555-A832-41E0-8310-991A1D41EC4F}"/>
              </a:ext>
            </a:extLst>
          </p:cNvPr>
          <p:cNvSpPr>
            <a:spLocks noGrp="1"/>
          </p:cNvSpPr>
          <p:nvPr>
            <p:ph type="title" orient="vert"/>
          </p:nvPr>
        </p:nvSpPr>
        <p:spPr>
          <a:xfrm>
            <a:off x="20610304" y="1916653"/>
            <a:ext cx="6210092" cy="30508114"/>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DB8BFF-407E-4E4B-B38F-FFD28AA1DA96}"/>
              </a:ext>
            </a:extLst>
          </p:cNvPr>
          <p:cNvSpPr>
            <a:spLocks noGrp="1"/>
          </p:cNvSpPr>
          <p:nvPr>
            <p:ph type="body" orient="vert" idx="1"/>
          </p:nvPr>
        </p:nvSpPr>
        <p:spPr>
          <a:xfrm>
            <a:off x="1980029" y="1916653"/>
            <a:ext cx="18270270" cy="3050811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AE5DE-06E0-4395-BDA4-864FFC6F3025}"/>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F74EAED7-3DB0-410D-8B02-0F74251620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1005D-8C07-47F7-ADA2-D203E5389C44}"/>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191421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101B2-F9AE-40DA-BDE1-1A8AA076E0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DEC9CE-9486-4B23-990D-76E5735756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F6385C-2B50-4458-A8D4-E8D738E6BF97}"/>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1A94660C-D8A5-4D23-8B6D-90DCFC2319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2D85A4-592E-426D-A7D2-3212BFE02493}"/>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115083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E4DFA-2E7B-4FD7-BF63-DC3B9E7FD003}"/>
              </a:ext>
            </a:extLst>
          </p:cNvPr>
          <p:cNvSpPr>
            <a:spLocks noGrp="1"/>
          </p:cNvSpPr>
          <p:nvPr>
            <p:ph type="title"/>
          </p:nvPr>
        </p:nvSpPr>
        <p:spPr>
          <a:xfrm>
            <a:off x="1965029" y="8974940"/>
            <a:ext cx="24840367" cy="14974888"/>
          </a:xfrm>
        </p:spPr>
        <p:txBody>
          <a:bodyPr anchor="b"/>
          <a:lstStyle>
            <a:lvl1pPr>
              <a:defRPr sz="14173"/>
            </a:lvl1pPr>
          </a:lstStyle>
          <a:p>
            <a:r>
              <a:rPr lang="zh-CN" altLang="en-US"/>
              <a:t>单击此处编辑母版标题样式</a:t>
            </a:r>
          </a:p>
        </p:txBody>
      </p:sp>
      <p:sp>
        <p:nvSpPr>
          <p:cNvPr id="3" name="文本占位符 2">
            <a:extLst>
              <a:ext uri="{FF2B5EF4-FFF2-40B4-BE49-F238E27FC236}">
                <a16:creationId xmlns:a16="http://schemas.microsoft.com/office/drawing/2014/main" id="{F683D2DB-6838-411A-BA7E-3AC2C243CF2B}"/>
              </a:ext>
            </a:extLst>
          </p:cNvPr>
          <p:cNvSpPr>
            <a:spLocks noGrp="1"/>
          </p:cNvSpPr>
          <p:nvPr>
            <p:ph type="body" idx="1"/>
          </p:nvPr>
        </p:nvSpPr>
        <p:spPr>
          <a:xfrm>
            <a:off x="1965029" y="24091497"/>
            <a:ext cx="24840367" cy="7874940"/>
          </a:xfrm>
        </p:spPr>
        <p:txBody>
          <a:bodyPr/>
          <a:lstStyle>
            <a:lvl1pPr marL="0" indent="0">
              <a:buNone/>
              <a:defRPr sz="5669">
                <a:solidFill>
                  <a:schemeClr val="tx1">
                    <a:tint val="75000"/>
                  </a:schemeClr>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367368-5D5D-451B-A26F-1C3DA0BD47AA}"/>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95AA3AEF-1C1A-45FC-A86E-5EFEFD51C5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2589E-DAF4-4FE3-BA65-3580935ECA80}"/>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188463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38EC5-912B-4EDA-8413-5BD6CD8432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ACE8FB-ABEC-4F84-9A7E-7FDD1DB605D1}"/>
              </a:ext>
            </a:extLst>
          </p:cNvPr>
          <p:cNvSpPr>
            <a:spLocks noGrp="1"/>
          </p:cNvSpPr>
          <p:nvPr>
            <p:ph sz="half" idx="1"/>
          </p:nvPr>
        </p:nvSpPr>
        <p:spPr>
          <a:xfrm>
            <a:off x="1980029" y="9583264"/>
            <a:ext cx="12240181" cy="228415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653D84-A14E-4D21-86D5-F242138E99A9}"/>
              </a:ext>
            </a:extLst>
          </p:cNvPr>
          <p:cNvSpPr>
            <a:spLocks noGrp="1"/>
          </p:cNvSpPr>
          <p:nvPr>
            <p:ph sz="half" idx="2"/>
          </p:nvPr>
        </p:nvSpPr>
        <p:spPr>
          <a:xfrm>
            <a:off x="14580215" y="9583264"/>
            <a:ext cx="12240181" cy="228415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A539EC-4CC7-486A-A932-A44BE6696D0E}"/>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DF47A09C-FD38-4919-843B-FA8AE37314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EFD657-5503-4D21-B3E1-68249622FE45}"/>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35129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27C21-4ECA-4401-8784-329CAB65DF03}"/>
              </a:ext>
            </a:extLst>
          </p:cNvPr>
          <p:cNvSpPr>
            <a:spLocks noGrp="1"/>
          </p:cNvSpPr>
          <p:nvPr>
            <p:ph type="title"/>
          </p:nvPr>
        </p:nvSpPr>
        <p:spPr>
          <a:xfrm>
            <a:off x="1983780" y="1916656"/>
            <a:ext cx="24840367" cy="695828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288EC0-BFF4-4192-8844-9D2742E78F1C}"/>
              </a:ext>
            </a:extLst>
          </p:cNvPr>
          <p:cNvSpPr>
            <a:spLocks noGrp="1"/>
          </p:cNvSpPr>
          <p:nvPr>
            <p:ph type="body" idx="1"/>
          </p:nvPr>
        </p:nvSpPr>
        <p:spPr>
          <a:xfrm>
            <a:off x="1983781" y="8824938"/>
            <a:ext cx="12183929"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06C8FE-E3C8-4BCD-814D-D59DE3BC8D63}"/>
              </a:ext>
            </a:extLst>
          </p:cNvPr>
          <p:cNvSpPr>
            <a:spLocks noGrp="1"/>
          </p:cNvSpPr>
          <p:nvPr>
            <p:ph sz="half" idx="2"/>
          </p:nvPr>
        </p:nvSpPr>
        <p:spPr>
          <a:xfrm>
            <a:off x="1983781" y="13149904"/>
            <a:ext cx="12183929" cy="193415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39870F-0507-4FA4-9A3E-B8EF3E377320}"/>
              </a:ext>
            </a:extLst>
          </p:cNvPr>
          <p:cNvSpPr>
            <a:spLocks noGrp="1"/>
          </p:cNvSpPr>
          <p:nvPr>
            <p:ph type="body" sz="quarter" idx="3"/>
          </p:nvPr>
        </p:nvSpPr>
        <p:spPr>
          <a:xfrm>
            <a:off x="14580215" y="8824938"/>
            <a:ext cx="12243932"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5E27B3-F320-43C5-A3B1-FF28ECF8E133}"/>
              </a:ext>
            </a:extLst>
          </p:cNvPr>
          <p:cNvSpPr>
            <a:spLocks noGrp="1"/>
          </p:cNvSpPr>
          <p:nvPr>
            <p:ph sz="quarter" idx="4"/>
          </p:nvPr>
        </p:nvSpPr>
        <p:spPr>
          <a:xfrm>
            <a:off x="14580215" y="13149904"/>
            <a:ext cx="12243932" cy="193415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8B851B-85D3-4676-ABC3-6AC89CB27968}"/>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8" name="页脚占位符 7">
            <a:extLst>
              <a:ext uri="{FF2B5EF4-FFF2-40B4-BE49-F238E27FC236}">
                <a16:creationId xmlns:a16="http://schemas.microsoft.com/office/drawing/2014/main" id="{3C2FC0F7-D14B-4901-A67C-4B0963D732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48156E-0A7E-4DB6-87C8-1EEA078E8BAD}"/>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351727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34DE7-3F85-4264-81C3-9E6E7A72F8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B45EEC-CC10-4F76-8F73-D819C70431BC}"/>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4" name="页脚占位符 3">
            <a:extLst>
              <a:ext uri="{FF2B5EF4-FFF2-40B4-BE49-F238E27FC236}">
                <a16:creationId xmlns:a16="http://schemas.microsoft.com/office/drawing/2014/main" id="{CF826B5C-FF94-47A1-80AF-501A9AEEDD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B1CB2D-B11C-45B3-B0AB-F2FD0AD793DB}"/>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37446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E14E6B-4435-4A3D-884B-584015BC60A3}"/>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3" name="页脚占位符 2">
            <a:extLst>
              <a:ext uri="{FF2B5EF4-FFF2-40B4-BE49-F238E27FC236}">
                <a16:creationId xmlns:a16="http://schemas.microsoft.com/office/drawing/2014/main" id="{2CBECC21-315D-44FF-92E4-A1BE5746C6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68E214-7B3A-4B00-9967-04397B4E5663}"/>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198530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E7755-12E6-409F-9BB4-8B5DC6895D19}"/>
              </a:ext>
            </a:extLst>
          </p:cNvPr>
          <p:cNvSpPr>
            <a:spLocks noGrp="1"/>
          </p:cNvSpPr>
          <p:nvPr>
            <p:ph type="title"/>
          </p:nvPr>
        </p:nvSpPr>
        <p:spPr>
          <a:xfrm>
            <a:off x="1983782" y="2399982"/>
            <a:ext cx="9288886" cy="8399939"/>
          </a:xfrm>
        </p:spPr>
        <p:txBody>
          <a:bodyPr anchor="b"/>
          <a:lstStyle>
            <a:lvl1pPr>
              <a:defRPr sz="7559"/>
            </a:lvl1pPr>
          </a:lstStyle>
          <a:p>
            <a:r>
              <a:rPr lang="zh-CN" altLang="en-US"/>
              <a:t>单击此处编辑母版标题样式</a:t>
            </a:r>
          </a:p>
        </p:txBody>
      </p:sp>
      <p:sp>
        <p:nvSpPr>
          <p:cNvPr id="3" name="内容占位符 2">
            <a:extLst>
              <a:ext uri="{FF2B5EF4-FFF2-40B4-BE49-F238E27FC236}">
                <a16:creationId xmlns:a16="http://schemas.microsoft.com/office/drawing/2014/main" id="{D6B1761F-7FD2-4713-ACA5-35E6BFE3BB60}"/>
              </a:ext>
            </a:extLst>
          </p:cNvPr>
          <p:cNvSpPr>
            <a:spLocks noGrp="1"/>
          </p:cNvSpPr>
          <p:nvPr>
            <p:ph idx="1"/>
          </p:nvPr>
        </p:nvSpPr>
        <p:spPr>
          <a:xfrm>
            <a:off x="12243932" y="5183298"/>
            <a:ext cx="14580215" cy="25583147"/>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423E99-4D28-4E57-95D8-5E7E33122C75}"/>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F2E1E7-7179-4971-862D-AE7AAB441D7B}"/>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84E0B88C-6ACD-439D-AADF-65E093F4F0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2DF097-A68C-476A-8C5D-2F8CBC1960FE}"/>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71038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9D549-2108-48D2-88AC-1B50F121DCC4}"/>
              </a:ext>
            </a:extLst>
          </p:cNvPr>
          <p:cNvSpPr>
            <a:spLocks noGrp="1"/>
          </p:cNvSpPr>
          <p:nvPr>
            <p:ph type="title"/>
          </p:nvPr>
        </p:nvSpPr>
        <p:spPr>
          <a:xfrm>
            <a:off x="1983782" y="2399982"/>
            <a:ext cx="9288886" cy="8399939"/>
          </a:xfrm>
        </p:spPr>
        <p:txBody>
          <a:bodyPr anchor="b"/>
          <a:lstStyle>
            <a:lvl1pPr>
              <a:defRPr sz="7559"/>
            </a:lvl1pPr>
          </a:lstStyle>
          <a:p>
            <a:r>
              <a:rPr lang="zh-CN" altLang="en-US"/>
              <a:t>单击此处编辑母版标题样式</a:t>
            </a:r>
          </a:p>
        </p:txBody>
      </p:sp>
      <p:sp>
        <p:nvSpPr>
          <p:cNvPr id="3" name="图片占位符 2">
            <a:extLst>
              <a:ext uri="{FF2B5EF4-FFF2-40B4-BE49-F238E27FC236}">
                <a16:creationId xmlns:a16="http://schemas.microsoft.com/office/drawing/2014/main" id="{14A0C345-804C-4AAC-AC77-D50E03766B7D}"/>
              </a:ext>
            </a:extLst>
          </p:cNvPr>
          <p:cNvSpPr>
            <a:spLocks noGrp="1"/>
          </p:cNvSpPr>
          <p:nvPr>
            <p:ph type="pic" idx="1"/>
          </p:nvPr>
        </p:nvSpPr>
        <p:spPr>
          <a:xfrm>
            <a:off x="12243932" y="5183298"/>
            <a:ext cx="14580215" cy="25583147"/>
          </a:xfrm>
        </p:spPr>
        <p:txBody>
          <a:bodyPr/>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endParaRPr lang="zh-CN" altLang="en-US"/>
          </a:p>
        </p:txBody>
      </p:sp>
      <p:sp>
        <p:nvSpPr>
          <p:cNvPr id="4" name="文本占位符 3">
            <a:extLst>
              <a:ext uri="{FF2B5EF4-FFF2-40B4-BE49-F238E27FC236}">
                <a16:creationId xmlns:a16="http://schemas.microsoft.com/office/drawing/2014/main" id="{E7FF3813-1308-455E-A841-D0C92818D7FF}"/>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8C44C-1835-4415-8715-2DB9C5523199}"/>
              </a:ext>
            </a:extLst>
          </p:cNvPr>
          <p:cNvSpPr>
            <a:spLocks noGrp="1"/>
          </p:cNvSpPr>
          <p:nvPr>
            <p:ph type="dt" sz="half" idx="10"/>
          </p:nvPr>
        </p:nvSpPr>
        <p:spPr/>
        <p:txBody>
          <a:bodyPr/>
          <a:lstStyle/>
          <a:p>
            <a:fld id="{A79F2496-4A1E-4277-A493-53947304ADF2}"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3B94DB42-AFA2-49EB-A93B-CA10ACF079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D51720-D8D0-4E8D-8B5D-0DA2273534E4}"/>
              </a:ext>
            </a:extLst>
          </p:cNvPr>
          <p:cNvSpPr>
            <a:spLocks noGrp="1"/>
          </p:cNvSpPr>
          <p:nvPr>
            <p:ph type="sldNum" sz="quarter" idx="12"/>
          </p:nvPr>
        </p:nvSpPr>
        <p:spPr/>
        <p:txBody>
          <a:body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69103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A2F2AF-2CCC-46F3-BE4F-8F8006F02FC7}"/>
              </a:ext>
            </a:extLst>
          </p:cNvPr>
          <p:cNvSpPr>
            <a:spLocks noGrp="1"/>
          </p:cNvSpPr>
          <p:nvPr>
            <p:ph type="title"/>
          </p:nvPr>
        </p:nvSpPr>
        <p:spPr>
          <a:xfrm>
            <a:off x="1980029" y="1916656"/>
            <a:ext cx="24840367" cy="695828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A9C0DD-0E0B-43DD-B4A3-263D8DCD7B3B}"/>
              </a:ext>
            </a:extLst>
          </p:cNvPr>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C17132-E616-4B68-AC53-6B2733B752C0}"/>
              </a:ext>
            </a:extLst>
          </p:cNvPr>
          <p:cNvSpPr>
            <a:spLocks noGrp="1"/>
          </p:cNvSpPr>
          <p:nvPr>
            <p:ph type="dt" sz="half" idx="2"/>
          </p:nvPr>
        </p:nvSpPr>
        <p:spPr>
          <a:xfrm>
            <a:off x="1980029" y="33366426"/>
            <a:ext cx="6480096" cy="1916653"/>
          </a:xfrm>
          <a:prstGeom prst="rect">
            <a:avLst/>
          </a:prstGeom>
        </p:spPr>
        <p:txBody>
          <a:bodyPr vert="horz" lIns="91440" tIns="45720" rIns="91440" bIns="45720" rtlCol="0" anchor="ctr"/>
          <a:lstStyle>
            <a:lvl1pPr algn="l">
              <a:defRPr sz="2835">
                <a:solidFill>
                  <a:schemeClr val="tx1">
                    <a:tint val="75000"/>
                  </a:schemeClr>
                </a:solidFill>
              </a:defRPr>
            </a:lvl1pPr>
          </a:lstStyle>
          <a:p>
            <a:fld id="{A79F2496-4A1E-4277-A493-53947304ADF2}"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3BC2F516-57CB-4C5F-8144-C4ABE355A9D3}"/>
              </a:ext>
            </a:extLst>
          </p:cNvPr>
          <p:cNvSpPr>
            <a:spLocks noGrp="1"/>
          </p:cNvSpPr>
          <p:nvPr>
            <p:ph type="ftr" sz="quarter" idx="3"/>
          </p:nvPr>
        </p:nvSpPr>
        <p:spPr>
          <a:xfrm>
            <a:off x="9540141" y="33366426"/>
            <a:ext cx="9720143" cy="191665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3E299E-204A-4C45-96F1-9CB15BAECC36}"/>
              </a:ext>
            </a:extLst>
          </p:cNvPr>
          <p:cNvSpPr>
            <a:spLocks noGrp="1"/>
          </p:cNvSpPr>
          <p:nvPr>
            <p:ph type="sldNum" sz="quarter" idx="4"/>
          </p:nvPr>
        </p:nvSpPr>
        <p:spPr>
          <a:xfrm>
            <a:off x="20340300" y="33366426"/>
            <a:ext cx="6480096" cy="1916653"/>
          </a:xfrm>
          <a:prstGeom prst="rect">
            <a:avLst/>
          </a:prstGeom>
        </p:spPr>
        <p:txBody>
          <a:bodyPr vert="horz" lIns="91440" tIns="45720" rIns="91440" bIns="45720" rtlCol="0" anchor="ctr"/>
          <a:lstStyle>
            <a:lvl1pPr algn="r">
              <a:defRPr sz="2835">
                <a:solidFill>
                  <a:schemeClr val="tx1">
                    <a:tint val="75000"/>
                  </a:schemeClr>
                </a:solidFill>
              </a:defRPr>
            </a:lvl1pPr>
          </a:lstStyle>
          <a:p>
            <a:fld id="{0459E3A7-4A6F-4029-8F3C-E0FC3E79D484}" type="slidenum">
              <a:rPr lang="zh-CN" altLang="en-US" smtClean="0"/>
              <a:t>‹#›</a:t>
            </a:fld>
            <a:endParaRPr lang="zh-CN" altLang="en-US"/>
          </a:p>
        </p:txBody>
      </p:sp>
    </p:spTree>
    <p:extLst>
      <p:ext uri="{BB962C8B-B14F-4D97-AF65-F5344CB8AC3E}">
        <p14:creationId xmlns:p14="http://schemas.microsoft.com/office/powerpoint/2010/main" val="211469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zh-CN"/>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8" name="矩形: 圆角 37">
            <a:extLst>
              <a:ext uri="{FF2B5EF4-FFF2-40B4-BE49-F238E27FC236}">
                <a16:creationId xmlns:a16="http://schemas.microsoft.com/office/drawing/2014/main" id="{923ED0F4-97AE-4E69-BA0F-F2296CB76534}"/>
              </a:ext>
            </a:extLst>
          </p:cNvPr>
          <p:cNvSpPr/>
          <p:nvPr/>
        </p:nvSpPr>
        <p:spPr>
          <a:xfrm>
            <a:off x="403107" y="343206"/>
            <a:ext cx="28080000" cy="4897003"/>
          </a:xfrm>
          <a:prstGeom prst="roundRect">
            <a:avLst>
              <a:gd name="adj" fmla="val 8012"/>
            </a:avLst>
          </a:prstGeom>
          <a:solidFill>
            <a:schemeClr val="accent5">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96A3452B-AC80-495E-BAF3-15F47119A615}"/>
              </a:ext>
            </a:extLst>
          </p:cNvPr>
          <p:cNvSpPr/>
          <p:nvPr/>
        </p:nvSpPr>
        <p:spPr>
          <a:xfrm>
            <a:off x="5582553" y="1694642"/>
            <a:ext cx="21851879" cy="861774"/>
          </a:xfrm>
          <a:prstGeom prst="rect">
            <a:avLst/>
          </a:prstGeom>
        </p:spPr>
        <p:txBody>
          <a:bodyPr wrap="square">
            <a:spAutoFit/>
          </a:bodyPr>
          <a:lstStyle/>
          <a:p>
            <a:pPr algn="ctr">
              <a:spcBef>
                <a:spcPts val="200"/>
              </a:spcBef>
              <a:spcAft>
                <a:spcPts val="500"/>
              </a:spcAft>
            </a:pPr>
            <a:r>
              <a:rPr lang="en-US" altLang="zh-CN" sz="5000" b="1" dirty="0">
                <a:effectLst/>
                <a:latin typeface="微软雅黑" panose="020B0503020204020204" pitchFamily="34" charset="-122"/>
                <a:ea typeface="微软雅黑" panose="020B0503020204020204" pitchFamily="34" charset="-122"/>
                <a:cs typeface="Times New Roman" panose="02020603050405020304" pitchFamily="18" charset="0"/>
              </a:rPr>
              <a:t>Assembly Defect Detection of Atomizers Based on Machine Vision</a:t>
            </a:r>
            <a:r>
              <a:rPr lang="en-US" altLang="zh-CN" sz="5000" b="1" baseline="300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50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6D8E7249-62A7-4F7B-B811-0D5B1E07CEA5}"/>
              </a:ext>
            </a:extLst>
          </p:cNvPr>
          <p:cNvSpPr/>
          <p:nvPr/>
        </p:nvSpPr>
        <p:spPr>
          <a:xfrm>
            <a:off x="6141531" y="2631531"/>
            <a:ext cx="21013145" cy="2348607"/>
          </a:xfrm>
          <a:prstGeom prst="rect">
            <a:avLst/>
          </a:prstGeom>
        </p:spPr>
        <p:txBody>
          <a:bodyPr wrap="square" numCol="2" spcCol="720000">
            <a:noAutofit/>
          </a:bodyPr>
          <a:lstStyle/>
          <a:p>
            <a:pPr algn="ctr">
              <a:spcAft>
                <a:spcPts val="800"/>
              </a:spcAft>
            </a:pPr>
            <a:r>
              <a:rPr lang="en-US" altLang="zh-CN" sz="3600" dirty="0" err="1">
                <a:effectLst/>
                <a:latin typeface="微软雅黑" panose="020B0503020204020204" pitchFamily="34" charset="-122"/>
                <a:ea typeface="微软雅黑" panose="020B0503020204020204" pitchFamily="34" charset="-122"/>
              </a:rPr>
              <a:t>Jiankun</a:t>
            </a:r>
            <a:r>
              <a:rPr lang="en-US" altLang="zh-CN" sz="3600" dirty="0">
                <a:effectLst/>
                <a:latin typeface="微软雅黑" panose="020B0503020204020204" pitchFamily="34" charset="-122"/>
                <a:ea typeface="微软雅黑" panose="020B0503020204020204" pitchFamily="34" charset="-122"/>
              </a:rPr>
              <a:t> Wang and Hong Hu</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Department of Mechatronic Engineering</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Harbin Institute of Technology</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 </a:t>
            </a:r>
            <a:r>
              <a:rPr lang="en-US" altLang="zh-CN" sz="3600" dirty="0">
                <a:effectLst/>
                <a:latin typeface="微软雅黑" panose="020B0503020204020204" pitchFamily="34" charset="-122"/>
                <a:ea typeface="微软雅黑" panose="020B0503020204020204" pitchFamily="34" charset="-122"/>
              </a:rPr>
              <a:t>Shenzhen</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honghu@hit.edu.cn</a:t>
            </a:r>
            <a:endParaRPr lang="zh-CN" altLang="zh-CN" sz="3600" dirty="0">
              <a:effectLst/>
              <a:latin typeface="微软雅黑" panose="020B0503020204020204" pitchFamily="34" charset="-122"/>
              <a:ea typeface="微软雅黑" panose="020B0503020204020204" pitchFamily="34" charset="-122"/>
            </a:endParaRPr>
          </a:p>
          <a:p>
            <a:pPr algn="ctr">
              <a:spcAft>
                <a:spcPts val="800"/>
              </a:spcAft>
            </a:pPr>
            <a:r>
              <a:rPr lang="en-US" altLang="zh-CN" sz="3600" dirty="0">
                <a:effectLst/>
                <a:latin typeface="微软雅黑" panose="020B0503020204020204" pitchFamily="34" charset="-122"/>
                <a:ea typeface="微软雅黑" panose="020B0503020204020204" pitchFamily="34" charset="-122"/>
              </a:rPr>
              <a:t>Long Chen and </a:t>
            </a:r>
            <a:r>
              <a:rPr lang="en-US" altLang="zh-CN" sz="3600" dirty="0" err="1">
                <a:effectLst/>
                <a:latin typeface="微软雅黑" panose="020B0503020204020204" pitchFamily="34" charset="-122"/>
                <a:ea typeface="微软雅黑" panose="020B0503020204020204" pitchFamily="34" charset="-122"/>
              </a:rPr>
              <a:t>Caiying</a:t>
            </a:r>
            <a:r>
              <a:rPr lang="en-US" altLang="zh-CN" sz="3600" dirty="0">
                <a:effectLst/>
                <a:latin typeface="微软雅黑" panose="020B0503020204020204" pitchFamily="34" charset="-122"/>
                <a:ea typeface="微软雅黑" panose="020B0503020204020204" pitchFamily="34" charset="-122"/>
              </a:rPr>
              <a:t> He</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Technology Center</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Shenzhen Colibri Technologies Co. Ltd</a:t>
            </a:r>
            <a:br>
              <a:rPr lang="en-US" altLang="zh-CN" sz="3600" dirty="0">
                <a:effectLst/>
                <a:latin typeface="微软雅黑" panose="020B0503020204020204" pitchFamily="34" charset="-122"/>
                <a:ea typeface="微软雅黑" panose="020B0503020204020204" pitchFamily="34" charset="-122"/>
              </a:rPr>
            </a:br>
            <a:r>
              <a:rPr lang="en-US" altLang="zh-CN" sz="3600" dirty="0">
                <a:effectLst/>
                <a:latin typeface="微软雅黑" panose="020B0503020204020204" pitchFamily="34" charset="-122"/>
                <a:ea typeface="微软雅黑" panose="020B0503020204020204" pitchFamily="34" charset="-122"/>
              </a:rPr>
              <a:t>longchen@colibri.com.cn</a:t>
            </a:r>
            <a:endParaRPr lang="zh-CN" altLang="zh-CN" sz="3600" dirty="0">
              <a:effectLst/>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a16="http://schemas.microsoft.com/office/drawing/2014/main" id="{8384A313-29EF-4957-AC56-DAFA51E8C3C2}"/>
              </a:ext>
            </a:extLst>
          </p:cNvPr>
          <p:cNvSpPr/>
          <p:nvPr/>
        </p:nvSpPr>
        <p:spPr>
          <a:xfrm>
            <a:off x="358652" y="5461622"/>
            <a:ext cx="28080000" cy="30194909"/>
          </a:xfrm>
          <a:prstGeom prst="roundRect">
            <a:avLst>
              <a:gd name="adj" fmla="val 1687"/>
            </a:avLst>
          </a:prstGeom>
          <a:solidFill>
            <a:schemeClr val="accent5">
              <a:lumMod val="20000"/>
              <a:lumOff val="80000"/>
            </a:schemeClr>
          </a:solidFill>
          <a:ln w="76200">
            <a:solidFill>
              <a:schemeClr val="tx1"/>
            </a:solidFill>
          </a:ln>
        </p:spPr>
        <p:style>
          <a:lnRef idx="2">
            <a:schemeClr val="dk1"/>
          </a:lnRef>
          <a:fillRef idx="1">
            <a:schemeClr val="lt1"/>
          </a:fillRef>
          <a:effectRef idx="0">
            <a:schemeClr val="dk1"/>
          </a:effectRef>
          <a:fontRef idx="minor">
            <a:schemeClr val="dk1"/>
          </a:fontRef>
        </p:style>
        <p:txBody>
          <a:bodyPr wrap="square" numCol="3" spcCol="900000">
            <a:noAutofit/>
          </a:bodyPr>
          <a:lstStyle/>
          <a:p>
            <a:pPr marL="194945" indent="-194945" algn="ctr">
              <a:spcBef>
                <a:spcPts val="1200"/>
              </a:spcBef>
              <a:spcAft>
                <a:spcPts val="600"/>
              </a:spcAft>
            </a:pPr>
            <a:r>
              <a:rPr lang="en-US" altLang="zh-CN" sz="3600" b="1" dirty="0">
                <a:effectLst/>
                <a:latin typeface="微软雅黑" panose="020B0503020204020204" pitchFamily="34" charset="-122"/>
                <a:ea typeface="微软雅黑" panose="020B0503020204020204" pitchFamily="34" charset="-122"/>
              </a:rPr>
              <a:t>Introduction</a:t>
            </a:r>
            <a:endParaRPr lang="zh-CN" altLang="zh-CN" sz="3600" b="1" dirty="0">
              <a:effectLst/>
              <a:latin typeface="微软雅黑" panose="020B0503020204020204" pitchFamily="34" charset="-122"/>
              <a:ea typeface="微软雅黑" panose="020B0503020204020204" pitchFamily="34" charset="-122"/>
            </a:endParaRPr>
          </a:p>
          <a:p>
            <a:pPr algn="just" hangingPunct="0">
              <a:lnSpc>
                <a:spcPct val="110000"/>
              </a:lnSpc>
              <a:spcBef>
                <a:spcPts val="600"/>
              </a:spcBef>
              <a:spcAft>
                <a:spcPts val="600"/>
              </a:spcAft>
            </a:pP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    In industrial automated production, in order to ensure the quality of the product it is necessary to perform defect detection in order to eliminate defective products. The research object of this paper is an atomizer. The assembly defects of an atomizer can be divided into four types: missing workpiece, missing cotton core, missing metal sheet, and abnormal wire position. Defect samples are shown in Figure 1. 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his paper proposes two algorithms for detecting atomizer assembly defects. One is the image processing detection algorithm, and the other is the deep learning detection algorithm based on CNN. Our goal is to verify the feasibility of using deep learning algorithms for industrial inspection and to analyze the characteristics of two different algorithms.</a:t>
            </a: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missing workpiece            missing cotton core</a:t>
            </a: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missing metal sheet      abnormal wire position</a:t>
            </a: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spcAft>
                <a:spcPts val="600"/>
              </a:spcAft>
            </a:pP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normal</a:t>
            </a:r>
          </a:p>
          <a:p>
            <a:pPr algn="ctr" hangingPunct="0">
              <a:lnSpc>
                <a:spcPct val="110000"/>
              </a:lnSpc>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Figure 1: Samples of atomizer assembly defects</a:t>
            </a:r>
          </a:p>
          <a:p>
            <a:pPr algn="ctr" hangingPunct="0">
              <a:lnSpc>
                <a:spcPct val="110000"/>
              </a:lnSpc>
              <a:spcBef>
                <a:spcPts val="100"/>
              </a:spcBef>
              <a:spcAft>
                <a:spcPts val="600"/>
              </a:spcAft>
            </a:pP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Aft>
                <a:spcPts val="600"/>
              </a:spcAft>
            </a:pPr>
            <a:r>
              <a:rPr lang="en-US" altLang="zh-CN" sz="3600" b="1" dirty="0">
                <a:latin typeface="微软雅黑" panose="020B0503020204020204" pitchFamily="34" charset="-122"/>
                <a:ea typeface="微软雅黑" panose="020B0503020204020204" pitchFamily="34" charset="-122"/>
              </a:rPr>
              <a:t>Image Processing Algorithm</a:t>
            </a:r>
          </a:p>
          <a:p>
            <a:pPr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 Detection Target Location and ROI Setting</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Step-1: Separate the foreground and background. We use fixed threshold binary segmentation. </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Step-2: Fixture positioning. We applying an open operation to eliminate protruding wires. Then, a contour search is used on the image to obtain the outer rectangular outline of the fixture. </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Step-3: The corresponding ROI is set according to the occurrence area of various defects. The position of the ROI can be determined based on the relative position of the assembly to the fixture. The ROI settings are shown in Figure 2. </a:t>
            </a: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2400"/>
              </a:spcBef>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Figure 2: Detection target location and ROI settings</a:t>
            </a:r>
          </a:p>
          <a:p>
            <a:pPr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 Detection of Various Defects</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the detection of missing workpiece defect, the contour filtering method is proposed. Contour filtering is to filter the contour of a small area by setting the contour area threshold. The result of the contour filtering is used to judge whether the workpiece is missing. If there is no contour after contour filtering, it can be determined that the workpiece is missing. </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the detection of missing cotton core defect, a pixel statistical method is proposed. The cotton core is judged to be missing by counting the proportion of white pixels in the ROI. If the ratio is less than the threshold, it is determined that the cotton core is missing, and vice versa. </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the detection of missing metal sheet defect, the template matching method is used. The detection process of the sample with the metal piece is shown in Figure 3.</a:t>
            </a: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1800"/>
              </a:spcBef>
              <a:spcAft>
                <a:spcPts val="12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Figure 3: Detection of missing metal sheet</a:t>
            </a:r>
          </a:p>
          <a:p>
            <a:pPr algn="just" hangingPunct="0">
              <a:lnSpc>
                <a:spcPct val="110000"/>
              </a:lnSpc>
              <a:spcBef>
                <a:spcPts val="6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the detection of abnormal wire position defect, a measurement distance method based on pixel statistics is proposed. According to the distance between the wire and the vertical side of the metal claw, we can judge whether the position of the wire is abnormal. The process of measuring the distance is shown in Figure 4.</a:t>
            </a: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30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original image               pre-processed image</a:t>
            </a: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600"/>
              </a:spcBef>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8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pixel statistics                 numerical smoothing</a:t>
            </a:r>
          </a:p>
          <a:p>
            <a:pPr algn="ctr" hangingPunct="0">
              <a:lnSpc>
                <a:spcPct val="110000"/>
              </a:lnSpc>
              <a:spcBef>
                <a:spcPts val="12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Figure 4: Distance measurement</a:t>
            </a:r>
          </a:p>
          <a:p>
            <a:pPr algn="just" hangingPunct="0">
              <a:lnSpc>
                <a:spcPct val="110000"/>
              </a:lnSpc>
              <a:spcBef>
                <a:spcPts val="100"/>
              </a:spcBef>
              <a:spcAft>
                <a:spcPts val="600"/>
              </a:spcAft>
            </a:pP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100"/>
              </a:spcBef>
              <a:spcAft>
                <a:spcPts val="600"/>
              </a:spcAft>
            </a:pPr>
            <a:r>
              <a:rPr lang="en-US" altLang="zh-CN" sz="3600" b="1" dirty="0">
                <a:latin typeface="微软雅黑" panose="020B0503020204020204" pitchFamily="34" charset="-122"/>
                <a:ea typeface="微软雅黑" panose="020B0503020204020204" pitchFamily="34" charset="-122"/>
              </a:rPr>
              <a:t>Deep Learning Algorithm</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Model Selection</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We made a preliminary selection of the model. We selected several commonly used CNN networks to build deep learning models, including Alex, VGG, and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MobileNetThe</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detection accuracy of each model and the detection time of a single picture are shown as Table 1.</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From the table, it can be found that the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MobileNet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network has the highest accuracy and the shortest detection time. Therefore, we choose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MobileNet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for deep learning algorithm design.</a:t>
            </a: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 Training Program Improvement</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This paper proposes a new training program. Each sample used in model training consists of two pictures, one is a standard normal picture and the other is any picture in the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datateset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The diagram of the training program is shown in Figure 5.</a:t>
            </a: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Figure 5: Sketch of training program</a:t>
            </a:r>
          </a:p>
          <a:p>
            <a:pPr algn="ctr" hangingPunct="0">
              <a:lnSpc>
                <a:spcPct val="110000"/>
              </a:lnSpc>
              <a:spcBef>
                <a:spcPts val="100"/>
              </a:spcBef>
              <a:spcAft>
                <a:spcPts val="600"/>
              </a:spcAft>
            </a:pPr>
            <a:endParaRPr lang="en-US" altLang="zh-CN" sz="1800" b="1" dirty="0">
              <a:latin typeface="微软雅黑" panose="020B0503020204020204" pitchFamily="34" charset="-122"/>
              <a:ea typeface="微软雅黑" panose="020B0503020204020204" pitchFamily="34" charset="-122"/>
            </a:endParaRPr>
          </a:p>
          <a:p>
            <a:pPr algn="ctr" hangingPunct="0">
              <a:lnSpc>
                <a:spcPct val="110000"/>
              </a:lnSpc>
              <a:spcBef>
                <a:spcPts val="100"/>
              </a:spcBef>
              <a:spcAft>
                <a:spcPts val="600"/>
              </a:spcAft>
            </a:pPr>
            <a:r>
              <a:rPr lang="en-US" altLang="zh-CN" sz="2800" b="1" dirty="0">
                <a:latin typeface="微软雅黑" panose="020B0503020204020204" pitchFamily="34" charset="-122"/>
                <a:ea typeface="微软雅黑" panose="020B0503020204020204" pitchFamily="34" charset="-122"/>
              </a:rPr>
              <a:t>Experiment</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We used the image processing algorithm and the deep learning algorithm with the original and proposed training program for defect detection. The test results of the algorithms are shown in Table 2, 3 and 4, respectively.</a:t>
            </a: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From the table 3 and 4, we can know that the detection accuracy of proposed training program is improved compared to original training program. From table 2 and 4, we can know that image processing algorithm has better defect detection accuracy, while deep learning algorithm has better normal category detection rate.</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hangingPunct="0">
              <a:lnSpc>
                <a:spcPct val="110000"/>
              </a:lnSpc>
              <a:spcBef>
                <a:spcPts val="100"/>
              </a:spcBef>
              <a:spcAft>
                <a:spcPts val="600"/>
              </a:spcAft>
            </a:pPr>
            <a:endParaRPr lang="en-US" altLang="zh-CN" sz="1800" b="1" dirty="0">
              <a:latin typeface="微软雅黑" panose="020B0503020204020204" pitchFamily="34" charset="-122"/>
              <a:ea typeface="微软雅黑" panose="020B0503020204020204" pitchFamily="34" charset="-122"/>
            </a:endParaRPr>
          </a:p>
          <a:p>
            <a:pPr algn="ctr" hangingPunct="0">
              <a:lnSpc>
                <a:spcPct val="110000"/>
              </a:lnSpc>
              <a:spcBef>
                <a:spcPts val="100"/>
              </a:spcBef>
              <a:spcAft>
                <a:spcPts val="600"/>
              </a:spcAft>
            </a:pPr>
            <a:r>
              <a:rPr lang="en-US" altLang="zh-CN" sz="3600" b="1" dirty="0">
                <a:latin typeface="微软雅黑" panose="020B0503020204020204" pitchFamily="34" charset="-122"/>
                <a:ea typeface="微软雅黑" panose="020B0503020204020204" pitchFamily="34" charset="-122"/>
              </a:rPr>
              <a:t>Conclusion</a:t>
            </a:r>
          </a:p>
          <a:p>
            <a:pPr algn="just" hangingPunct="0">
              <a:lnSpc>
                <a:spcPct val="110000"/>
              </a:lnSpc>
              <a:spcBef>
                <a:spcPts val="100"/>
              </a:spcBef>
              <a:spcAft>
                <a:spcPts val="6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This paper proposes two algorithms to detect the assembly defects of the atomizer. We designed a corresponding image processing detection algorithm for different assembly defects. We also proposed a deep learning detection algorithm based on the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MobileNet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network and our training program. Both algorithms have their own advantages and disadvantages. </a:t>
            </a:r>
          </a:p>
        </p:txBody>
      </p:sp>
      <p:cxnSp>
        <p:nvCxnSpPr>
          <p:cNvPr id="2113" name="直接连接符 2112">
            <a:extLst>
              <a:ext uri="{FF2B5EF4-FFF2-40B4-BE49-F238E27FC236}">
                <a16:creationId xmlns:a16="http://schemas.microsoft.com/office/drawing/2014/main" id="{BC1A330E-EC8A-48F9-A528-8D5E7315CA07}"/>
              </a:ext>
            </a:extLst>
          </p:cNvPr>
          <p:cNvCxnSpPr>
            <a:cxnSpLocks/>
          </p:cNvCxnSpPr>
          <p:nvPr/>
        </p:nvCxnSpPr>
        <p:spPr>
          <a:xfrm>
            <a:off x="9575676" y="5461622"/>
            <a:ext cx="0" cy="3019490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2117" name="图片 2116">
            <a:extLst>
              <a:ext uri="{FF2B5EF4-FFF2-40B4-BE49-F238E27FC236}">
                <a16:creationId xmlns:a16="http://schemas.microsoft.com/office/drawing/2014/main" id="{F17F6E97-7595-46BB-A19D-6743B9FBF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46" y="13892979"/>
            <a:ext cx="4320000" cy="2592000"/>
          </a:xfrm>
          <a:prstGeom prst="rect">
            <a:avLst/>
          </a:prstGeom>
        </p:spPr>
      </p:pic>
      <p:pic>
        <p:nvPicPr>
          <p:cNvPr id="2119" name="图片 2118">
            <a:extLst>
              <a:ext uri="{FF2B5EF4-FFF2-40B4-BE49-F238E27FC236}">
                <a16:creationId xmlns:a16="http://schemas.microsoft.com/office/drawing/2014/main" id="{CEB564E7-7799-4562-9461-188CD80DF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90" y="13892979"/>
            <a:ext cx="4320000" cy="2592000"/>
          </a:xfrm>
          <a:prstGeom prst="rect">
            <a:avLst/>
          </a:prstGeom>
        </p:spPr>
      </p:pic>
      <p:pic>
        <p:nvPicPr>
          <p:cNvPr id="2121" name="图片 2120">
            <a:extLst>
              <a:ext uri="{FF2B5EF4-FFF2-40B4-BE49-F238E27FC236}">
                <a16:creationId xmlns:a16="http://schemas.microsoft.com/office/drawing/2014/main" id="{D4C98617-0D36-4550-9898-12DC9E935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568" y="20130350"/>
            <a:ext cx="4320000" cy="2592000"/>
          </a:xfrm>
          <a:prstGeom prst="rect">
            <a:avLst/>
          </a:prstGeom>
        </p:spPr>
      </p:pic>
      <p:pic>
        <p:nvPicPr>
          <p:cNvPr id="2123" name="图片 2122">
            <a:extLst>
              <a:ext uri="{FF2B5EF4-FFF2-40B4-BE49-F238E27FC236}">
                <a16:creationId xmlns:a16="http://schemas.microsoft.com/office/drawing/2014/main" id="{E8993736-2904-432D-B462-8BCE87339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190" y="16966463"/>
            <a:ext cx="4320000" cy="2592000"/>
          </a:xfrm>
          <a:prstGeom prst="rect">
            <a:avLst/>
          </a:prstGeom>
        </p:spPr>
      </p:pic>
      <p:pic>
        <p:nvPicPr>
          <p:cNvPr id="2125" name="图片 2124">
            <a:extLst>
              <a:ext uri="{FF2B5EF4-FFF2-40B4-BE49-F238E27FC236}">
                <a16:creationId xmlns:a16="http://schemas.microsoft.com/office/drawing/2014/main" id="{8003CCDA-7C4F-40B0-B97C-F4F6B5ED2B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4646" y="16966463"/>
            <a:ext cx="4320000" cy="2592000"/>
          </a:xfrm>
          <a:prstGeom prst="rect">
            <a:avLst/>
          </a:prstGeom>
        </p:spPr>
      </p:pic>
      <p:pic>
        <p:nvPicPr>
          <p:cNvPr id="10" name="图片 9">
            <a:extLst>
              <a:ext uri="{FF2B5EF4-FFF2-40B4-BE49-F238E27FC236}">
                <a16:creationId xmlns:a16="http://schemas.microsoft.com/office/drawing/2014/main" id="{2366CBFC-4429-4704-B719-3718BF2E61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0190" y="30961309"/>
            <a:ext cx="6624000" cy="3974400"/>
          </a:xfrm>
          <a:prstGeom prst="rect">
            <a:avLst/>
          </a:prstGeom>
        </p:spPr>
      </p:pic>
      <p:pic>
        <p:nvPicPr>
          <p:cNvPr id="14" name="图片 13">
            <a:extLst>
              <a:ext uri="{FF2B5EF4-FFF2-40B4-BE49-F238E27FC236}">
                <a16:creationId xmlns:a16="http://schemas.microsoft.com/office/drawing/2014/main" id="{186F7B02-580D-4CDB-A6BD-D26A720953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1107" y="14892818"/>
            <a:ext cx="4320000" cy="2681380"/>
          </a:xfrm>
          <a:prstGeom prst="rect">
            <a:avLst/>
          </a:prstGeom>
        </p:spPr>
      </p:pic>
      <p:pic>
        <p:nvPicPr>
          <p:cNvPr id="16" name="图片 15">
            <a:extLst>
              <a:ext uri="{FF2B5EF4-FFF2-40B4-BE49-F238E27FC236}">
                <a16:creationId xmlns:a16="http://schemas.microsoft.com/office/drawing/2014/main" id="{2530C324-01DE-48CC-8380-AD6EE0F578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89846" y="14892818"/>
            <a:ext cx="4320000" cy="2681380"/>
          </a:xfrm>
          <a:prstGeom prst="rect">
            <a:avLst/>
          </a:prstGeom>
        </p:spPr>
      </p:pic>
      <p:pic>
        <p:nvPicPr>
          <p:cNvPr id="18" name="图片 17">
            <a:extLst>
              <a:ext uri="{FF2B5EF4-FFF2-40B4-BE49-F238E27FC236}">
                <a16:creationId xmlns:a16="http://schemas.microsoft.com/office/drawing/2014/main" id="{F00DF611-DD69-4214-882B-EFDBA19F65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51107" y="24912637"/>
            <a:ext cx="4392000" cy="3294000"/>
          </a:xfrm>
          <a:prstGeom prst="rect">
            <a:avLst/>
          </a:prstGeom>
        </p:spPr>
      </p:pic>
      <p:pic>
        <p:nvPicPr>
          <p:cNvPr id="20" name="图片 19">
            <a:extLst>
              <a:ext uri="{FF2B5EF4-FFF2-40B4-BE49-F238E27FC236}">
                <a16:creationId xmlns:a16="http://schemas.microsoft.com/office/drawing/2014/main" id="{41A4FB27-2BC3-4CFF-9BBC-ABDF9C88DA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16104" y="24912636"/>
            <a:ext cx="4392000" cy="3294000"/>
          </a:xfrm>
          <a:prstGeom prst="rect">
            <a:avLst/>
          </a:prstGeom>
        </p:spPr>
      </p:pic>
      <p:pic>
        <p:nvPicPr>
          <p:cNvPr id="22" name="图片 21">
            <a:extLst>
              <a:ext uri="{FF2B5EF4-FFF2-40B4-BE49-F238E27FC236}">
                <a16:creationId xmlns:a16="http://schemas.microsoft.com/office/drawing/2014/main" id="{6DBDB589-C432-4C29-A4AE-A16C2E41F64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51107" y="21901663"/>
            <a:ext cx="4320000" cy="2373219"/>
          </a:xfrm>
          <a:prstGeom prst="rect">
            <a:avLst/>
          </a:prstGeom>
        </p:spPr>
      </p:pic>
      <p:pic>
        <p:nvPicPr>
          <p:cNvPr id="24" name="图片 23">
            <a:extLst>
              <a:ext uri="{FF2B5EF4-FFF2-40B4-BE49-F238E27FC236}">
                <a16:creationId xmlns:a16="http://schemas.microsoft.com/office/drawing/2014/main" id="{D65A7681-78BA-4AE9-AD4B-6DCDD9FE85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488104" y="21901662"/>
            <a:ext cx="4320000" cy="2373219"/>
          </a:xfrm>
          <a:prstGeom prst="rect">
            <a:avLst/>
          </a:prstGeom>
        </p:spPr>
      </p:pic>
      <p:graphicFrame>
        <p:nvGraphicFramePr>
          <p:cNvPr id="26" name="表格 25">
            <a:extLst>
              <a:ext uri="{FF2B5EF4-FFF2-40B4-BE49-F238E27FC236}">
                <a16:creationId xmlns:a16="http://schemas.microsoft.com/office/drawing/2014/main" id="{E77CE771-1F0E-4719-A8DB-C769E550FF87}"/>
              </a:ext>
            </a:extLst>
          </p:cNvPr>
          <p:cNvGraphicFramePr>
            <a:graphicFrameLocks noGrp="1"/>
          </p:cNvGraphicFramePr>
          <p:nvPr>
            <p:extLst>
              <p:ext uri="{D42A27DB-BD31-4B8C-83A1-F6EECF244321}">
                <p14:modId xmlns:p14="http://schemas.microsoft.com/office/powerpoint/2010/main" val="784002618"/>
              </p:ext>
            </p:extLst>
          </p:nvPr>
        </p:nvGraphicFramePr>
        <p:xfrm>
          <a:off x="19614337" y="6163474"/>
          <a:ext cx="8568000" cy="2086930"/>
        </p:xfrm>
        <a:graphic>
          <a:graphicData uri="http://schemas.openxmlformats.org/drawingml/2006/table">
            <a:tbl>
              <a:tblPr firstRow="1" firstCol="1" bandRow="1"/>
              <a:tblGrid>
                <a:gridCol w="2929347">
                  <a:extLst>
                    <a:ext uri="{9D8B030D-6E8A-4147-A177-3AD203B41FA5}">
                      <a16:colId xmlns:a16="http://schemas.microsoft.com/office/drawing/2014/main" val="3609322958"/>
                    </a:ext>
                  </a:extLst>
                </a:gridCol>
                <a:gridCol w="2844847">
                  <a:extLst>
                    <a:ext uri="{9D8B030D-6E8A-4147-A177-3AD203B41FA5}">
                      <a16:colId xmlns:a16="http://schemas.microsoft.com/office/drawing/2014/main" val="519304136"/>
                    </a:ext>
                  </a:extLst>
                </a:gridCol>
                <a:gridCol w="2793806">
                  <a:extLst>
                    <a:ext uri="{9D8B030D-6E8A-4147-A177-3AD203B41FA5}">
                      <a16:colId xmlns:a16="http://schemas.microsoft.com/office/drawing/2014/main" val="1973905324"/>
                    </a:ext>
                  </a:extLst>
                </a:gridCol>
              </a:tblGrid>
              <a:tr h="388843">
                <a:tc gridSpan="3">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Table 1. Accuracy And Detection Time Of Models</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08077570"/>
                  </a:ext>
                </a:extLst>
              </a:tr>
              <a:tr h="388843">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Model</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Accuracy</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4000"/>
                        </a:lnSpc>
                        <a:spcAft>
                          <a:spcPts val="0"/>
                        </a:spcAft>
                      </a:pPr>
                      <a:r>
                        <a:rPr lang="en-US" sz="2600">
                          <a:effectLst/>
                          <a:latin typeface="微软雅黑" panose="020B0503020204020204" pitchFamily="34" charset="-122"/>
                          <a:ea typeface="微软雅黑" panose="020B0503020204020204" pitchFamily="34" charset="-122"/>
                          <a:cs typeface="Times New Roman" panose="02020603050405020304" pitchFamily="18" charset="0"/>
                        </a:rPr>
                        <a:t>Detection time</a:t>
                      </a:r>
                      <a:endParaRPr lang="zh-CN" sz="260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122167"/>
                  </a:ext>
                </a:extLst>
              </a:tr>
              <a:tr h="388843">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Alex</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92.61%</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24.78ms</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030797"/>
                  </a:ext>
                </a:extLst>
              </a:tr>
              <a:tr h="388843">
                <a:tc>
                  <a:txBody>
                    <a:bodyPr/>
                    <a:lstStyle/>
                    <a:p>
                      <a:pPr algn="ctr">
                        <a:lnSpc>
                          <a:spcPct val="114000"/>
                        </a:lnSpc>
                        <a:spcAft>
                          <a:spcPts val="0"/>
                        </a:spcAft>
                      </a:pPr>
                      <a:r>
                        <a:rPr lang="en-US" sz="2600">
                          <a:effectLst/>
                          <a:latin typeface="微软雅黑" panose="020B0503020204020204" pitchFamily="34" charset="-122"/>
                          <a:ea typeface="微软雅黑" panose="020B0503020204020204" pitchFamily="34" charset="-122"/>
                          <a:cs typeface="Times New Roman" panose="02020603050405020304" pitchFamily="18" charset="0"/>
                        </a:rPr>
                        <a:t>VGG</a:t>
                      </a:r>
                      <a:endParaRPr lang="zh-CN" sz="26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63.04%</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105.30ms</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extLst>
                  <a:ext uri="{0D108BD9-81ED-4DB2-BD59-A6C34878D82A}">
                    <a16:rowId xmlns:a16="http://schemas.microsoft.com/office/drawing/2014/main" val="2599545877"/>
                  </a:ext>
                </a:extLst>
              </a:tr>
              <a:tr h="388843">
                <a:tc>
                  <a:txBody>
                    <a:bodyPr/>
                    <a:lstStyle/>
                    <a:p>
                      <a:pPr algn="ctr">
                        <a:lnSpc>
                          <a:spcPct val="114000"/>
                        </a:lnSpc>
                        <a:spcAft>
                          <a:spcPts val="0"/>
                        </a:spcAft>
                      </a:pPr>
                      <a:r>
                        <a:rPr lang="en-US" sz="2600">
                          <a:effectLst/>
                          <a:latin typeface="微软雅黑" panose="020B0503020204020204" pitchFamily="34" charset="-122"/>
                          <a:ea typeface="微软雅黑" panose="020B0503020204020204" pitchFamily="34" charset="-122"/>
                          <a:cs typeface="Times New Roman" panose="02020603050405020304" pitchFamily="18" charset="0"/>
                        </a:rPr>
                        <a:t>MobileNet</a:t>
                      </a:r>
                      <a:endParaRPr lang="zh-CN" sz="26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97.83%</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14000"/>
                        </a:lnSpc>
                        <a:spcAft>
                          <a:spcPts val="0"/>
                        </a:spcAft>
                      </a:pPr>
                      <a:r>
                        <a:rPr lang="en-US" sz="2600" dirty="0">
                          <a:effectLst/>
                          <a:latin typeface="微软雅黑" panose="020B0503020204020204" pitchFamily="34" charset="-122"/>
                          <a:ea typeface="微软雅黑" panose="020B0503020204020204" pitchFamily="34" charset="-122"/>
                          <a:cs typeface="Times New Roman" panose="02020603050405020304" pitchFamily="18" charset="0"/>
                        </a:rPr>
                        <a:t>5.31ms</a:t>
                      </a:r>
                      <a:endParaRPr lang="zh-CN" sz="26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874885"/>
                  </a:ext>
                </a:extLst>
              </a:tr>
            </a:tbl>
          </a:graphicData>
        </a:graphic>
      </p:graphicFrame>
      <p:grpSp>
        <p:nvGrpSpPr>
          <p:cNvPr id="107" name="画布 97">
            <a:extLst>
              <a:ext uri="{FF2B5EF4-FFF2-40B4-BE49-F238E27FC236}">
                <a16:creationId xmlns:a16="http://schemas.microsoft.com/office/drawing/2014/main" id="{61065FC6-6070-4C14-AD3E-301E9D83D448}"/>
              </a:ext>
            </a:extLst>
          </p:cNvPr>
          <p:cNvGrpSpPr>
            <a:grpSpLocks noChangeAspect="1"/>
          </p:cNvGrpSpPr>
          <p:nvPr/>
        </p:nvGrpSpPr>
        <p:grpSpPr>
          <a:xfrm>
            <a:off x="19955626" y="11303125"/>
            <a:ext cx="7920000" cy="3342232"/>
            <a:chOff x="0" y="0"/>
            <a:chExt cx="3090545" cy="1418590"/>
          </a:xfrm>
        </p:grpSpPr>
        <p:sp>
          <p:nvSpPr>
            <p:cNvPr id="108" name="矩形 107">
              <a:extLst>
                <a:ext uri="{FF2B5EF4-FFF2-40B4-BE49-F238E27FC236}">
                  <a16:creationId xmlns:a16="http://schemas.microsoft.com/office/drawing/2014/main" id="{53186810-AF29-428A-B152-8DEEC2D65E43}"/>
                </a:ext>
              </a:extLst>
            </p:cNvPr>
            <p:cNvSpPr/>
            <p:nvPr/>
          </p:nvSpPr>
          <p:spPr>
            <a:xfrm>
              <a:off x="0" y="0"/>
              <a:ext cx="3090545" cy="1418590"/>
            </a:xfrm>
            <a:prstGeom prst="rect">
              <a:avLst/>
            </a:prstGeom>
          </p:spPr>
        </p:sp>
        <p:sp>
          <p:nvSpPr>
            <p:cNvPr id="109" name="矩形 108">
              <a:extLst>
                <a:ext uri="{FF2B5EF4-FFF2-40B4-BE49-F238E27FC236}">
                  <a16:creationId xmlns:a16="http://schemas.microsoft.com/office/drawing/2014/main" id="{FE3589CF-50EF-4692-A2DE-7728F417CC53}"/>
                </a:ext>
              </a:extLst>
            </p:cNvPr>
            <p:cNvSpPr/>
            <p:nvPr/>
          </p:nvSpPr>
          <p:spPr>
            <a:xfrm>
              <a:off x="146705" y="89079"/>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dirty="0">
                  <a:effectLst/>
                  <a:latin typeface="微软雅黑" panose="020B0503020204020204" pitchFamily="34" charset="-122"/>
                  <a:ea typeface="微软雅黑" panose="020B0503020204020204" pitchFamily="34" charset="-122"/>
                </a:rPr>
                <a:t>normal</a:t>
              </a:r>
              <a:endParaRPr lang="zh-CN" sz="2400" dirty="0">
                <a:effectLst/>
                <a:latin typeface="微软雅黑" panose="020B0503020204020204" pitchFamily="34" charset="-122"/>
                <a:ea typeface="微软雅黑" panose="020B0503020204020204" pitchFamily="34" charset="-122"/>
              </a:endParaRPr>
            </a:p>
            <a:p>
              <a:pPr algn="ctr">
                <a:spcAft>
                  <a:spcPts val="0"/>
                </a:spcAft>
              </a:pPr>
              <a:r>
                <a:rPr lang="en-US" sz="2400" dirty="0">
                  <a:effectLst/>
                  <a:latin typeface="微软雅黑" panose="020B0503020204020204" pitchFamily="34" charset="-122"/>
                  <a:ea typeface="微软雅黑" panose="020B0503020204020204" pitchFamily="34" charset="-122"/>
                </a:rPr>
                <a:t>image</a:t>
              </a:r>
              <a:endParaRPr lang="zh-CN" sz="2400" dirty="0">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188F8D7-B0B8-4FB2-A1C0-1F0DF6C02B53}"/>
                </a:ext>
              </a:extLst>
            </p:cNvPr>
            <p:cNvSpPr/>
            <p:nvPr/>
          </p:nvSpPr>
          <p:spPr>
            <a:xfrm>
              <a:off x="146705" y="717987"/>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矩形 110">
              <a:extLst>
                <a:ext uri="{FF2B5EF4-FFF2-40B4-BE49-F238E27FC236}">
                  <a16:creationId xmlns:a16="http://schemas.microsoft.com/office/drawing/2014/main" id="{4D869614-25A4-4803-96C0-AD06A99C8284}"/>
                </a:ext>
              </a:extLst>
            </p:cNvPr>
            <p:cNvSpPr/>
            <p:nvPr/>
          </p:nvSpPr>
          <p:spPr>
            <a:xfrm>
              <a:off x="219112" y="794532"/>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2" name="矩形 111">
              <a:extLst>
                <a:ext uri="{FF2B5EF4-FFF2-40B4-BE49-F238E27FC236}">
                  <a16:creationId xmlns:a16="http://schemas.microsoft.com/office/drawing/2014/main" id="{2909F2D0-EEB1-4B39-B467-13503EA0E0CA}"/>
                </a:ext>
              </a:extLst>
            </p:cNvPr>
            <p:cNvSpPr/>
            <p:nvPr/>
          </p:nvSpPr>
          <p:spPr>
            <a:xfrm>
              <a:off x="293588" y="872613"/>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dirty="0">
                  <a:latin typeface="微软雅黑" panose="020B0503020204020204" pitchFamily="34" charset="-122"/>
                  <a:ea typeface="微软雅黑" panose="020B0503020204020204" pitchFamily="34" charset="-122"/>
                </a:rPr>
                <a:t>image dataset</a:t>
              </a:r>
              <a:endParaRPr lang="zh-CN" altLang="en-US" sz="2400" dirty="0">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E9B5CEB8-8D1A-4CC2-ABB2-0E6973E28E39}"/>
                </a:ext>
              </a:extLst>
            </p:cNvPr>
            <p:cNvSpPr/>
            <p:nvPr/>
          </p:nvSpPr>
          <p:spPr>
            <a:xfrm>
              <a:off x="1068153" y="21734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4" name="矩形 113">
              <a:extLst>
                <a:ext uri="{FF2B5EF4-FFF2-40B4-BE49-F238E27FC236}">
                  <a16:creationId xmlns:a16="http://schemas.microsoft.com/office/drawing/2014/main" id="{A96213F5-B8B9-4848-82CC-864F7BF765C7}"/>
                </a:ext>
              </a:extLst>
            </p:cNvPr>
            <p:cNvSpPr/>
            <p:nvPr/>
          </p:nvSpPr>
          <p:spPr>
            <a:xfrm>
              <a:off x="1099268" y="24782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5" name="矩形 114">
              <a:extLst>
                <a:ext uri="{FF2B5EF4-FFF2-40B4-BE49-F238E27FC236}">
                  <a16:creationId xmlns:a16="http://schemas.microsoft.com/office/drawing/2014/main" id="{7D903161-E7A9-4456-B173-5D8E2BEA7552}"/>
                </a:ext>
              </a:extLst>
            </p:cNvPr>
            <p:cNvSpPr/>
            <p:nvPr/>
          </p:nvSpPr>
          <p:spPr>
            <a:xfrm>
              <a:off x="1176103" y="473344"/>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6" name="矩形 115">
              <a:extLst>
                <a:ext uri="{FF2B5EF4-FFF2-40B4-BE49-F238E27FC236}">
                  <a16:creationId xmlns:a16="http://schemas.microsoft.com/office/drawing/2014/main" id="{4769A42E-FAD8-4215-84C5-540CE62C7259}"/>
                </a:ext>
              </a:extLst>
            </p:cNvPr>
            <p:cNvSpPr/>
            <p:nvPr/>
          </p:nvSpPr>
          <p:spPr>
            <a:xfrm>
              <a:off x="1207218" y="503824"/>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7" name="矩形 116">
              <a:extLst>
                <a:ext uri="{FF2B5EF4-FFF2-40B4-BE49-F238E27FC236}">
                  <a16:creationId xmlns:a16="http://schemas.microsoft.com/office/drawing/2014/main" id="{8EF3BDE2-0C49-473F-BB62-AF745AA23051}"/>
                </a:ext>
              </a:extLst>
            </p:cNvPr>
            <p:cNvSpPr/>
            <p:nvPr/>
          </p:nvSpPr>
          <p:spPr>
            <a:xfrm>
              <a:off x="1290403" y="72661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8" name="矩形 117">
              <a:extLst>
                <a:ext uri="{FF2B5EF4-FFF2-40B4-BE49-F238E27FC236}">
                  <a16:creationId xmlns:a16="http://schemas.microsoft.com/office/drawing/2014/main" id="{A4AB2221-24C7-4809-98CC-AF0BFBA29654}"/>
                </a:ext>
              </a:extLst>
            </p:cNvPr>
            <p:cNvSpPr/>
            <p:nvPr/>
          </p:nvSpPr>
          <p:spPr>
            <a:xfrm>
              <a:off x="1321518" y="75709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dirty="0">
                  <a:latin typeface="微软雅黑" panose="020B0503020204020204" pitchFamily="34" charset="-122"/>
                  <a:ea typeface="微软雅黑" panose="020B0503020204020204" pitchFamily="34" charset="-122"/>
                </a:rPr>
                <a:t>one sample</a:t>
              </a:r>
              <a:endParaRPr lang="zh-CN" altLang="en-US" sz="2400" dirty="0">
                <a:latin typeface="微软雅黑" panose="020B0503020204020204" pitchFamily="34" charset="-122"/>
                <a:ea typeface="微软雅黑" panose="020B0503020204020204" pitchFamily="34" charset="-122"/>
              </a:endParaRPr>
            </a:p>
          </p:txBody>
        </p:sp>
        <p:cxnSp>
          <p:nvCxnSpPr>
            <p:cNvPr id="119" name="直接箭头连接符 118">
              <a:extLst>
                <a:ext uri="{FF2B5EF4-FFF2-40B4-BE49-F238E27FC236}">
                  <a16:creationId xmlns:a16="http://schemas.microsoft.com/office/drawing/2014/main" id="{6E93A479-7CC1-4193-930A-3362F17956E9}"/>
                </a:ext>
              </a:extLst>
            </p:cNvPr>
            <p:cNvCxnSpPr/>
            <p:nvPr/>
          </p:nvCxnSpPr>
          <p:spPr>
            <a:xfrm>
              <a:off x="686705" y="359079"/>
              <a:ext cx="381448" cy="1281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AA901790-2E38-4A13-BD40-AE144D984A51}"/>
                </a:ext>
              </a:extLst>
            </p:cNvPr>
            <p:cNvCxnSpPr/>
            <p:nvPr/>
          </p:nvCxnSpPr>
          <p:spPr>
            <a:xfrm flipV="1">
              <a:off x="686705" y="517573"/>
              <a:ext cx="412563" cy="2002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23223961-FFAB-4E60-84E5-4E517622CEB3}"/>
                </a:ext>
              </a:extLst>
            </p:cNvPr>
            <p:cNvCxnSpPr/>
            <p:nvPr/>
          </p:nvCxnSpPr>
          <p:spPr>
            <a:xfrm>
              <a:off x="686705" y="359079"/>
              <a:ext cx="489398" cy="3841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B2614991-ABA6-4041-835B-F87946262118}"/>
                </a:ext>
              </a:extLst>
            </p:cNvPr>
            <p:cNvCxnSpPr/>
            <p:nvPr/>
          </p:nvCxnSpPr>
          <p:spPr>
            <a:xfrm flipV="1">
              <a:off x="759112" y="773510"/>
              <a:ext cx="448106" cy="208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AE651E0-5BCF-428B-AF3C-C53634C3C998}"/>
                </a:ext>
              </a:extLst>
            </p:cNvPr>
            <p:cNvCxnSpPr/>
            <p:nvPr/>
          </p:nvCxnSpPr>
          <p:spPr>
            <a:xfrm>
              <a:off x="686705" y="359079"/>
              <a:ext cx="603698" cy="6374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3645B84B-E013-427C-9FBB-5C5CC9AEB511}"/>
                </a:ext>
              </a:extLst>
            </p:cNvPr>
            <p:cNvCxnSpPr/>
            <p:nvPr/>
          </p:nvCxnSpPr>
          <p:spPr>
            <a:xfrm>
              <a:off x="833588" y="872748"/>
              <a:ext cx="487930" cy="15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立方体 124">
              <a:extLst>
                <a:ext uri="{FF2B5EF4-FFF2-40B4-BE49-F238E27FC236}">
                  <a16:creationId xmlns:a16="http://schemas.microsoft.com/office/drawing/2014/main" id="{F72A44DD-122C-4E46-A0E3-D5E3F000736D}"/>
                </a:ext>
              </a:extLst>
            </p:cNvPr>
            <p:cNvSpPr/>
            <p:nvPr/>
          </p:nvSpPr>
          <p:spPr>
            <a:xfrm>
              <a:off x="2254410" y="375560"/>
              <a:ext cx="612000" cy="468000"/>
            </a:xfrm>
            <a:prstGeom prst="cub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AU" sz="2400" dirty="0">
                  <a:latin typeface="微软雅黑" panose="020B0503020204020204" pitchFamily="34" charset="-122"/>
                  <a:ea typeface="微软雅黑" panose="020B0503020204020204" pitchFamily="34" charset="-122"/>
                </a:rPr>
                <a:t>Model</a:t>
              </a:r>
              <a:endParaRPr lang="zh-CN" altLang="en-US" sz="2400" dirty="0">
                <a:latin typeface="微软雅黑" panose="020B0503020204020204" pitchFamily="34" charset="-122"/>
                <a:ea typeface="微软雅黑" panose="020B0503020204020204" pitchFamily="34" charset="-122"/>
              </a:endParaRPr>
            </a:p>
          </p:txBody>
        </p:sp>
        <p:cxnSp>
          <p:nvCxnSpPr>
            <p:cNvPr id="126" name="直接箭头连接符 125">
              <a:extLst>
                <a:ext uri="{FF2B5EF4-FFF2-40B4-BE49-F238E27FC236}">
                  <a16:creationId xmlns:a16="http://schemas.microsoft.com/office/drawing/2014/main" id="{17D54E4B-6585-48A8-9B46-2B731E82582E}"/>
                </a:ext>
              </a:extLst>
            </p:cNvPr>
            <p:cNvCxnSpPr/>
            <p:nvPr/>
          </p:nvCxnSpPr>
          <p:spPr>
            <a:xfrm>
              <a:off x="1639018" y="335728"/>
              <a:ext cx="615392" cy="332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ED9409A-3670-4BA1-9A4B-4C95E82413C9}"/>
                </a:ext>
              </a:extLst>
            </p:cNvPr>
            <p:cNvCxnSpPr/>
            <p:nvPr/>
          </p:nvCxnSpPr>
          <p:spPr>
            <a:xfrm>
              <a:off x="1746968" y="595418"/>
              <a:ext cx="507442" cy="724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93706F4B-E7DF-4448-9E90-064C32F476F0}"/>
                </a:ext>
              </a:extLst>
            </p:cNvPr>
            <p:cNvCxnSpPr/>
            <p:nvPr/>
          </p:nvCxnSpPr>
          <p:spPr>
            <a:xfrm flipV="1">
              <a:off x="1861268" y="667897"/>
              <a:ext cx="393142" cy="358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表格 29">
            <a:extLst>
              <a:ext uri="{FF2B5EF4-FFF2-40B4-BE49-F238E27FC236}">
                <a16:creationId xmlns:a16="http://schemas.microsoft.com/office/drawing/2014/main" id="{AF49D7A5-8C27-4259-B738-1B58B54B88A0}"/>
              </a:ext>
            </a:extLst>
          </p:cNvPr>
          <p:cNvGraphicFramePr>
            <a:graphicFrameLocks noGrp="1"/>
          </p:cNvGraphicFramePr>
          <p:nvPr>
            <p:extLst>
              <p:ext uri="{D42A27DB-BD31-4B8C-83A1-F6EECF244321}">
                <p14:modId xmlns:p14="http://schemas.microsoft.com/office/powerpoint/2010/main" val="2291482839"/>
              </p:ext>
            </p:extLst>
          </p:nvPr>
        </p:nvGraphicFramePr>
        <p:xfrm>
          <a:off x="19614373" y="18627107"/>
          <a:ext cx="8568001" cy="2811907"/>
        </p:xfrm>
        <a:graphic>
          <a:graphicData uri="http://schemas.openxmlformats.org/drawingml/2006/table">
            <a:tbl>
              <a:tblPr firstRow="1" firstCol="1" bandRow="1"/>
              <a:tblGrid>
                <a:gridCol w="3649675">
                  <a:extLst>
                    <a:ext uri="{9D8B030D-6E8A-4147-A177-3AD203B41FA5}">
                      <a16:colId xmlns:a16="http://schemas.microsoft.com/office/drawing/2014/main" val="1431822864"/>
                    </a:ext>
                  </a:extLst>
                </a:gridCol>
                <a:gridCol w="2346088">
                  <a:extLst>
                    <a:ext uri="{9D8B030D-6E8A-4147-A177-3AD203B41FA5}">
                      <a16:colId xmlns:a16="http://schemas.microsoft.com/office/drawing/2014/main" val="3894261984"/>
                    </a:ext>
                  </a:extLst>
                </a:gridCol>
                <a:gridCol w="2572238">
                  <a:extLst>
                    <a:ext uri="{9D8B030D-6E8A-4147-A177-3AD203B41FA5}">
                      <a16:colId xmlns:a16="http://schemas.microsoft.com/office/drawing/2014/main" val="1610478065"/>
                    </a:ext>
                  </a:extLst>
                </a:gridCol>
              </a:tblGrid>
              <a:tr h="165945">
                <a:tc gridSpan="3">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Table 2. Result Of Image Processing Algorithm </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6177252"/>
                  </a:ext>
                </a:extLst>
              </a:tr>
              <a:tr h="331890">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Defect</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Detection rate</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Error rate</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742193"/>
                  </a:ext>
                </a:extLst>
              </a:tr>
              <a:tr h="165945">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Missing workpiece </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1745632"/>
                  </a:ext>
                </a:extLst>
              </a:tr>
              <a:tr h="165945">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Missing cotton core</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extLst>
                  <a:ext uri="{0D108BD9-81ED-4DB2-BD59-A6C34878D82A}">
                    <a16:rowId xmlns:a16="http://schemas.microsoft.com/office/drawing/2014/main" val="1978320721"/>
                  </a:ext>
                </a:extLst>
              </a:tr>
              <a:tr h="165945">
                <a:tc>
                  <a:txBody>
                    <a:bodyPr/>
                    <a:lstStyle/>
                    <a:p>
                      <a:pPr algn="ctr" hangingPunct="0">
                        <a:lnSpc>
                          <a:spcPct val="114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Missing metal sheet </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0.43%</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extLst>
                  <a:ext uri="{0D108BD9-81ED-4DB2-BD59-A6C34878D82A}">
                    <a16:rowId xmlns:a16="http://schemas.microsoft.com/office/drawing/2014/main" val="1749876903"/>
                  </a:ext>
                </a:extLst>
              </a:tr>
              <a:tr h="331890">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Abnormal wire position</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0.85%</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a:noFill/>
                    </a:lnB>
                  </a:tcPr>
                </a:tc>
                <a:extLst>
                  <a:ext uri="{0D108BD9-81ED-4DB2-BD59-A6C34878D82A}">
                    <a16:rowId xmlns:a16="http://schemas.microsoft.com/office/drawing/2014/main" val="101847428"/>
                  </a:ext>
                </a:extLst>
              </a:tr>
              <a:tr h="165945">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Normal</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20000"/>
                        </a:lnSpc>
                        <a:spcAft>
                          <a:spcPts val="0"/>
                        </a:spcAft>
                      </a:pPr>
                      <a:r>
                        <a:rPr lang="en-US" sz="2400">
                          <a:effectLst/>
                          <a:latin typeface="微软雅黑" panose="020B0503020204020204" pitchFamily="34" charset="-122"/>
                          <a:ea typeface="微软雅黑" panose="020B0503020204020204" pitchFamily="34" charset="-122"/>
                          <a:cs typeface="Times New Roman" panose="02020603050405020304" pitchFamily="18" charset="0"/>
                        </a:rPr>
                        <a:t>98.72%</a:t>
                      </a:r>
                      <a:endParaRPr lang="zh-CN" sz="240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20000"/>
                        </a:lnSpc>
                        <a:spcAft>
                          <a:spcPts val="0"/>
                        </a:spcAft>
                      </a:pPr>
                      <a:r>
                        <a:rPr lang="en-US" sz="2400" dirty="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2400" dirty="0">
                        <a:effectLst/>
                        <a:latin typeface="微软雅黑" panose="020B0503020204020204" pitchFamily="34" charset="-122"/>
                        <a:ea typeface="微软雅黑" panose="020B0503020204020204" pitchFamily="34"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344139"/>
                  </a:ext>
                </a:extLst>
              </a:tr>
            </a:tbl>
          </a:graphicData>
        </a:graphic>
      </p:graphicFrame>
      <p:graphicFrame>
        <p:nvGraphicFramePr>
          <p:cNvPr id="33" name="表格 32">
            <a:extLst>
              <a:ext uri="{FF2B5EF4-FFF2-40B4-BE49-F238E27FC236}">
                <a16:creationId xmlns:a16="http://schemas.microsoft.com/office/drawing/2014/main" id="{E1007148-CB2E-4DAF-8DF0-ED87CEF2F960}"/>
              </a:ext>
            </a:extLst>
          </p:cNvPr>
          <p:cNvGraphicFramePr>
            <a:graphicFrameLocks noGrp="1"/>
          </p:cNvGraphicFramePr>
          <p:nvPr>
            <p:extLst>
              <p:ext uri="{D42A27DB-BD31-4B8C-83A1-F6EECF244321}">
                <p14:modId xmlns:p14="http://schemas.microsoft.com/office/powerpoint/2010/main" val="2675521274"/>
              </p:ext>
            </p:extLst>
          </p:nvPr>
        </p:nvGraphicFramePr>
        <p:xfrm>
          <a:off x="19614336" y="21563179"/>
          <a:ext cx="8567999" cy="2696785"/>
        </p:xfrm>
        <a:graphic>
          <a:graphicData uri="http://schemas.openxmlformats.org/drawingml/2006/table">
            <a:tbl>
              <a:tblPr firstRow="1" firstCol="1" bandRow="1"/>
              <a:tblGrid>
                <a:gridCol w="3649674">
                  <a:extLst>
                    <a:ext uri="{9D8B030D-6E8A-4147-A177-3AD203B41FA5}">
                      <a16:colId xmlns:a16="http://schemas.microsoft.com/office/drawing/2014/main" val="2995180320"/>
                    </a:ext>
                  </a:extLst>
                </a:gridCol>
                <a:gridCol w="2346087">
                  <a:extLst>
                    <a:ext uri="{9D8B030D-6E8A-4147-A177-3AD203B41FA5}">
                      <a16:colId xmlns:a16="http://schemas.microsoft.com/office/drawing/2014/main" val="1770791534"/>
                    </a:ext>
                  </a:extLst>
                </a:gridCol>
                <a:gridCol w="2572238">
                  <a:extLst>
                    <a:ext uri="{9D8B030D-6E8A-4147-A177-3AD203B41FA5}">
                      <a16:colId xmlns:a16="http://schemas.microsoft.com/office/drawing/2014/main" val="329589629"/>
                    </a:ext>
                  </a:extLst>
                </a:gridCol>
              </a:tblGrid>
              <a:tr h="0">
                <a:tc gridSpan="3">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Table 3. Result Of Original Deep Learning Algorithm </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0089051"/>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Defect</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Detection rate</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Error rate</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661013"/>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workpiece </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07279749"/>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cotton core</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042462616"/>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metal sheet </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1.41%</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286154094"/>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Abnormal wire position</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83.33%</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46574843"/>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Normal</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97.93%</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2.35%</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666115"/>
                  </a:ext>
                </a:extLst>
              </a:tr>
            </a:tbl>
          </a:graphicData>
        </a:graphic>
      </p:graphicFrame>
      <p:graphicFrame>
        <p:nvGraphicFramePr>
          <p:cNvPr id="35" name="表格 34">
            <a:extLst>
              <a:ext uri="{FF2B5EF4-FFF2-40B4-BE49-F238E27FC236}">
                <a16:creationId xmlns:a16="http://schemas.microsoft.com/office/drawing/2014/main" id="{DD141ED7-D5FD-4C87-814B-90EB1B7A7CBC}"/>
              </a:ext>
            </a:extLst>
          </p:cNvPr>
          <p:cNvGraphicFramePr>
            <a:graphicFrameLocks noGrp="1"/>
          </p:cNvGraphicFramePr>
          <p:nvPr>
            <p:extLst>
              <p:ext uri="{D42A27DB-BD31-4B8C-83A1-F6EECF244321}">
                <p14:modId xmlns:p14="http://schemas.microsoft.com/office/powerpoint/2010/main" val="3877854228"/>
              </p:ext>
            </p:extLst>
          </p:nvPr>
        </p:nvGraphicFramePr>
        <p:xfrm>
          <a:off x="19614336" y="24349862"/>
          <a:ext cx="8568001" cy="2696785"/>
        </p:xfrm>
        <a:graphic>
          <a:graphicData uri="http://schemas.openxmlformats.org/drawingml/2006/table">
            <a:tbl>
              <a:tblPr firstRow="1" firstCol="1" bandRow="1"/>
              <a:tblGrid>
                <a:gridCol w="3649674">
                  <a:extLst>
                    <a:ext uri="{9D8B030D-6E8A-4147-A177-3AD203B41FA5}">
                      <a16:colId xmlns:a16="http://schemas.microsoft.com/office/drawing/2014/main" val="2487503101"/>
                    </a:ext>
                  </a:extLst>
                </a:gridCol>
                <a:gridCol w="2346087">
                  <a:extLst>
                    <a:ext uri="{9D8B030D-6E8A-4147-A177-3AD203B41FA5}">
                      <a16:colId xmlns:a16="http://schemas.microsoft.com/office/drawing/2014/main" val="2468532989"/>
                    </a:ext>
                  </a:extLst>
                </a:gridCol>
                <a:gridCol w="2572240">
                  <a:extLst>
                    <a:ext uri="{9D8B030D-6E8A-4147-A177-3AD203B41FA5}">
                      <a16:colId xmlns:a16="http://schemas.microsoft.com/office/drawing/2014/main" val="2014737794"/>
                    </a:ext>
                  </a:extLst>
                </a:gridCol>
              </a:tblGrid>
              <a:tr h="0">
                <a:tc gridSpan="3">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Table 4. Result Of Proposed Deep Learning Algorithm</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5996084"/>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Defect</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Detection rate</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Error rate</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845864"/>
                  </a:ext>
                </a:extLst>
              </a:tr>
              <a:tr h="0">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workpiece </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8457354"/>
                  </a:ext>
                </a:extLst>
              </a:tr>
              <a:tr h="0">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cotton core</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5146548"/>
                  </a:ext>
                </a:extLst>
              </a:tr>
              <a:tr h="0">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Missing metal sheet </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6991895"/>
                  </a:ext>
                </a:extLst>
              </a:tr>
              <a:tr h="0">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Abnormal wire position</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83.33%</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445845856"/>
                  </a:ext>
                </a:extLst>
              </a:tr>
              <a:tr h="0">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Normal</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a:t>
                      </a:r>
                      <a:endParaRPr lang="zh-CN" altLang="en-US" sz="2400"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hangingPunct="0">
                        <a:lnSpc>
                          <a:spcPct val="114000"/>
                        </a:lnSpc>
                        <a:spcAft>
                          <a:spcPts val="0"/>
                        </a:spcAft>
                      </a:pPr>
                      <a:r>
                        <a:rPr 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2.35%</a:t>
                      </a:r>
                      <a:endParaRPr lang="zh-CN" altLang="en-US" sz="2400"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041911"/>
                  </a:ext>
                </a:extLst>
              </a:tr>
            </a:tbl>
          </a:graphicData>
        </a:graphic>
      </p:graphicFrame>
      <p:cxnSp>
        <p:nvCxnSpPr>
          <p:cNvPr id="138" name="直接连接符 137">
            <a:extLst>
              <a:ext uri="{FF2B5EF4-FFF2-40B4-BE49-F238E27FC236}">
                <a16:creationId xmlns:a16="http://schemas.microsoft.com/office/drawing/2014/main" id="{8A00A8FF-FF8A-4CC7-9F24-E5794EEA230F}"/>
              </a:ext>
            </a:extLst>
          </p:cNvPr>
          <p:cNvCxnSpPr>
            <a:cxnSpLocks/>
          </p:cNvCxnSpPr>
          <p:nvPr/>
        </p:nvCxnSpPr>
        <p:spPr>
          <a:xfrm>
            <a:off x="19152740" y="5461622"/>
            <a:ext cx="0" cy="3019490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0C817A6D-54D7-493F-93FC-833711EB3B18}"/>
              </a:ext>
            </a:extLst>
          </p:cNvPr>
          <p:cNvSpPr/>
          <p:nvPr/>
        </p:nvSpPr>
        <p:spPr>
          <a:xfrm>
            <a:off x="8756733" y="589445"/>
            <a:ext cx="15503517" cy="1015663"/>
          </a:xfrm>
          <a:prstGeom prst="rect">
            <a:avLst/>
          </a:prstGeom>
        </p:spPr>
        <p:txBody>
          <a:bodyPr wrap="square">
            <a:spAutoFit/>
          </a:bodyPr>
          <a:lstStyle/>
          <a:p>
            <a:pPr algn="ctr">
              <a:spcBef>
                <a:spcPts val="200"/>
              </a:spcBef>
              <a:spcAft>
                <a:spcPts val="500"/>
              </a:spcAft>
            </a:pPr>
            <a:r>
              <a:rPr lang="en-US" altLang="zh-CN" sz="6000" b="1" dirty="0">
                <a:latin typeface="微软雅黑" panose="020B0503020204020204" pitchFamily="34" charset="-122"/>
                <a:ea typeface="微软雅黑" panose="020B0503020204020204" pitchFamily="34" charset="-122"/>
                <a:cs typeface="Times New Roman" panose="02020603050405020304" pitchFamily="18" charset="0"/>
              </a:rPr>
              <a:t>CACRE 2019   C019</a:t>
            </a:r>
            <a:endParaRPr lang="zh-CN" altLang="zh-CN" sz="60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D1972053-42DE-4F52-AF87-1137238FF5F4}"/>
              </a:ext>
            </a:extLst>
          </p:cNvPr>
          <p:cNvPicPr>
            <a:picLocks noChangeAspect="1"/>
          </p:cNvPicPr>
          <p:nvPr/>
        </p:nvPicPr>
        <p:blipFill rotWithShape="1">
          <a:blip r:embed="rId15">
            <a:extLst>
              <a:ext uri="{28A0092B-C50C-407E-A947-70E740481C1C}">
                <a14:useLocalDpi xmlns:a14="http://schemas.microsoft.com/office/drawing/2010/main" val="0"/>
              </a:ext>
            </a:extLst>
          </a:blip>
          <a:srcRect r="53109"/>
          <a:stretch/>
        </p:blipFill>
        <p:spPr>
          <a:xfrm>
            <a:off x="780218" y="709530"/>
            <a:ext cx="4391107" cy="4164354"/>
          </a:xfrm>
          <a:prstGeom prst="roundRect">
            <a:avLst>
              <a:gd name="adj" fmla="val 4167"/>
            </a:avLst>
          </a:prstGeom>
          <a:solidFill>
            <a:srgbClr val="FFFFFF"/>
          </a:solidFill>
          <a:ln w="76200" cap="sq">
            <a:no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36553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1005</Words>
  <Application>Microsoft Office PowerPoint</Application>
  <PresentationFormat>自定义</PresentationFormat>
  <Paragraphs>176</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微软雅黑</vt:lpstr>
      <vt:lpstr>Arial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建坤 王</dc:creator>
  <cp:lastModifiedBy>建坤 王</cp:lastModifiedBy>
  <cp:revision>50</cp:revision>
  <dcterms:created xsi:type="dcterms:W3CDTF">2019-06-23T01:50:39Z</dcterms:created>
  <dcterms:modified xsi:type="dcterms:W3CDTF">2019-07-14T02:56:58Z</dcterms:modified>
</cp:coreProperties>
</file>