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4" r:id="rId2"/>
    <p:sldId id="287" r:id="rId3"/>
    <p:sldId id="285" r:id="rId4"/>
    <p:sldId id="288" r:id="rId5"/>
    <p:sldId id="286" r:id="rId6"/>
    <p:sldId id="316" r:id="rId7"/>
    <p:sldId id="315" r:id="rId8"/>
    <p:sldId id="319" r:id="rId9"/>
    <p:sldId id="311" r:id="rId10"/>
    <p:sldId id="312" r:id="rId11"/>
    <p:sldId id="289" r:id="rId12"/>
    <p:sldId id="313" r:id="rId13"/>
    <p:sldId id="296" r:id="rId14"/>
    <p:sldId id="297" r:id="rId15"/>
    <p:sldId id="298" r:id="rId16"/>
    <p:sldId id="299" r:id="rId17"/>
    <p:sldId id="302" r:id="rId18"/>
    <p:sldId id="300" r:id="rId19"/>
    <p:sldId id="301" r:id="rId20"/>
    <p:sldId id="303" r:id="rId21"/>
    <p:sldId id="304" r:id="rId22"/>
    <p:sldId id="305" r:id="rId23"/>
    <p:sldId id="306" r:id="rId24"/>
    <p:sldId id="309" r:id="rId25"/>
    <p:sldId id="317" r:id="rId26"/>
    <p:sldId id="307" r:id="rId27"/>
    <p:sldId id="308" r:id="rId28"/>
    <p:sldId id="290" r:id="rId29"/>
    <p:sldId id="318" r:id="rId30"/>
    <p:sldId id="295" r:id="rId31"/>
    <p:sldId id="31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1116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3278-BEDC-410D-8D8A-17342E535FD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2D08-8859-4FCA-9FC5-180C34E5F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 flipH="1">
            <a:off x="2527882" y="3579958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2527882" y="2080755"/>
            <a:ext cx="5760000" cy="1360874"/>
          </a:xfrm>
        </p:spPr>
        <p:txBody>
          <a:bodyPr>
            <a:normAutofit/>
          </a:bodyPr>
          <a:lstStyle>
            <a:lvl1pPr algn="ctr">
              <a:defRPr sz="4800" b="1" i="0"/>
            </a:lvl1pPr>
          </a:lstStyle>
          <a:p>
            <a:r>
              <a:rPr lang="zh-CN" altLang="en-US" dirty="0" smtClean="0"/>
              <a:t>课题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27882" y="3801534"/>
            <a:ext cx="5760000" cy="474133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8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1872762"/>
            <a:ext cx="9144001" cy="2417885"/>
            <a:chOff x="0" y="1943100"/>
            <a:chExt cx="12192000" cy="29718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 flipV="1"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933449" y="1943100"/>
              <a:ext cx="3829051" cy="2971800"/>
            </a:xfrm>
            <a:custGeom>
              <a:avLst/>
              <a:gdLst>
                <a:gd name="T0" fmla="*/ 0 w 3829050"/>
                <a:gd name="T1" fmla="*/ 0 h 2971800"/>
                <a:gd name="T2" fmla="*/ 3829050 w 3829050"/>
                <a:gd name="T3" fmla="*/ 1409700 h 2971800"/>
                <a:gd name="T4" fmla="*/ 2971800 w 3829050"/>
                <a:gd name="T5" fmla="*/ 2971800 h 2971800"/>
                <a:gd name="T6" fmla="*/ 0 w 3829050"/>
                <a:gd name="T7" fmla="*/ 2971800 h 2971800"/>
                <a:gd name="T8" fmla="*/ 0 w 3829050"/>
                <a:gd name="T9" fmla="*/ 0 h 297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9050"/>
                <a:gd name="T16" fmla="*/ 0 h 2971800"/>
                <a:gd name="T17" fmla="*/ 3829050 w 3829050"/>
                <a:gd name="T18" fmla="*/ 2971800 h 297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9050" h="2971800">
                  <a:moveTo>
                    <a:pt x="0" y="0"/>
                  </a:moveTo>
                  <a:lnTo>
                    <a:pt x="3829050" y="1409700"/>
                  </a:lnTo>
                  <a:lnTo>
                    <a:pt x="2971800" y="2971800"/>
                  </a:lnTo>
                  <a:lnTo>
                    <a:pt x="0" y="297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8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3900" b="1">
                <a:solidFill>
                  <a:srgbClr val="3D72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0" y="2451442"/>
              <a:ext cx="12192000" cy="18859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2"/>
            <p:cNvSpPr>
              <a:spLocks noChangeArrowheads="1"/>
            </p:cNvSpPr>
            <p:nvPr/>
          </p:nvSpPr>
          <p:spPr bwMode="auto">
            <a:xfrm>
              <a:off x="933451" y="1943100"/>
              <a:ext cx="2971800" cy="297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928938" y="2286354"/>
            <a:ext cx="6215062" cy="1534427"/>
          </a:xfrm>
        </p:spPr>
        <p:txBody>
          <a:bodyPr>
            <a:noAutofit/>
          </a:bodyPr>
          <a:lstStyle>
            <a:lvl1pPr algn="ctr">
              <a:defRPr lang="zh-CN" altLang="en-US" sz="4400" kern="1200" dirty="0">
                <a:solidFill>
                  <a:srgbClr val="F2F2F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17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700086" y="1872762"/>
            <a:ext cx="2228852" cy="2639647"/>
          </a:xfrm>
        </p:spPr>
        <p:txBody>
          <a:bodyPr>
            <a:noAutofit/>
          </a:bodyPr>
          <a:lstStyle>
            <a:lvl1pPr marL="0" indent="0" algn="ctr">
              <a:buNone/>
              <a:defRPr sz="18000" b="1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  <p:sp>
        <p:nvSpPr>
          <p:cNvPr id="8" name="矩形 15"/>
          <p:cNvSpPr>
            <a:spLocks noChangeArrowheads="1"/>
          </p:cNvSpPr>
          <p:nvPr userDrawn="1"/>
        </p:nvSpPr>
        <p:spPr bwMode="auto">
          <a:xfrm>
            <a:off x="246742" y="266474"/>
            <a:ext cx="216000" cy="540000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 userDrawn="1"/>
        </p:nvSpPr>
        <p:spPr bwMode="auto">
          <a:xfrm>
            <a:off x="531848" y="266474"/>
            <a:ext cx="108000" cy="540000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39848" y="266474"/>
            <a:ext cx="3390285" cy="536574"/>
          </a:xfrm>
        </p:spPr>
        <p:txBody>
          <a:bodyPr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71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0" y="0"/>
            <a:ext cx="1335140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584183" y="3181019"/>
            <a:ext cx="576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0" y="1750723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1722420" y="2789757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83" y="107919"/>
            <a:ext cx="3476625" cy="638175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584183" y="3364524"/>
            <a:ext cx="5760000" cy="44169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 dirty="0"/>
              <a:t>答辩人：王建坤     导师：胡泓</a:t>
            </a:r>
          </a:p>
          <a:p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84183" y="2219084"/>
            <a:ext cx="5760000" cy="961935"/>
          </a:xfrm>
        </p:spPr>
        <p:txBody>
          <a:bodyPr>
            <a:normAutofit/>
          </a:bodyPr>
          <a:lstStyle>
            <a:lvl1pPr algn="l">
              <a:defRPr sz="4800" b="1" i="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感谢聆听 请多指教！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7DD8-6722-4182-892A-E3676524296F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D336-5473-415A-8062-CEE63308F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e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4988" y="2134543"/>
            <a:ext cx="6696636" cy="1360874"/>
          </a:xfrm>
        </p:spPr>
        <p:txBody>
          <a:bodyPr>
            <a:noAutofit/>
          </a:bodyPr>
          <a:lstStyle/>
          <a:p>
            <a:r>
              <a:rPr lang="zh-CN" altLang="en-US" dirty="0"/>
              <a:t>基于机器视觉的雾化器装配质量检测</a:t>
            </a:r>
            <a:r>
              <a:rPr lang="zh-CN" altLang="en-US" dirty="0" smtClean="0"/>
              <a:t>算法研究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65094" y="3783603"/>
            <a:ext cx="3236423" cy="158625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汇报人：</a:t>
            </a:r>
            <a:r>
              <a:rPr lang="zh-CN" altLang="en-US" dirty="0"/>
              <a:t>王建</a:t>
            </a:r>
            <a:r>
              <a:rPr lang="zh-CN" altLang="en-US" dirty="0" smtClean="0"/>
              <a:t>坤       </a:t>
            </a:r>
            <a:endParaRPr lang="en-US" altLang="zh-CN" dirty="0"/>
          </a:p>
          <a:p>
            <a:pPr algn="l"/>
            <a:r>
              <a:rPr lang="zh-CN" altLang="en-US" dirty="0" smtClean="0"/>
              <a:t>导     师</a:t>
            </a:r>
            <a:r>
              <a:rPr lang="zh-CN" altLang="en-US" dirty="0"/>
              <a:t>：</a:t>
            </a:r>
            <a:r>
              <a:rPr lang="zh-CN" altLang="en-US" dirty="0" smtClean="0"/>
              <a:t>胡泓教授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专     业：机械工程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r="21498"/>
          <a:stretch/>
        </p:blipFill>
        <p:spPr>
          <a:xfrm>
            <a:off x="1228165" y="1326776"/>
            <a:ext cx="2743200" cy="5226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72" r="17450"/>
          <a:stretch/>
        </p:blipFill>
        <p:spPr>
          <a:xfrm>
            <a:off x="5163671" y="1326776"/>
            <a:ext cx="2384612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装配缺陷类别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163619"/>
            <a:ext cx="393215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工件缺失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棉芯缺失、金属片缺失、金属丝位置异常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834865"/>
            <a:ext cx="30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4851061"/>
            <a:ext cx="30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6" y="2842963"/>
            <a:ext cx="30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2842963"/>
            <a:ext cx="30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81" y="4851061"/>
            <a:ext cx="3000000" cy="1800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99293" y="5056094"/>
            <a:ext cx="818684" cy="76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56729" y="3788537"/>
            <a:ext cx="1810872" cy="5468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数据集构建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0060"/>
              </p:ext>
            </p:extLst>
          </p:nvPr>
        </p:nvGraphicFramePr>
        <p:xfrm>
          <a:off x="259976" y="1500566"/>
          <a:ext cx="86868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1447102"/>
                <a:gridCol w="1448149"/>
                <a:gridCol w="1448149"/>
                <a:gridCol w="1447102"/>
                <a:gridCol w="1448149"/>
                <a:gridCol w="144814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样本数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9847" y="9054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数据采集（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382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847" y="238461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张）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682" y="2907831"/>
            <a:ext cx="5420293" cy="12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位置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偏移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：适应装配件的微小移动。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亮度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适应亮度的变化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变换：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适应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对比度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变化。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3" y="4387007"/>
            <a:ext cx="2880000" cy="172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93" y="4387007"/>
            <a:ext cx="2880000" cy="172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11824" y="6249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21727" y="6249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亮度变换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58928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ea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2" y="2521097"/>
            <a:ext cx="2880000" cy="172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2523299"/>
            <a:ext cx="2880000" cy="172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1" y="4713255"/>
            <a:ext cx="2880000" cy="172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2" y="4711053"/>
            <a:ext cx="2880000" cy="172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6154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68574" y="42965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615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开运算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68574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找轮廓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4405" y="774472"/>
            <a:ext cx="6391493" cy="172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检测目标</a:t>
            </a:r>
            <a:r>
              <a:rPr lang="zh-CN" altLang="zh-CN" sz="2400" b="1" dirty="0" smtClean="0"/>
              <a:t>定位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二值化：分割出夹具和装配件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开</a:t>
            </a:r>
            <a:r>
              <a:rPr lang="zh-CN" altLang="en-US" sz="2200" dirty="0" smtClean="0"/>
              <a:t>运算：</a:t>
            </a:r>
            <a:r>
              <a:rPr lang="zh-CN" altLang="zh-CN" sz="2200" dirty="0" smtClean="0"/>
              <a:t>先</a:t>
            </a:r>
            <a:r>
              <a:rPr lang="zh-CN" altLang="zh-CN" sz="2200" dirty="0"/>
              <a:t>腐蚀后</a:t>
            </a:r>
            <a:r>
              <a:rPr lang="zh-CN" altLang="zh-CN" sz="2200" dirty="0" smtClean="0"/>
              <a:t>膨胀，消除</a:t>
            </a:r>
            <a:r>
              <a:rPr lang="zh-CN" altLang="en-US" sz="2200" dirty="0" smtClean="0"/>
              <a:t>突出的金属丝</a:t>
            </a:r>
            <a:endParaRPr lang="en-US" altLang="zh-CN" sz="2200" dirty="0" smtClean="0"/>
          </a:p>
          <a:p>
            <a:pPr>
              <a:lnSpc>
                <a:spcPct val="120000"/>
              </a:lnSpc>
            </a:pPr>
            <a:r>
              <a:rPr lang="zh-CN" altLang="en-US" sz="2200" dirty="0" smtClean="0"/>
              <a:t>找轮廓：</a:t>
            </a:r>
            <a:r>
              <a:rPr lang="zh-CN" altLang="zh-CN" sz="2200" dirty="0"/>
              <a:t>进行轮廓查找</a:t>
            </a:r>
            <a:r>
              <a:rPr lang="zh-CN" altLang="zh-CN" sz="2200" dirty="0" smtClean="0"/>
              <a:t>，得到</a:t>
            </a:r>
            <a:r>
              <a:rPr lang="zh-CN" altLang="zh-CN" sz="2200" dirty="0"/>
              <a:t>夹具的外包矩形轮廓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2168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5" y="2937987"/>
            <a:ext cx="5400000" cy="3240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8" y="928078"/>
            <a:ext cx="7365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 smtClean="0"/>
              <a:t>ROI</a:t>
            </a:r>
            <a:r>
              <a:rPr lang="zh-CN" altLang="zh-CN" sz="2400" b="1" dirty="0"/>
              <a:t>设置</a:t>
            </a:r>
            <a:endParaRPr lang="en-US" altLang="zh-CN" sz="22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工业检测中，对于不同的检测项目通常采用设置检测的感兴趣区域（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）来进行检测。根据检测要求和不良样本的分析，本文总共设置了八个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074025" y="4558066"/>
            <a:ext cx="17391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607862" y="4020184"/>
            <a:ext cx="220531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19603" y="3410584"/>
            <a:ext cx="239357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607862" y="5069054"/>
            <a:ext cx="22053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13175" y="32105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金属丝长度检测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813175" y="38201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金属丝位置检测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13174" y="43580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棉芯缺失检测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13173" y="486899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金属片缺失</a:t>
            </a:r>
            <a:r>
              <a:rPr lang="zh-CN" altLang="en-US" sz="2000" dirty="0" smtClean="0"/>
              <a:t>检测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81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84434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990424"/>
            <a:ext cx="753596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工件缺失检测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装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配件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sz="2200" kern="100" dirty="0" smtClean="0">
                <a:latin typeface="+mn-ea"/>
                <a:cs typeface="Times New Roman" panose="02020603050405020304" pitchFamily="18" charset="0"/>
              </a:rPr>
              <a:t>工位转换过程中可能</a:t>
            </a:r>
            <a:r>
              <a:rPr lang="zh-CN" altLang="zh-CN" sz="2200" kern="100" dirty="0" smtClean="0">
                <a:latin typeface="+mn-ea"/>
                <a:cs typeface="Times New Roman" panose="02020603050405020304" pitchFamily="18" charset="0"/>
              </a:rPr>
              <a:t>出现</a:t>
            </a:r>
            <a:r>
              <a:rPr lang="zh-CN" altLang="zh-CN" sz="2200" kern="100" dirty="0">
                <a:latin typeface="+mn-ea"/>
                <a:cs typeface="Times New Roman" panose="02020603050405020304" pitchFamily="18" charset="0"/>
              </a:rPr>
              <a:t>夹取失败或者在夹取过程中丢失的情况，导致在检测工位上没有装配件只有夹具。</a:t>
            </a:r>
          </a:p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zh-CN" altLang="zh-CN" sz="2200" b="1" dirty="0">
                <a:latin typeface="+mn-ea"/>
                <a:cs typeface="Times New Roman" panose="02020603050405020304" pitchFamily="18" charset="0"/>
              </a:rPr>
              <a:t>设置轮廓面积阈值进行轮廓筛选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，过滤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小面积的轮廓，如果存在工件缺失的情况，在进行轮廓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查找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就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找不到轮廓，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因此</a:t>
            </a:r>
            <a:r>
              <a:rPr lang="zh-CN" altLang="en-US" sz="2200" dirty="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zh-CN" sz="2200" dirty="0" smtClean="0">
                <a:latin typeface="+mn-ea"/>
                <a:cs typeface="Times New Roman" panose="02020603050405020304" pitchFamily="18" charset="0"/>
              </a:rPr>
              <a:t>根据轮廓</a:t>
            </a:r>
            <a:r>
              <a:rPr lang="zh-CN" altLang="zh-CN" sz="2200" dirty="0">
                <a:latin typeface="+mn-ea"/>
                <a:cs typeface="Times New Roman" panose="02020603050405020304" pitchFamily="18" charset="0"/>
              </a:rPr>
              <a:t>查找的结果来判断工件是否缺失。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26" y="3707926"/>
            <a:ext cx="3240000" cy="194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14" y="3707926"/>
            <a:ext cx="3240000" cy="194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596" y="5757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工件缺失样本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73184" y="5728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轮廓查找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051870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1" y="3687109"/>
            <a:ext cx="1198245" cy="10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7" y="3687109"/>
            <a:ext cx="1230630" cy="1079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71691" y="4842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有棉芯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79050" y="4826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无棉芯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9847" y="1165956"/>
            <a:ext cx="7356671" cy="21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棉芯缺失检测</a:t>
            </a:r>
            <a:r>
              <a:rPr lang="zh-CN" altLang="en-US" sz="2400" b="1" dirty="0"/>
              <a:t>与金属丝长度</a:t>
            </a:r>
            <a:r>
              <a:rPr lang="zh-CN" altLang="en-US" sz="2400" b="1" dirty="0" smtClean="0"/>
              <a:t>检测：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像素统计法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成像时呈亮白色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，通过统计检测</a:t>
            </a:r>
            <a:r>
              <a:rPr lang="en-US" altLang="zh-CN" sz="2200" dirty="0">
                <a:latin typeface="Times New Roman" panose="02020603050405020304" pitchFamily="18" charset="0"/>
              </a:rPr>
              <a:t>ROI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白色像素数量比例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来判断棉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缺失。如果比例小于设定的阈值则判定为棉芯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或金属丝长度过短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，反之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84" y="3717271"/>
            <a:ext cx="1476375" cy="10191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43" y="3717270"/>
            <a:ext cx="1476375" cy="10191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96973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有金属丝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4332" y="4826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无金属丝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339611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2491398"/>
            <a:ext cx="2880000" cy="17873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2491398"/>
            <a:ext cx="2880000" cy="1787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5" y="4683556"/>
            <a:ext cx="2880000" cy="1787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64" y="4683556"/>
            <a:ext cx="2880000" cy="178739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873624" y="3031798"/>
            <a:ext cx="259977" cy="277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9848" y="820762"/>
            <a:ext cx="7328637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/>
              <a:t>金属片缺失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检测到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爪就能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判定金属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片是存在的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首先对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然后采用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模板匹配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进行检测，使用的是</a:t>
            </a:r>
            <a:r>
              <a:rPr lang="zh-CN" altLang="zh-CN" sz="2400" dirty="0" smtClean="0"/>
              <a:t>归一化</a:t>
            </a:r>
            <a:r>
              <a:rPr lang="zh-CN" altLang="zh-CN" sz="2400" dirty="0"/>
              <a:t>平方差</a:t>
            </a:r>
            <a:r>
              <a:rPr lang="zh-CN" altLang="zh-CN" sz="2400" dirty="0" smtClean="0"/>
              <a:t>法</a:t>
            </a:r>
            <a:r>
              <a:rPr lang="zh-CN" altLang="en-US" sz="2400" dirty="0" smtClean="0"/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80992" y="42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待检测图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2982" y="4280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闭运算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89640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32981" y="6466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模板匹配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07606" y="4498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0" y="3608465"/>
            <a:ext cx="763222" cy="8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554764" cy="536574"/>
          </a:xfrm>
        </p:spPr>
        <p:txBody>
          <a:bodyPr/>
          <a:lstStyle/>
          <a:p>
            <a:r>
              <a:rPr lang="zh-CN" altLang="en-US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9848" y="953988"/>
            <a:ext cx="7526999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/>
              <a:t>金属丝</a:t>
            </a:r>
            <a:r>
              <a:rPr lang="zh-CN" altLang="en-US" sz="2400" b="1" dirty="0"/>
              <a:t>位置</a:t>
            </a:r>
            <a:r>
              <a:rPr lang="zh-CN" altLang="zh-CN" sz="2400" b="1" dirty="0" smtClean="0"/>
              <a:t>检测</a:t>
            </a:r>
            <a:r>
              <a:rPr lang="zh-CN" altLang="en-US" sz="2400" b="1" dirty="0" smtClean="0"/>
              <a:t>：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通过测量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与金属片卡爪竖直边的距离来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金属丝的位置是否异常。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848" y="2251259"/>
            <a:ext cx="7526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对待检测的图片进行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预处理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，包括闭运算和二值化，闭运算消除黑色孔洞，二值化操作分割出亮白色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latin typeface="+mn-ea"/>
              </a:rPr>
              <a:t>  </a:t>
            </a:r>
            <a:r>
              <a:rPr lang="zh-CN" altLang="en-US" sz="2200" b="1" dirty="0" smtClean="0"/>
              <a:t>测量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</a:t>
            </a:r>
            <a:r>
              <a:rPr lang="zh-CN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与卡爪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 smtClean="0"/>
              <a:t>距离</a:t>
            </a:r>
            <a:r>
              <a:rPr lang="zh-CN" altLang="en-US" sz="2200" dirty="0" smtClean="0"/>
              <a:t>，如果距离偏离一定的范围则判定为异常，反之。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" y="3956498"/>
            <a:ext cx="3240000" cy="1779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45" y="3956498"/>
            <a:ext cx="3240000" cy="1779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303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</a:t>
            </a:r>
            <a:r>
              <a:rPr lang="zh-CN" altLang="en-US" dirty="0" smtClean="0"/>
              <a:t>检测图片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18531" y="58324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预处理结果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1318996" y="1618615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73024" y="1618615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 smtClean="0">
                <a:solidFill>
                  <a:schemeClr val="tx1"/>
                </a:solidFill>
              </a:rPr>
              <a:t>课题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概述和研究现状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318996" y="2428167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73024" y="2428167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视觉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检测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系统设计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318996" y="3237719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3024" y="3237719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视觉检测算法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318996" y="4047271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73024" y="4047271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视觉检测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软件设计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1318996" y="4856823"/>
            <a:ext cx="864000" cy="54000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73024" y="4856823"/>
            <a:ext cx="5172636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后期安排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476379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39016"/>
            <a:ext cx="75269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测距步骤：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一列白点的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金属丝和极片卡爪竖直边处会有大量的白点，出现两个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极大值。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数值过滤。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使小于某一个数值的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数变为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，过滤非检测区域。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buAutoNum type="arabicPeriod"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数值平滑。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进行平滑处理，更容易找到极大值，两个极大值的距离就是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金属丝与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金属卡爪的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0708" y="5971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原始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6468" y="5967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过滤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" y="3737197"/>
            <a:ext cx="2880000" cy="21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66" y="3737197"/>
            <a:ext cx="2880000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27" y="3737197"/>
            <a:ext cx="2880000" cy="216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2228" y="59663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958176" cy="536574"/>
          </a:xfrm>
        </p:spPr>
        <p:txBody>
          <a:bodyPr/>
          <a:lstStyle/>
          <a:p>
            <a:r>
              <a:rPr lang="zh-CN" altLang="en-US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8639"/>
              </p:ext>
            </p:extLst>
          </p:nvPr>
        </p:nvGraphicFramePr>
        <p:xfrm>
          <a:off x="1284450" y="2659897"/>
          <a:ext cx="5915063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971450"/>
                <a:gridCol w="1971450"/>
                <a:gridCol w="19721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</a:t>
                      </a: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96.16%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72.72%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0.85% / 2/234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2.99% / 7/234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39848" y="1207901"/>
            <a:ext cx="736563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400" b="1" dirty="0" smtClean="0"/>
              <a:t>图像处理</a:t>
            </a:r>
            <a:r>
              <a:rPr lang="zh-CN" altLang="zh-CN" sz="2400" b="1" dirty="0"/>
              <a:t>检测算法</a:t>
            </a:r>
            <a:r>
              <a:rPr lang="zh-CN" altLang="en-US" sz="2400" b="1" dirty="0" smtClean="0"/>
              <a:t>效果：</a:t>
            </a:r>
            <a:endParaRPr lang="en-US" altLang="zh-CN" sz="2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检出率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指该类别被正确检测出来的比例，误检率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把正常样本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类别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检测为该类别的比率。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8" y="4919290"/>
            <a:ext cx="73656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棉芯缺失检出率低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：轮廓查找失败，被判定为工件缺失。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</a:t>
            </a:r>
            <a:r>
              <a:rPr lang="zh-CN" altLang="en-US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检原因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不准确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290008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神经网络检测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模型：</a:t>
                </a:r>
                <a:endParaRPr lang="en-US" altLang="zh-CN" sz="2200" b="1" dirty="0" smtClean="0">
                  <a:latin typeface="+mn-ea"/>
                </a:endParaRPr>
              </a:p>
              <a:p>
                <a:r>
                  <a:rPr lang="en-US" altLang="zh-CN" sz="2200" dirty="0" smtClean="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</a:rPr>
                  <a:t>MobileNet</a:t>
                </a:r>
                <a:r>
                  <a:rPr lang="zh-CN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是一个基于深度可分离卷积的模型，跟其它模型相比，在准确率相差不大的情况下它的计算量远远少于其它</a:t>
                </a:r>
                <a:r>
                  <a:rPr lang="zh-CN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，比较适合工业检测实时检测的特点。</a:t>
                </a:r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200" dirty="0" smtClean="0">
                    <a:latin typeface="+mn-ea"/>
                  </a:rPr>
                  <a:t>  </a:t>
                </a:r>
                <a:r>
                  <a:rPr lang="zh-CN" altLang="zh-CN" sz="2200" dirty="0" smtClean="0"/>
                  <a:t>如果</a:t>
                </a:r>
                <a:r>
                  <a:rPr lang="zh-CN" altLang="zh-CN" sz="2200" dirty="0"/>
                  <a:t>使用</a:t>
                </a:r>
                <a14:m>
                  <m:oMath xmlns:m="http://schemas.openxmlformats.org/officeDocument/2006/math">
                    <m:r>
                      <a:rPr lang="zh-CN" altLang="zh-CN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zh-CN" altLang="zh-CN" sz="2200" dirty="0"/>
                  <a:t>的卷积核，</a:t>
                </a:r>
                <a:r>
                  <a:rPr lang="zh-CN" altLang="zh-CN" sz="2200" b="1" dirty="0"/>
                  <a:t>深度分离卷积的计数量约为标准卷积层计算量的</a:t>
                </a:r>
                <a:r>
                  <a:rPr lang="zh-CN" altLang="zh-CN" sz="2200" b="1" dirty="0" smtClean="0"/>
                  <a:t>九分之一</a:t>
                </a:r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8" y="1020764"/>
                <a:ext cx="7365634" cy="2228302"/>
              </a:xfrm>
              <a:prstGeom prst="rect">
                <a:avLst/>
              </a:prstGeom>
              <a:blipFill rotWithShape="0">
                <a:blip r:embed="rId2"/>
                <a:stretch>
                  <a:fillRect l="-1325" t="-1639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5"/>
          <a:stretch/>
        </p:blipFill>
        <p:spPr bwMode="auto">
          <a:xfrm>
            <a:off x="639848" y="4077813"/>
            <a:ext cx="3240000" cy="1183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1"/>
          <a:stretch/>
        </p:blipFill>
        <p:spPr bwMode="auto">
          <a:xfrm>
            <a:off x="4863854" y="3195866"/>
            <a:ext cx="3240000" cy="874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0"/>
          <a:stretch/>
        </p:blipFill>
        <p:spPr bwMode="auto">
          <a:xfrm>
            <a:off x="4863854" y="5254348"/>
            <a:ext cx="3240000" cy="1032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023839" y="3992534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=</a:t>
            </a:r>
            <a:endParaRPr lang="zh-CN" altLang="en-US" sz="8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35842" y="393090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+</a:t>
            </a:r>
            <a:endParaRPr lang="zh-CN" altLang="en-US" sz="8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870377" y="5479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标准卷积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29856" y="40703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深度卷积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934280" y="4892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逐点卷积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2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008010" cy="536574"/>
          </a:xfrm>
        </p:spPr>
        <p:txBody>
          <a:bodyPr/>
          <a:lstStyle/>
          <a:p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卷积神经网络检测</a:t>
            </a:r>
            <a:r>
              <a:rPr lang="zh-CN" altLang="zh-CN" sz="3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grpSp>
        <p:nvGrpSpPr>
          <p:cNvPr id="33" name="画布 16"/>
          <p:cNvGrpSpPr>
            <a:grpSpLocks/>
          </p:cNvGrpSpPr>
          <p:nvPr/>
        </p:nvGrpSpPr>
        <p:grpSpPr bwMode="auto">
          <a:xfrm>
            <a:off x="3949234" y="803048"/>
            <a:ext cx="5356225" cy="5280025"/>
            <a:chOff x="0" y="0"/>
            <a:chExt cx="4097655" cy="4345940"/>
          </a:xfrm>
        </p:grpSpPr>
        <p:sp>
          <p:nvSpPr>
            <p:cNvPr id="34" name="矩形 122"/>
            <p:cNvSpPr>
              <a:spLocks noChangeArrowheads="1"/>
            </p:cNvSpPr>
            <p:nvPr/>
          </p:nvSpPr>
          <p:spPr bwMode="auto">
            <a:xfrm>
              <a:off x="0" y="0"/>
              <a:ext cx="4097655" cy="434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xmlns="" id="{57AE6D65-AD68-4910-AD70-E3F9CD49580C}"/>
                </a:ext>
              </a:extLst>
            </p:cNvPr>
            <p:cNvSpPr/>
            <p:nvPr/>
          </p:nvSpPr>
          <p:spPr>
            <a:xfrm>
              <a:off x="1400295" y="1811026"/>
              <a:ext cx="914504" cy="359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前向传播</a:t>
              </a:r>
            </a:p>
          </p:txBody>
        </p:sp>
        <p:sp>
          <p:nvSpPr>
            <p:cNvPr id="36" name="流程图: 过程 35">
              <a:extLst>
                <a:ext uri="{FF2B5EF4-FFF2-40B4-BE49-F238E27FC236}">
                  <a16:creationId xmlns:a16="http://schemas.microsoft.com/office/drawing/2014/main" xmlns="" id="{DF5618C4-A100-4C16-AE5A-386CCEA74366}"/>
                </a:ext>
              </a:extLst>
            </p:cNvPr>
            <p:cNvSpPr/>
            <p:nvPr/>
          </p:nvSpPr>
          <p:spPr>
            <a:xfrm>
              <a:off x="1220552" y="2393795"/>
              <a:ext cx="1320140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计算损失函数值</a:t>
              </a:r>
            </a:p>
          </p:txBody>
        </p:sp>
        <p:grpSp>
          <p:nvGrpSpPr>
            <p:cNvPr id="37" name="组合 125"/>
            <p:cNvGrpSpPr>
              <a:grpSpLocks/>
            </p:cNvGrpSpPr>
            <p:nvPr/>
          </p:nvGrpSpPr>
          <p:grpSpPr bwMode="auto">
            <a:xfrm>
              <a:off x="1156376" y="2969946"/>
              <a:ext cx="1440000" cy="719436"/>
              <a:chOff x="493162" y="3371521"/>
              <a:chExt cx="1440000" cy="719436"/>
            </a:xfrm>
          </p:grpSpPr>
          <p:sp>
            <p:nvSpPr>
              <p:cNvPr id="59" name="菱形 58">
                <a:extLst>
                  <a:ext uri="{FF2B5EF4-FFF2-40B4-BE49-F238E27FC236}">
                    <a16:creationId xmlns:a16="http://schemas.microsoft.com/office/drawing/2014/main" xmlns="" id="{12D7EFA7-B56E-49A1-8474-4DB33447F7E4}"/>
                  </a:ext>
                </a:extLst>
              </p:cNvPr>
              <p:cNvSpPr/>
              <p:nvPr/>
            </p:nvSpPr>
            <p:spPr>
              <a:xfrm>
                <a:off x="492971" y="3371605"/>
                <a:ext cx="1440373" cy="719969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127000"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endParaRPr lang="zh-CN" sz="1050" kern="100" dirty="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文本框 19">
                <a:extLst>
                  <a:ext uri="{FF2B5EF4-FFF2-40B4-BE49-F238E27FC236}">
                    <a16:creationId xmlns:a16="http://schemas.microsoft.com/office/drawing/2014/main" xmlns="" id="{D3227F8A-32FC-49B8-8983-80F34F86E615}"/>
                  </a:ext>
                </a:extLst>
              </p:cNvPr>
              <p:cNvSpPr txBox="1"/>
              <p:nvPr/>
            </p:nvSpPr>
            <p:spPr>
              <a:xfrm>
                <a:off x="680001" y="3544084"/>
                <a:ext cx="993445" cy="50698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是否满足终</a:t>
                </a:r>
              </a:p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止条件？</a:t>
                </a:r>
              </a:p>
            </p:txBody>
          </p:sp>
        </p:grpSp>
        <p:grpSp>
          <p:nvGrpSpPr>
            <p:cNvPr id="38" name="组合 126"/>
            <p:cNvGrpSpPr>
              <a:grpSpLocks/>
            </p:cNvGrpSpPr>
            <p:nvPr/>
          </p:nvGrpSpPr>
          <p:grpSpPr bwMode="auto">
            <a:xfrm>
              <a:off x="1300055" y="1232662"/>
              <a:ext cx="1080000" cy="404425"/>
              <a:chOff x="730761" y="1021470"/>
              <a:chExt cx="1080000" cy="485310"/>
            </a:xfrm>
          </p:grpSpPr>
          <p:sp>
            <p:nvSpPr>
              <p:cNvPr id="57" name="流程图: 数据 56">
                <a:extLst>
                  <a:ext uri="{FF2B5EF4-FFF2-40B4-BE49-F238E27FC236}">
                    <a16:creationId xmlns:a16="http://schemas.microsoft.com/office/drawing/2014/main" xmlns="" id="{7B982382-5BDD-430A-823F-1EF66C59D414}"/>
                  </a:ext>
                </a:extLst>
              </p:cNvPr>
              <p:cNvSpPr/>
              <p:nvPr/>
            </p:nvSpPr>
            <p:spPr>
              <a:xfrm>
                <a:off x="730199" y="1020888"/>
                <a:ext cx="1080887" cy="432765"/>
              </a:xfrm>
              <a:prstGeom prst="flowChartInputOutpu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文本框 27">
                <a:extLst>
                  <a:ext uri="{FF2B5EF4-FFF2-40B4-BE49-F238E27FC236}">
                    <a16:creationId xmlns:a16="http://schemas.microsoft.com/office/drawing/2014/main" xmlns="" id="{20A0F180-6CB0-4E70-B6E0-DB14C781003D}"/>
                  </a:ext>
                </a:extLst>
              </p:cNvPr>
              <p:cNvSpPr txBox="1"/>
              <p:nvPr/>
            </p:nvSpPr>
            <p:spPr>
              <a:xfrm>
                <a:off x="854076" y="1130647"/>
                <a:ext cx="833133" cy="37631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批量样本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31922F65-88BB-4A94-8732-FF89FB296A7F}"/>
                </a:ext>
              </a:extLst>
            </p:cNvPr>
            <p:cNvGrpSpPr/>
            <p:nvPr/>
          </p:nvGrpSpPr>
          <p:grpSpPr>
            <a:xfrm>
              <a:off x="1413838" y="73394"/>
              <a:ext cx="900000" cy="363055"/>
              <a:chOff x="930876" y="444843"/>
              <a:chExt cx="914400" cy="363055"/>
            </a:xfrm>
            <a:solidFill>
              <a:schemeClr val="bg1"/>
            </a:solidFill>
          </p:grpSpPr>
          <p:sp>
            <p:nvSpPr>
              <p:cNvPr id="55" name="流程图: 终止 54">
                <a:extLst>
                  <a:ext uri="{FF2B5EF4-FFF2-40B4-BE49-F238E27FC236}">
                    <a16:creationId xmlns:a16="http://schemas.microsoft.com/office/drawing/2014/main" xmlns="" id="{821728A5-ACB2-4DFD-9EF9-C5718E8DB807}"/>
                  </a:ext>
                </a:extLst>
              </p:cNvPr>
              <p:cNvSpPr/>
              <p:nvPr/>
            </p:nvSpPr>
            <p:spPr>
              <a:xfrm>
                <a:off x="930876" y="444843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文本框 40">
                <a:extLst>
                  <a:ext uri="{FF2B5EF4-FFF2-40B4-BE49-F238E27FC236}">
                    <a16:creationId xmlns:a16="http://schemas.microsoft.com/office/drawing/2014/main" xmlns="" id="{A1896994-9DBF-4384-9783-F23D3457056C}"/>
                  </a:ext>
                </a:extLst>
              </p:cNvPr>
              <p:cNvSpPr txBox="1"/>
              <p:nvPr/>
            </p:nvSpPr>
            <p:spPr>
              <a:xfrm>
                <a:off x="1057316" y="519608"/>
                <a:ext cx="518709" cy="2882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indent="127000" algn="ctr"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39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开始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98DAB4CF-B7E6-4A94-B020-148FE92C07ED}"/>
                </a:ext>
              </a:extLst>
            </p:cNvPr>
            <p:cNvGrpSpPr/>
            <p:nvPr/>
          </p:nvGrpSpPr>
          <p:grpSpPr>
            <a:xfrm>
              <a:off x="1436751" y="3904592"/>
              <a:ext cx="900000" cy="359410"/>
              <a:chOff x="0" y="0"/>
              <a:chExt cx="914400" cy="360000"/>
            </a:xfrm>
            <a:solidFill>
              <a:schemeClr val="bg1"/>
            </a:solidFill>
          </p:grpSpPr>
          <p:sp>
            <p:nvSpPr>
              <p:cNvPr id="53" name="流程图: 终止 52">
                <a:extLst>
                  <a:ext uri="{FF2B5EF4-FFF2-40B4-BE49-F238E27FC236}">
                    <a16:creationId xmlns:a16="http://schemas.microsoft.com/office/drawing/2014/main" xmlns="" id="{7ADB7280-DA5D-4B25-A4BB-364BDC39C520}"/>
                  </a:ext>
                </a:extLst>
              </p:cNvPr>
              <p:cNvSpPr/>
              <p:nvPr/>
            </p:nvSpPr>
            <p:spPr>
              <a:xfrm>
                <a:off x="0" y="0"/>
                <a:ext cx="914400" cy="360000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文本框 3">
                <a:extLst>
                  <a:ext uri="{FF2B5EF4-FFF2-40B4-BE49-F238E27FC236}">
                    <a16:creationId xmlns:a16="http://schemas.microsoft.com/office/drawing/2014/main" xmlns="" id="{505B618B-DD3F-4711-B98B-A034FBC53F99}"/>
                  </a:ext>
                </a:extLst>
              </p:cNvPr>
              <p:cNvSpPr txBox="1"/>
              <p:nvPr/>
            </p:nvSpPr>
            <p:spPr>
              <a:xfrm>
                <a:off x="195546" y="91758"/>
                <a:ext cx="518709" cy="164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eaLnBrk="1" fontAlgn="auto" hangingPunct="1">
                  <a:lnSpc>
                    <a:spcPts val="15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600" kern="100" dirty="0">
                    <a:latin typeface="Times New Roman" panose="02020603050405020304" pitchFamily="18" charset="0"/>
                    <a:cs typeface="宋体" panose="02010600030101010101" pitchFamily="2" charset="-122"/>
                  </a:rPr>
                  <a:t>结束</a:t>
                </a:r>
              </a:p>
            </p:txBody>
          </p:sp>
        </p:grpSp>
        <p:sp>
          <p:nvSpPr>
            <p:cNvPr id="41" name="流程图: 过程 40">
              <a:extLst>
                <a:ext uri="{FF2B5EF4-FFF2-40B4-BE49-F238E27FC236}">
                  <a16:creationId xmlns:a16="http://schemas.microsoft.com/office/drawing/2014/main" xmlns="" id="{A2B7C6EB-B9C5-4815-9207-7ABAD5294750}"/>
                </a:ext>
              </a:extLst>
            </p:cNvPr>
            <p:cNvSpPr/>
            <p:nvPr/>
          </p:nvSpPr>
          <p:spPr>
            <a:xfrm>
              <a:off x="2934183" y="1811026"/>
              <a:ext cx="914503" cy="46778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训练算法更新参数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xmlns="" id="{1D2F8702-EF1E-4E42-A00F-F506FB845B9C}"/>
                </a:ext>
              </a:extLst>
            </p:cNvPr>
            <p:cNvCxnSpPr/>
            <p:nvPr/>
          </p:nvCxnSpPr>
          <p:spPr>
            <a:xfrm>
              <a:off x="1878800" y="433810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E62DF940-C9F0-44A1-9639-8EBE6D2B1770}"/>
                </a:ext>
              </a:extLst>
            </p:cNvPr>
            <p:cNvCxnSpPr/>
            <p:nvPr/>
          </p:nvCxnSpPr>
          <p:spPr>
            <a:xfrm>
              <a:off x="1869084" y="1592814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xmlns="" id="{4CF753CC-E42A-4CD0-AA90-8267A1E33C0C}"/>
                </a:ext>
              </a:extLst>
            </p:cNvPr>
            <p:cNvCxnSpPr/>
            <p:nvPr/>
          </p:nvCxnSpPr>
          <p:spPr>
            <a:xfrm>
              <a:off x="1884873" y="2178196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1F333818-AA2B-4765-B105-91E62155BB7E}"/>
                </a:ext>
              </a:extLst>
            </p:cNvPr>
            <p:cNvCxnSpPr/>
            <p:nvPr/>
          </p:nvCxnSpPr>
          <p:spPr>
            <a:xfrm>
              <a:off x="1884873" y="2754432"/>
              <a:ext cx="0" cy="215598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22BBC817-1511-4F14-8D7D-7887AAACA9D0}"/>
                </a:ext>
              </a:extLst>
            </p:cNvPr>
            <p:cNvCxnSpPr/>
            <p:nvPr/>
          </p:nvCxnSpPr>
          <p:spPr>
            <a:xfrm>
              <a:off x="1880015" y="3688691"/>
              <a:ext cx="0" cy="215599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CF8115CD-2AAA-4FBC-AA85-48B59DAB5C3B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596558" y="3329361"/>
              <a:ext cx="791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581F2596-4DA6-4C27-A7A8-43381C6D5C09}"/>
                </a:ext>
              </a:extLst>
            </p:cNvPr>
            <p:cNvCxnSpPr/>
            <p:nvPr/>
          </p:nvCxnSpPr>
          <p:spPr>
            <a:xfrm flipV="1">
              <a:off x="3388399" y="2278809"/>
              <a:ext cx="0" cy="10492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09D3F5CF-B59E-4D6D-B843-9B98FBC3A18A}"/>
                </a:ext>
              </a:extLst>
            </p:cNvPr>
            <p:cNvCxnSpPr/>
            <p:nvPr/>
          </p:nvCxnSpPr>
          <p:spPr>
            <a:xfrm flipV="1">
              <a:off x="3388399" y="1091058"/>
              <a:ext cx="0" cy="719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xmlns="" id="{3E159BB4-B276-4D87-8FC2-CA2E517589CC}"/>
                </a:ext>
              </a:extLst>
            </p:cNvPr>
            <p:cNvCxnSpPr/>
            <p:nvPr/>
          </p:nvCxnSpPr>
          <p:spPr>
            <a:xfrm flipH="1">
              <a:off x="1864226" y="1091058"/>
              <a:ext cx="152417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xmlns="" id="{237F87A4-C6BA-48FF-97F6-D55F2D8B0B31}"/>
                </a:ext>
              </a:extLst>
            </p:cNvPr>
            <p:cNvSpPr/>
            <p:nvPr/>
          </p:nvSpPr>
          <p:spPr>
            <a:xfrm>
              <a:off x="1373576" y="649408"/>
              <a:ext cx="1004375" cy="36063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 </a:t>
              </a:r>
              <a:r>
                <a:rPr lang="zh-CN" sz="1600" kern="100" dirty="0">
                  <a:solidFill>
                    <a:schemeClr val="dk1"/>
                  </a:solidFill>
                  <a:latin typeface="Times New Roman" panose="02020603050405020304" pitchFamily="18" charset="0"/>
                  <a:cs typeface="宋体" panose="02010600030101010101" pitchFamily="2" charset="-122"/>
                </a:rPr>
                <a:t>权重初始化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22ECF350-4564-49DC-98CD-F8825053E871}"/>
                </a:ext>
              </a:extLst>
            </p:cNvPr>
            <p:cNvCxnSpPr/>
            <p:nvPr/>
          </p:nvCxnSpPr>
          <p:spPr>
            <a:xfrm>
              <a:off x="1878800" y="1008739"/>
              <a:ext cx="0" cy="216905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F21A5795-F290-4143-B443-28B09DE65C16}"/>
              </a:ext>
            </a:extLst>
          </p:cNvPr>
          <p:cNvSpPr txBox="1"/>
          <p:nvPr/>
        </p:nvSpPr>
        <p:spPr>
          <a:xfrm>
            <a:off x="5432752" y="6172735"/>
            <a:ext cx="19192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训练</a:t>
            </a:r>
            <a:r>
              <a:rPr lang="zh-CN" altLang="en-US" dirty="0">
                <a:latin typeface="+mn-ea"/>
                <a:ea typeface="+mn-ea"/>
              </a:rPr>
              <a:t>流程</a:t>
            </a:r>
          </a:p>
        </p:txBody>
      </p:sp>
      <p:sp>
        <p:nvSpPr>
          <p:cNvPr id="62" name="矩形 61"/>
          <p:cNvSpPr/>
          <p:nvPr/>
        </p:nvSpPr>
        <p:spPr>
          <a:xfrm>
            <a:off x="337755" y="1800136"/>
            <a:ext cx="4889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损失函数</a:t>
            </a: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值与真实值的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差别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，差</a:t>
            </a:r>
            <a:r>
              <a:rPr lang="zh-CN" altLang="en-US" sz="2400" dirty="0"/>
              <a:t>值</a:t>
            </a:r>
            <a:r>
              <a:rPr lang="zh-CN" altLang="zh-CN" sz="2400" dirty="0" smtClean="0"/>
              <a:t>越</a:t>
            </a:r>
            <a:r>
              <a:rPr lang="zh-CN" altLang="zh-CN" sz="2400" dirty="0"/>
              <a:t>小，模型学习的结果越</a:t>
            </a:r>
            <a:r>
              <a:rPr lang="zh-CN" altLang="zh-CN" sz="2400" dirty="0" smtClean="0"/>
              <a:t>好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使用</a:t>
            </a:r>
            <a:r>
              <a:rPr lang="zh-CN" altLang="zh-CN" sz="2400" b="1" dirty="0"/>
              <a:t>交叉熵</a:t>
            </a:r>
            <a:r>
              <a:rPr lang="zh-CN" altLang="zh-CN" sz="2400" b="1" dirty="0" smtClean="0"/>
              <a:t>损失函数</a:t>
            </a:r>
            <a:r>
              <a:rPr lang="zh-CN" altLang="en-US" sz="2400" dirty="0" smtClean="0"/>
              <a:t>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1" y="3120652"/>
                <a:ext cx="4589654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332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0" y="4950366"/>
                <a:ext cx="1858329" cy="677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337755" y="402024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参数更新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梯度下降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的方向更新模型的参数。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337755" y="125813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模型</a:t>
            </a:r>
            <a:r>
              <a:rPr lang="zh-CN" altLang="en-US" sz="2400" b="1" dirty="0" smtClean="0"/>
              <a:t>训练：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4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751987" cy="536574"/>
          </a:xfrm>
        </p:spPr>
        <p:txBody>
          <a:bodyPr/>
          <a:lstStyle/>
          <a:p>
            <a:r>
              <a:rPr lang="zh-CN" altLang="zh-CN" sz="3200" dirty="0"/>
              <a:t>卷积神经网络</a:t>
            </a:r>
            <a:r>
              <a:rPr lang="zh-CN" altLang="zh-CN" sz="3200" dirty="0" smtClean="0"/>
              <a:t>检测</a:t>
            </a:r>
            <a:r>
              <a:rPr lang="zh-CN" altLang="zh-CN" sz="3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9847" y="4905424"/>
            <a:ext cx="773318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卷积神经网络算法的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分类准确率和误检率都得到了提升，但是检出率会有一点降低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。主要原因是卷积神经网络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对样本数量比较敏感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后续将对检出率做一些优化。</a:t>
            </a:r>
          </a:p>
        </p:txBody>
      </p:sp>
      <p:sp>
        <p:nvSpPr>
          <p:cNvPr id="6" name="矩形 5"/>
          <p:cNvSpPr/>
          <p:nvPr/>
        </p:nvSpPr>
        <p:spPr>
          <a:xfrm>
            <a:off x="639847" y="907166"/>
            <a:ext cx="7733187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400" b="1" dirty="0"/>
              <a:t>卷积神经网络</a:t>
            </a:r>
            <a:r>
              <a:rPr lang="zh-CN" altLang="zh-CN" sz="2400" b="1" dirty="0" smtClean="0"/>
              <a:t>检测</a:t>
            </a:r>
            <a:r>
              <a:rPr lang="zh-CN" altLang="zh-CN" sz="2400" b="1" dirty="0"/>
              <a:t>算法</a:t>
            </a:r>
            <a:r>
              <a:rPr lang="zh-CN" altLang="en-US" sz="2400" b="1" dirty="0"/>
              <a:t>效果</a:t>
            </a:r>
            <a:r>
              <a:rPr lang="zh-CN" altLang="en-US" sz="2400" b="1" dirty="0" smtClean="0"/>
              <a:t>：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精确率是指，检测为该类别且检测正确的比率。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是精确率和召回率的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13259"/>
              </p:ext>
            </p:extLst>
          </p:nvPr>
        </p:nvGraphicFramePr>
        <p:xfrm>
          <a:off x="188259" y="2495711"/>
          <a:ext cx="8758517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693496"/>
                <a:gridCol w="1644991"/>
                <a:gridCol w="1839014"/>
                <a:gridCol w="1713531"/>
                <a:gridCol w="18674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召回率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检出率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误检率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98.63%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99.31%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98.97%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工件缺失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棉芯缺失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金属片缺失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94.44%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97.14%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金属丝异常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83.33%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90.91%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视觉检测</a:t>
            </a:r>
            <a:r>
              <a:rPr lang="zh-CN" altLang="en-US" dirty="0" smtClean="0"/>
              <a:t>软件设计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959046" cy="536574"/>
          </a:xfrm>
        </p:spPr>
        <p:txBody>
          <a:bodyPr/>
          <a:lstStyle/>
          <a:p>
            <a:r>
              <a:rPr lang="zh-CN" altLang="en-US" sz="3200" dirty="0" smtClean="0"/>
              <a:t>视觉检测软件设计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25" y="2808386"/>
            <a:ext cx="5039995" cy="3911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845" y="834798"/>
            <a:ext cx="7284951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检测软件：</a:t>
            </a:r>
            <a:endParaRPr lang="en-US" altLang="zh-CN" sz="2400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图像处理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</a:t>
            </a: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神经网络检测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数据库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数据库管理系统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图形用户界面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8" y="2840136"/>
            <a:ext cx="396654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4245917" cy="536574"/>
          </a:xfrm>
        </p:spPr>
        <p:txBody>
          <a:bodyPr/>
          <a:lstStyle/>
          <a:p>
            <a:r>
              <a:rPr lang="zh-CN" altLang="en-US" sz="3200" dirty="0"/>
              <a:t>视觉检测软件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1103928"/>
            <a:ext cx="4679950" cy="24479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7" y="3852733"/>
            <a:ext cx="4679950" cy="2702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47" y="1371921"/>
            <a:ext cx="40610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zh-CN" sz="2400" b="1" dirty="0"/>
              <a:t>云端数据管理</a:t>
            </a:r>
            <a:r>
              <a:rPr lang="zh-CN" altLang="zh-CN" sz="2400" b="1" dirty="0" smtClean="0"/>
              <a:t>系统</a:t>
            </a:r>
            <a:r>
              <a:rPr lang="zh-CN" altLang="en-US" sz="2400" b="1" dirty="0"/>
              <a:t>：</a:t>
            </a:r>
            <a:endParaRPr lang="en-US" altLang="zh-CN" sz="2400" b="1" dirty="0" smtClean="0"/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采用</a:t>
            </a:r>
            <a:r>
              <a:rPr lang="en-US" altLang="zh-CN" sz="2200" dirty="0" err="1"/>
              <a:t>Django</a:t>
            </a:r>
            <a:r>
              <a:rPr lang="zh-CN" altLang="zh-CN" sz="2200" dirty="0"/>
              <a:t>框架</a:t>
            </a:r>
            <a:r>
              <a:rPr lang="zh-CN" altLang="zh-CN" sz="2200" dirty="0" smtClean="0"/>
              <a:t>进行</a:t>
            </a:r>
            <a:r>
              <a:rPr lang="zh-CN" altLang="en-US" sz="2200" dirty="0" smtClean="0"/>
              <a:t>开发，可以</a:t>
            </a:r>
            <a:r>
              <a:rPr lang="zh-CN" altLang="en-US" sz="2200" b="1" dirty="0" smtClean="0"/>
              <a:t>通过网页查看检测数据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根据时间段查询检测记录，并且能查看相应的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图片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不良</a:t>
            </a:r>
            <a:r>
              <a:rPr lang="zh-CN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图片查询</a:t>
            </a:r>
            <a:r>
              <a:rPr lang="zh-CN" altLang="zh-CN" sz="2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时间段和不良类型查询相应的不良图片，方便进行观察和</a:t>
            </a:r>
            <a:r>
              <a:rPr lang="zh-CN" altLang="zh-CN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r>
              <a:rPr lang="zh-CN" altLang="en-US" sz="2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后期安排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0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599587" cy="536574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孪生</a:t>
            </a:r>
            <a:r>
              <a:rPr lang="zh-CN" altLang="en-US" sz="3200" dirty="0"/>
              <a:t>神经网络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7" y="927010"/>
            <a:ext cx="7222199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个相同的卷积神经网络并联，对图片进行编码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如果两张图片属于同一类别，编码的相似度高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如果两张图片不属于同一类别，编码的相似度低</a:t>
            </a:r>
            <a:endParaRPr lang="en-US" altLang="zh-CN" sz="2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92" y="2468462"/>
            <a:ext cx="4583025" cy="36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7141517" cy="536574"/>
          </a:xfrm>
        </p:spPr>
        <p:txBody>
          <a:bodyPr/>
          <a:lstStyle/>
          <a:p>
            <a:r>
              <a:rPr lang="zh-CN" altLang="en-US" sz="3200" dirty="0"/>
              <a:t>后期拟完成的研究工作及进度安排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20706"/>
              </p:ext>
            </p:extLst>
          </p:nvPr>
        </p:nvGraphicFramePr>
        <p:xfrm>
          <a:off x="661131" y="1443319"/>
          <a:ext cx="7702940" cy="4420255"/>
        </p:xfrm>
        <a:graphic>
          <a:graphicData uri="http://schemas.openxmlformats.org/drawingml/2006/table">
            <a:tbl>
              <a:tblPr firstRow="1" firstCol="1" bandRow="1"/>
              <a:tblGrid>
                <a:gridCol w="2881705"/>
                <a:gridCol w="4821235"/>
              </a:tblGrid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进度安排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2019.03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改进卷积神经网络算法，尝试修改损失函数、使用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Siamese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网络、优化训练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策略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2019.06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完善检测数据的数据库和云端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管理系统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2019.08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优化相应的检测算法，调试相关检测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0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2019.10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整理研究成果，撰写硕士学位论文，准备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答辩</a:t>
                      </a: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901015" y="3346594"/>
            <a:ext cx="3126335" cy="274940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/>
              <a:t>王建坤       </a:t>
            </a:r>
            <a:endParaRPr lang="en-US" altLang="zh-CN" dirty="0"/>
          </a:p>
          <a:p>
            <a:pPr algn="l"/>
            <a:r>
              <a:rPr lang="zh-CN" altLang="en-US" dirty="0"/>
              <a:t>导     师：胡泓教授</a:t>
            </a:r>
            <a:endParaRPr lang="en-US" altLang="zh-CN" dirty="0"/>
          </a:p>
          <a:p>
            <a:pPr algn="l"/>
            <a:r>
              <a:rPr lang="zh-CN" altLang="en-US" dirty="0"/>
              <a:t>专     业：机械工程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 请多指教！</a:t>
            </a:r>
          </a:p>
        </p:txBody>
      </p:sp>
    </p:spTree>
    <p:extLst>
      <p:ext uri="{BB962C8B-B14F-4D97-AF65-F5344CB8AC3E}">
        <p14:creationId xmlns:p14="http://schemas.microsoft.com/office/powerpoint/2010/main" val="13863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课题概述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407076"/>
            <a:ext cx="74821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课题来源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本课题来源于深圳某自动化公司的“雾化器自动装配机”项目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课题</a:t>
            </a: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目标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Clr>
                <a:srgbClr val="00B0F0"/>
              </a:buClr>
            </a:pPr>
            <a:r>
              <a:rPr lang="zh-CN" altLang="zh-CN" sz="2400" dirty="0"/>
              <a:t>本课题主要</a:t>
            </a:r>
            <a:r>
              <a:rPr lang="zh-CN" altLang="zh-CN" sz="2400" dirty="0" smtClean="0"/>
              <a:t>完成</a:t>
            </a:r>
            <a:r>
              <a:rPr lang="zh-CN" altLang="zh-CN" sz="2400" dirty="0"/>
              <a:t>雾化器自动装配</a:t>
            </a:r>
            <a:r>
              <a:rPr lang="zh-CN" altLang="zh-CN" sz="2400" dirty="0" smtClean="0"/>
              <a:t>机</a:t>
            </a:r>
            <a:r>
              <a:rPr lang="zh-CN" altLang="en-US" sz="2400" dirty="0" smtClean="0"/>
              <a:t>中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视觉检测系统部分，包括硬件系统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装配缺陷</a:t>
            </a:r>
            <a:r>
              <a:rPr lang="zh-CN" altLang="zh-CN" sz="2400" dirty="0" smtClean="0"/>
              <a:t>检测</a:t>
            </a:r>
            <a:r>
              <a:rPr lang="zh-CN" altLang="zh-CN" sz="2400" dirty="0"/>
              <a:t>算法，检测软件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检测</a:t>
            </a:r>
            <a:r>
              <a:rPr lang="zh-CN" altLang="zh-CN" sz="2400" dirty="0" smtClean="0"/>
              <a:t>数据</a:t>
            </a:r>
            <a:r>
              <a:rPr lang="zh-CN" altLang="zh-CN" sz="2400" dirty="0"/>
              <a:t>云端</a:t>
            </a:r>
            <a:r>
              <a:rPr lang="zh-CN" altLang="zh-CN" sz="2400" dirty="0" smtClean="0"/>
              <a:t>管理系统</a:t>
            </a:r>
            <a:r>
              <a:rPr lang="zh-CN" altLang="zh-CN" sz="2400" dirty="0"/>
              <a:t>。</a:t>
            </a:r>
          </a:p>
          <a:p>
            <a:pPr marL="342900" indent="-34290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zh-CN" altLang="en-US" sz="2400" b="1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/>
              <a:t>课题概述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639848" y="1226372"/>
            <a:ext cx="7365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主要研究内容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视觉检测硬件结构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根据生产线情况和检测要求，设计视觉检测的硬件结构。</a:t>
            </a:r>
            <a:endParaRPr lang="en-US" altLang="zh-CN" sz="22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en-US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传统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图像处理的检测算法研究。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针对各种不良类别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的图像处理检测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卷积神经网络的检测算法研究</a:t>
            </a: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根据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工业检测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特点研究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基于深度学习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算法。</a:t>
            </a:r>
            <a:endParaRPr lang="en-US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zh-CN" sz="22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</a:t>
            </a:r>
            <a:r>
              <a:rPr lang="zh-CN" altLang="zh-CN" sz="2200" b="1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软件系统的开发。</a:t>
            </a:r>
            <a:r>
              <a:rPr lang="zh-CN" altLang="zh-CN" sz="22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设计相应的检测软件系统，包括检测软件、数据库服务器、检测数据云端管理系统。</a:t>
            </a:r>
            <a:endParaRPr lang="zh-CN" altLang="zh-CN" sz="2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3582528" cy="536574"/>
          </a:xfrm>
        </p:spPr>
        <p:txBody>
          <a:bodyPr/>
          <a:lstStyle/>
          <a:p>
            <a:r>
              <a:rPr lang="zh-CN" altLang="en-US" sz="3200" dirty="0" smtClean="0"/>
              <a:t>研究现状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39848" y="1073972"/>
            <a:ext cx="7365633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相关研究不多，各自研究的对象不同，检测算法主要分为两大类：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基于传统的图像处理检测算法：使用模板匹配，测距，适合缺陷精度高的任务。</a:t>
            </a:r>
            <a:endParaRPr lang="en-US" altLang="zh-CN" sz="2400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基于机器学习的检测算法：提取图像特征使用</a:t>
            </a:r>
            <a:r>
              <a:rPr lang="en-US" altLang="zh-CN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SVM</a:t>
            </a:r>
            <a:r>
              <a:rPr lang="zh-CN" altLang="en-US" sz="24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进行分类，使用基于卷积神经网络的深度学习算法进行分类，适合缺陷种类较多的复杂任务，算法通用性好，但是运行时间较长。</a:t>
            </a:r>
            <a:endParaRPr lang="en-US" altLang="zh-CN" sz="24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</a:t>
            </a:r>
            <a:r>
              <a:rPr lang="zh-CN" altLang="zh-CN" dirty="0" smtClean="0"/>
              <a:t>检测</a:t>
            </a:r>
            <a:r>
              <a:rPr lang="zh-CN" altLang="zh-CN" dirty="0"/>
              <a:t>系统设计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608552" cy="536574"/>
          </a:xfrm>
        </p:spPr>
        <p:txBody>
          <a:bodyPr/>
          <a:lstStyle/>
          <a:p>
            <a:r>
              <a:rPr lang="zh-CN" altLang="en-US" sz="3200" dirty="0" smtClean="0"/>
              <a:t>系统工作</a:t>
            </a:r>
            <a:r>
              <a:rPr lang="zh-CN" altLang="en-US" sz="3200" dirty="0"/>
              <a:t>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9421" y="3926040"/>
            <a:ext cx="93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0930" y="2387331"/>
            <a:ext cx="157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工控机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9164" y="2234111"/>
            <a:ext cx="227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数据库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1885" y="4405779"/>
            <a:ext cx="111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电脑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15" y="688372"/>
            <a:ext cx="1453960" cy="14561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76" y="707277"/>
            <a:ext cx="1576587" cy="15765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22" y="4915935"/>
            <a:ext cx="1425386" cy="14253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2436831"/>
            <a:ext cx="2073286" cy="13749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58" y="4942064"/>
            <a:ext cx="2114132" cy="13992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74133" y="4364329"/>
            <a:ext cx="189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工业相机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1076325" y="1404252"/>
            <a:ext cx="2548877" cy="829859"/>
          </a:xfrm>
          <a:prstGeom prst="bentConnector3">
            <a:avLst>
              <a:gd name="adj1" fmla="val 29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0800000" flipV="1">
            <a:off x="1419226" y="1628773"/>
            <a:ext cx="2233537" cy="605337"/>
          </a:xfrm>
          <a:prstGeom prst="bentConnector3">
            <a:avLst>
              <a:gd name="adj1" fmla="val 9989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276566" y="9078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工位就绪信号</a:t>
            </a:r>
            <a:endParaRPr lang="zh-CN" altLang="en-US" sz="2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429125" y="2910551"/>
            <a:ext cx="0" cy="140482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4729735" y="2883513"/>
            <a:ext cx="1" cy="14537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621072" y="1369542"/>
            <a:ext cx="151542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317527" y="3132349"/>
            <a:ext cx="239166" cy="132929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115175" y="1651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检测结果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151623" y="3192657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相机触</a:t>
            </a:r>
            <a:endParaRPr lang="en-US" altLang="zh-CN" sz="2400" dirty="0" smtClean="0"/>
          </a:p>
          <a:p>
            <a:r>
              <a:rPr lang="zh-CN" altLang="en-US" sz="2400" dirty="0" smtClean="0"/>
              <a:t>发信号</a:t>
            </a:r>
            <a:endParaRPr lang="zh-CN" altLang="en-US" sz="2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966671" y="320557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zh-CN" altLang="en-US" sz="2400" dirty="0" smtClean="0"/>
              <a:t>传输</a:t>
            </a:r>
            <a:endParaRPr lang="zh-CN" altLang="en-US" sz="2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591192" y="803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检测结果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591227" y="344047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远程</a:t>
            </a:r>
            <a:endParaRPr lang="en-US" altLang="zh-CN" sz="2400" dirty="0" smtClean="0"/>
          </a:p>
          <a:p>
            <a:r>
              <a:rPr lang="zh-CN" altLang="en-US" sz="2400" dirty="0" smtClean="0"/>
              <a:t>查询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34150" y="885460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550935" y="2779920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96131" y="2776639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799252" y="1661146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248400" y="1523591"/>
            <a:ext cx="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48" y="266474"/>
            <a:ext cx="5805776" cy="536574"/>
          </a:xfrm>
        </p:spPr>
        <p:txBody>
          <a:bodyPr/>
          <a:lstStyle/>
          <a:p>
            <a:r>
              <a:rPr lang="zh-CN" altLang="en-US" sz="3200" dirty="0" smtClean="0"/>
              <a:t>视觉检测的硬件结构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12462"/>
          <a:stretch/>
        </p:blipFill>
        <p:spPr>
          <a:xfrm>
            <a:off x="4087906" y="1160571"/>
            <a:ext cx="4365813" cy="5552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9191" y="1414632"/>
            <a:ext cx="3537704" cy="359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检测要求</a:t>
            </a:r>
            <a:endParaRPr lang="en-US" altLang="zh-CN" sz="2400" b="1" kern="100" dirty="0" smtClean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一个工位有四个装配体，相机</a:t>
            </a:r>
            <a:r>
              <a:rPr lang="zh-CN" altLang="en-US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固定，每个装配体成像一样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latin typeface="+mn-ea"/>
                <a:cs typeface="Times New Roman" panose="02020603050405020304" pitchFamily="18" charset="0"/>
              </a:rPr>
              <a:t>硬件</a:t>
            </a:r>
            <a:endParaRPr lang="en-US" altLang="zh-CN" sz="2400" b="1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相机：</a:t>
            </a:r>
            <a:r>
              <a:rPr lang="en-US" altLang="zh-CN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500</a:t>
            </a:r>
            <a:r>
              <a:rPr lang="zh-CN" altLang="en-US" sz="2000" kern="100" dirty="0" smtClean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万像素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光源：面光源</a:t>
            </a:r>
            <a:endParaRPr lang="en-US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00B0F0"/>
              </a:buClr>
            </a:pPr>
            <a:r>
              <a:rPr lang="zh-CN" altLang="en-US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转向棱镜 </a:t>
            </a:r>
            <a:r>
              <a:rPr lang="en-US" altLang="zh-CN" sz="2000" kern="100" dirty="0">
                <a:solidFill>
                  <a:srgbClr val="231F20"/>
                </a:solidFill>
                <a:latin typeface="+mn-ea"/>
                <a:cs typeface="Times New Roman" panose="02020603050405020304" pitchFamily="18" charset="0"/>
              </a:rPr>
              <a:t>× 2</a:t>
            </a:r>
            <a:endParaRPr lang="zh-CN" altLang="zh-CN" sz="2000" kern="100" dirty="0">
              <a:solidFill>
                <a:srgbClr val="231F2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1626</Words>
  <Application>Microsoft Office PowerPoint</Application>
  <PresentationFormat>全屏显示(4:3)</PresentationFormat>
  <Paragraphs>257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基于机器视觉的雾化器装配质量检测算法研究</vt:lpstr>
      <vt:lpstr>目录</vt:lpstr>
      <vt:lpstr>课题概述</vt:lpstr>
      <vt:lpstr>课题概述</vt:lpstr>
      <vt:lpstr>课题概述</vt:lpstr>
      <vt:lpstr>研究现状</vt:lpstr>
      <vt:lpstr>视觉检测系统设计</vt:lpstr>
      <vt:lpstr>系统工作流程</vt:lpstr>
      <vt:lpstr>视觉检测的硬件结构</vt:lpstr>
      <vt:lpstr>视觉检测的硬件结构</vt:lpstr>
      <vt:lpstr>视觉检测算法</vt:lpstr>
      <vt:lpstr>装配缺陷类别</vt:lpstr>
      <vt:lpstr>数据集构建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传统图像处理的检测算法</vt:lpstr>
      <vt:lpstr>卷积神经网络检测算法</vt:lpstr>
      <vt:lpstr>卷积神经网络检测算法</vt:lpstr>
      <vt:lpstr>卷积神经网络检测算法</vt:lpstr>
      <vt:lpstr>视觉检测软件设计</vt:lpstr>
      <vt:lpstr>视觉检测软件设计</vt:lpstr>
      <vt:lpstr>视觉检测软件设计</vt:lpstr>
      <vt:lpstr>后期安排</vt:lpstr>
      <vt:lpstr>Siamese 孪生神经网络</vt:lpstr>
      <vt:lpstr>后期拟完成的研究工作及进度安排</vt:lpstr>
      <vt:lpstr>感谢聆听 请多指教！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jkwang</dc:creator>
  <cp:lastModifiedBy>jkwang</cp:lastModifiedBy>
  <cp:revision>163</cp:revision>
  <dcterms:created xsi:type="dcterms:W3CDTF">2018-09-10T06:21:16Z</dcterms:created>
  <dcterms:modified xsi:type="dcterms:W3CDTF">2019-03-22T06:55:11Z</dcterms:modified>
</cp:coreProperties>
</file>