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403" r:id="rId4"/>
    <p:sldId id="334" r:id="rId5"/>
    <p:sldId id="434" r:id="rId6"/>
    <p:sldId id="359" r:id="rId7"/>
    <p:sldId id="441" r:id="rId8"/>
    <p:sldId id="448" r:id="rId9"/>
    <p:sldId id="340" r:id="rId11"/>
    <p:sldId id="435" r:id="rId12"/>
    <p:sldId id="447" r:id="rId13"/>
    <p:sldId id="343" r:id="rId14"/>
    <p:sldId id="449" r:id="rId15"/>
    <p:sldId id="450" r:id="rId16"/>
    <p:sldId id="451" r:id="rId17"/>
    <p:sldId id="452" r:id="rId18"/>
    <p:sldId id="454" r:id="rId19"/>
    <p:sldId id="436" r:id="rId20"/>
  </p:sldIdLst>
  <p:sldSz cx="12192000" cy="6858000"/>
  <p:notesSz cx="6858000" cy="9144000"/>
  <p:custDataLst>
    <p:tags r:id="rId24"/>
  </p:custDataLst>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24" autoAdjust="0"/>
    <p:restoredTop sz="94660" autoAdjust="0"/>
  </p:normalViewPr>
  <p:slideViewPr>
    <p:cSldViewPr snapToGrid="0" showGuides="1">
      <p:cViewPr varScale="1">
        <p:scale>
          <a:sx n="117" d="100"/>
          <a:sy n="117" d="100"/>
        </p:scale>
        <p:origin x="-108" y="-306"/>
      </p:cViewPr>
      <p:guideLst>
        <p:guide orient="horz" pos="2274"/>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29.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63.xml"/><Relationship Id="rId4" Type="http://schemas.openxmlformats.org/officeDocument/2006/relationships/image" Target="../media/image25.png"/><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1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9" Type="http://schemas.openxmlformats.org/officeDocument/2006/relationships/notesSlide" Target="../notesSlides/notesSlide4.xml"/><Relationship Id="rId28" Type="http://schemas.openxmlformats.org/officeDocument/2006/relationships/slideLayout" Target="../slideLayouts/slideLayout2.xml"/><Relationship Id="rId27" Type="http://schemas.openxmlformats.org/officeDocument/2006/relationships/tags" Target="../tags/tag93.xml"/><Relationship Id="rId26" Type="http://schemas.openxmlformats.org/officeDocument/2006/relationships/tags" Target="../tags/tag92.xml"/><Relationship Id="rId25" Type="http://schemas.openxmlformats.org/officeDocument/2006/relationships/tags" Target="../tags/tag91.xml"/><Relationship Id="rId24" Type="http://schemas.openxmlformats.org/officeDocument/2006/relationships/tags" Target="../tags/tag90.xml"/><Relationship Id="rId23" Type="http://schemas.openxmlformats.org/officeDocument/2006/relationships/tags" Target="../tags/tag89.xml"/><Relationship Id="rId22" Type="http://schemas.openxmlformats.org/officeDocument/2006/relationships/tags" Target="../tags/tag88.xml"/><Relationship Id="rId21" Type="http://schemas.openxmlformats.org/officeDocument/2006/relationships/tags" Target="../tags/tag87.xml"/><Relationship Id="rId20" Type="http://schemas.openxmlformats.org/officeDocument/2006/relationships/tags" Target="../tags/tag86.xml"/><Relationship Id="rId2" Type="http://schemas.openxmlformats.org/officeDocument/2006/relationships/tags" Target="../tags/tag68.xml"/><Relationship Id="rId19" Type="http://schemas.openxmlformats.org/officeDocument/2006/relationships/tags" Target="../tags/tag85.xml"/><Relationship Id="rId18" Type="http://schemas.openxmlformats.org/officeDocument/2006/relationships/tags" Target="../tags/tag84.xml"/><Relationship Id="rId17" Type="http://schemas.openxmlformats.org/officeDocument/2006/relationships/tags" Target="../tags/tag83.xml"/><Relationship Id="rId16" Type="http://schemas.openxmlformats.org/officeDocument/2006/relationships/tags" Target="../tags/tag82.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tags" Target="../tags/tag6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6.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8" Type="http://schemas.openxmlformats.org/officeDocument/2006/relationships/notesSlide" Target="../notesSlides/notesSlide7.xml"/><Relationship Id="rId27" Type="http://schemas.openxmlformats.org/officeDocument/2006/relationships/slideLayout" Target="../slideLayouts/slideLayout2.xml"/><Relationship Id="rId26" Type="http://schemas.openxmlformats.org/officeDocument/2006/relationships/tags" Target="../tags/tag127.xml"/><Relationship Id="rId25" Type="http://schemas.openxmlformats.org/officeDocument/2006/relationships/tags" Target="../tags/tag126.xml"/><Relationship Id="rId24" Type="http://schemas.openxmlformats.org/officeDocument/2006/relationships/tags" Target="../tags/tag125.xml"/><Relationship Id="rId23" Type="http://schemas.openxmlformats.org/officeDocument/2006/relationships/tags" Target="../tags/tag124.xml"/><Relationship Id="rId22" Type="http://schemas.openxmlformats.org/officeDocument/2006/relationships/tags" Target="../tags/tag123.xml"/><Relationship Id="rId21" Type="http://schemas.openxmlformats.org/officeDocument/2006/relationships/tags" Target="../tags/tag122.xml"/><Relationship Id="rId20" Type="http://schemas.openxmlformats.org/officeDocument/2006/relationships/tags" Target="../tags/tag121.xml"/><Relationship Id="rId2" Type="http://schemas.openxmlformats.org/officeDocument/2006/relationships/tags" Target="../tags/tag103.xml"/><Relationship Id="rId19" Type="http://schemas.openxmlformats.org/officeDocument/2006/relationships/tags" Target="../tags/tag120.xml"/><Relationship Id="rId18" Type="http://schemas.openxmlformats.org/officeDocument/2006/relationships/tags" Target="../tags/tag119.xml"/><Relationship Id="rId17" Type="http://schemas.openxmlformats.org/officeDocument/2006/relationships/tags" Target="../tags/tag118.xml"/><Relationship Id="rId16" Type="http://schemas.openxmlformats.org/officeDocument/2006/relationships/tags" Target="../tags/tag117.xml"/><Relationship Id="rId15" Type="http://schemas.openxmlformats.org/officeDocument/2006/relationships/tags" Target="../tags/tag116.xml"/><Relationship Id="rId14" Type="http://schemas.openxmlformats.org/officeDocument/2006/relationships/tags" Target="../tags/tag115.xml"/><Relationship Id="rId13" Type="http://schemas.openxmlformats.org/officeDocument/2006/relationships/tags" Target="../tags/tag114.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tags" Target="../tags/tag10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slideLayout" Target="../slideLayouts/slideLayout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tags" Target="../tags/tag17.xml"/><Relationship Id="rId7" Type="http://schemas.openxmlformats.org/officeDocument/2006/relationships/image" Target="../media/image3.jpeg"/><Relationship Id="rId6" Type="http://schemas.openxmlformats.org/officeDocument/2006/relationships/tags" Target="../tags/tag16.xml"/><Relationship Id="rId5" Type="http://schemas.openxmlformats.org/officeDocument/2006/relationships/image" Target="../media/image2.jpeg"/><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1" Type="http://schemas.openxmlformats.org/officeDocument/2006/relationships/slideLayout" Target="../slideLayouts/slideLayout2.xml"/><Relationship Id="rId10" Type="http://schemas.openxmlformats.org/officeDocument/2006/relationships/tags" Target="../tags/tag18.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4.xml"/><Relationship Id="rId7" Type="http://schemas.openxmlformats.org/officeDocument/2006/relationships/image" Target="../media/image6.png"/><Relationship Id="rId6" Type="http://schemas.openxmlformats.org/officeDocument/2006/relationships/tags" Target="../tags/tag23.xml"/><Relationship Id="rId5" Type="http://schemas.openxmlformats.org/officeDocument/2006/relationships/image" Target="../media/image5.jpe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tags" Target="../tags/tag30.xml"/><Relationship Id="rId7" Type="http://schemas.openxmlformats.org/officeDocument/2006/relationships/image" Target="../media/image8.jpeg"/><Relationship Id="rId6" Type="http://schemas.openxmlformats.org/officeDocument/2006/relationships/tags" Target="../tags/tag29.xml"/><Relationship Id="rId5" Type="http://schemas.openxmlformats.org/officeDocument/2006/relationships/image" Target="../media/image7.jpeg"/><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2" Type="http://schemas.openxmlformats.org/officeDocument/2006/relationships/slideLayout" Target="../slideLayouts/slideLayout2.xml"/><Relationship Id="rId11" Type="http://schemas.openxmlformats.org/officeDocument/2006/relationships/image" Target="../media/image10.png"/><Relationship Id="rId10" Type="http://schemas.openxmlformats.org/officeDocument/2006/relationships/tags" Target="../tags/tag31.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image" Target="../media/image11.png"/><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image" Target="../media/image14.png"/><Relationship Id="rId7" Type="http://schemas.openxmlformats.org/officeDocument/2006/relationships/tags" Target="../tags/tag40.xml"/><Relationship Id="rId6" Type="http://schemas.openxmlformats.org/officeDocument/2006/relationships/image" Target="../media/image13.png"/><Relationship Id="rId5" Type="http://schemas.openxmlformats.org/officeDocument/2006/relationships/tags" Target="../tags/tag39.xml"/><Relationship Id="rId4" Type="http://schemas.openxmlformats.org/officeDocument/2006/relationships/image" Target="../media/image12.png"/><Relationship Id="rId3" Type="http://schemas.openxmlformats.org/officeDocument/2006/relationships/tags" Target="../tags/tag38.xml"/><Relationship Id="rId2" Type="http://schemas.openxmlformats.org/officeDocument/2006/relationships/tags" Target="../tags/tag37.xml"/><Relationship Id="rId12" Type="http://schemas.openxmlformats.org/officeDocument/2006/relationships/notesSlide" Target="../notesSlides/notesSlide1.xml"/><Relationship Id="rId11" Type="http://schemas.openxmlformats.org/officeDocument/2006/relationships/slideLayout" Target="../slideLayouts/slideLayout2.xml"/><Relationship Id="rId10" Type="http://schemas.openxmlformats.org/officeDocument/2006/relationships/image" Target="../media/image15.png"/><Relationship Id="rId1" Type="http://schemas.openxmlformats.org/officeDocument/2006/relationships/tags" Target="../tags/tag36.xml"/></Relationships>
</file>

<file path=ppt/slides/_rels/slide8.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47.xml"/><Relationship Id="rId7" Type="http://schemas.openxmlformats.org/officeDocument/2006/relationships/image" Target="../media/image17.png"/><Relationship Id="rId6" Type="http://schemas.openxmlformats.org/officeDocument/2006/relationships/tags" Target="../tags/tag46.xml"/><Relationship Id="rId5" Type="http://schemas.openxmlformats.org/officeDocument/2006/relationships/image" Target="../media/image16.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2" Type="http://schemas.openxmlformats.org/officeDocument/2006/relationships/slideLayout" Target="../slideLayouts/slideLayout2.xml"/><Relationship Id="rId11" Type="http://schemas.openxmlformats.org/officeDocument/2006/relationships/image" Target="../media/image19.png"/><Relationship Id="rId10" Type="http://schemas.openxmlformats.org/officeDocument/2006/relationships/tags" Target="../tags/tag48.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tags" Target="../tags/tag54.xml"/><Relationship Id="rId7" Type="http://schemas.openxmlformats.org/officeDocument/2006/relationships/image" Target="../media/image21.png"/><Relationship Id="rId6" Type="http://schemas.openxmlformats.org/officeDocument/2006/relationships/tags" Target="../tags/tag53.xml"/><Relationship Id="rId5" Type="http://schemas.openxmlformats.org/officeDocument/2006/relationships/image" Target="../media/image20.png"/><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4" Type="http://schemas.openxmlformats.org/officeDocument/2006/relationships/slideLayout" Target="../slideLayouts/slideLayout2.xml"/><Relationship Id="rId13" Type="http://schemas.openxmlformats.org/officeDocument/2006/relationships/image" Target="../media/image24.png"/><Relationship Id="rId12" Type="http://schemas.openxmlformats.org/officeDocument/2006/relationships/tags" Target="../tags/tag56.xml"/><Relationship Id="rId11" Type="http://schemas.openxmlformats.org/officeDocument/2006/relationships/image" Target="../media/image23.png"/><Relationship Id="rId10" Type="http://schemas.openxmlformats.org/officeDocument/2006/relationships/tags" Target="../tags/tag55.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758950" y="1855470"/>
            <a:ext cx="8411210" cy="1505585"/>
          </a:xfrm>
          <a:prstGeom prst="rect">
            <a:avLst/>
          </a:prstGeom>
          <a:noFill/>
        </p:spPr>
        <p:txBody>
          <a:bodyPr wrap="square" lIns="91438" tIns="45719" rIns="91438" bIns="45719" rtlCol="0">
            <a:spAutoFit/>
          </a:bodyPr>
          <a:lstStyle/>
          <a:p>
            <a:pPr algn="ctr"/>
            <a:r>
              <a:rPr lang="zh-CN" sz="4600" dirty="0">
                <a:ln w="0"/>
                <a:solidFill>
                  <a:schemeClr val="accent1">
                    <a:lumMod val="50000"/>
                  </a:schemeClr>
                </a:solidFill>
                <a:latin typeface="微软雅黑" panose="020B0503020204020204" pitchFamily="34" charset="-122"/>
                <a:ea typeface="微软雅黑" panose="020B0503020204020204" pitchFamily="34" charset="-122"/>
              </a:rPr>
              <a:t>智慧上海电动自行车共享换电柜管理平台</a:t>
            </a:r>
            <a:endParaRPr lang="zh-CN" sz="4600" dirty="0">
              <a:ln w="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6" name="Freeform 96"/>
          <p:cNvSpPr/>
          <p:nvPr/>
        </p:nvSpPr>
        <p:spPr bwMode="auto">
          <a:xfrm>
            <a:off x="10716634"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2" name="文本框 1"/>
          <p:cNvSpPr txBox="1"/>
          <p:nvPr/>
        </p:nvSpPr>
        <p:spPr>
          <a:xfrm>
            <a:off x="3469005" y="3714750"/>
            <a:ext cx="5377815" cy="553085"/>
          </a:xfrm>
          <a:prstGeom prst="rect">
            <a:avLst/>
          </a:prstGeom>
          <a:noFill/>
        </p:spPr>
        <p:txBody>
          <a:bodyPr wrap="square" rtlCol="0" anchor="t">
            <a:spAutoFit/>
          </a:bodyPr>
          <a:p>
            <a:pPr algn="l"/>
            <a:r>
              <a:rPr sz="3000" dirty="0">
                <a:ln w="0"/>
                <a:solidFill>
                  <a:schemeClr val="accent1">
                    <a:lumMod val="50000"/>
                  </a:schemeClr>
                </a:solidFill>
                <a:latin typeface="微软雅黑" panose="020B0503020204020204" pitchFamily="34" charset="-122"/>
                <a:ea typeface="微软雅黑" panose="020B0503020204020204" pitchFamily="34" charset="-122"/>
                <a:sym typeface="+mn-ea"/>
              </a:rPr>
              <a:t>数据库原理课程设计</a:t>
            </a:r>
            <a:r>
              <a:rPr lang="zh-CN" sz="3000" dirty="0">
                <a:ln w="0"/>
                <a:solidFill>
                  <a:schemeClr val="accent1">
                    <a:lumMod val="50000"/>
                  </a:schemeClr>
                </a:solidFill>
                <a:latin typeface="微软雅黑" panose="020B0503020204020204" pitchFamily="34" charset="-122"/>
                <a:ea typeface="微软雅黑" panose="020B0503020204020204" pitchFamily="34" charset="-122"/>
                <a:sym typeface="+mn-ea"/>
              </a:rPr>
              <a:t>中期</a:t>
            </a:r>
            <a:r>
              <a:rPr sz="3000" dirty="0">
                <a:ln w="0"/>
                <a:solidFill>
                  <a:schemeClr val="accent1">
                    <a:lumMod val="50000"/>
                  </a:schemeClr>
                </a:solidFill>
                <a:latin typeface="微软雅黑" panose="020B0503020204020204" pitchFamily="34" charset="-122"/>
                <a:ea typeface="微软雅黑" panose="020B0503020204020204" pitchFamily="34" charset="-122"/>
                <a:sym typeface="+mn-ea"/>
              </a:rPr>
              <a:t>报告</a:t>
            </a:r>
            <a:endParaRPr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3716020" y="4621530"/>
            <a:ext cx="4760595" cy="1014730"/>
          </a:xfrm>
          <a:prstGeom prst="rect">
            <a:avLst/>
          </a:prstGeom>
          <a:noFill/>
        </p:spPr>
        <p:txBody>
          <a:bodyPr wrap="square" rtlCol="0" anchor="t">
            <a:spAutoFit/>
          </a:bodyPr>
          <a:p>
            <a:pPr algn="ctr">
              <a:lnSpc>
                <a:spcPct val="150000"/>
              </a:lnSpc>
            </a:pPr>
            <a:r>
              <a:rPr lang="zh-CN" altLang="en-US" sz="2000" dirty="0">
                <a:solidFill>
                  <a:schemeClr val="bg2">
                    <a:lumMod val="50000"/>
                  </a:schemeClr>
                </a:solidFill>
                <a:latin typeface="微软雅黑" panose="020B0503020204020204" pitchFamily="34" charset="-122"/>
                <a:ea typeface="微软雅黑" panose="020B0503020204020204" pitchFamily="34" charset="-122"/>
              </a:rPr>
              <a:t>汇报人：</a:t>
            </a:r>
            <a:r>
              <a:rPr lang="en-US" altLang="zh-CN" sz="2000" dirty="0">
                <a:solidFill>
                  <a:schemeClr val="bg2">
                    <a:lumMod val="50000"/>
                  </a:schemeClr>
                </a:solidFill>
                <a:latin typeface="微软雅黑" panose="020B0503020204020204" pitchFamily="34" charset="-122"/>
                <a:ea typeface="微软雅黑" panose="020B0503020204020204" pitchFamily="34" charset="-122"/>
              </a:rPr>
              <a:t>2050254 </a:t>
            </a:r>
            <a:r>
              <a:rPr lang="zh-CN" altLang="en-US" sz="2000" dirty="0">
                <a:solidFill>
                  <a:schemeClr val="bg2">
                    <a:lumMod val="50000"/>
                  </a:schemeClr>
                </a:solidFill>
                <a:latin typeface="微软雅黑" panose="020B0503020204020204" pitchFamily="34" charset="-122"/>
                <a:ea typeface="微软雅黑" panose="020B0503020204020204" pitchFamily="34" charset="-122"/>
              </a:rPr>
              <a:t>王钧涛</a:t>
            </a:r>
            <a:endParaRPr lang="zh-CN" altLang="en-US" sz="2000" dirty="0">
              <a:solidFill>
                <a:schemeClr val="bg2">
                  <a:lumMod val="50000"/>
                </a:schemeClr>
              </a:solidFill>
              <a:latin typeface="微软雅黑" panose="020B0503020204020204" pitchFamily="34" charset="-122"/>
              <a:ea typeface="微软雅黑" panose="020B0503020204020204" pitchFamily="34" charset="-122"/>
            </a:endParaRPr>
          </a:p>
          <a:p>
            <a:pPr algn="ctr">
              <a:lnSpc>
                <a:spcPct val="150000"/>
              </a:lnSpc>
            </a:pPr>
            <a:r>
              <a:rPr lang="en-US" altLang="zh-CN" sz="2000" dirty="0">
                <a:solidFill>
                  <a:schemeClr val="bg2">
                    <a:lumMod val="50000"/>
                  </a:schemeClr>
                </a:solidFill>
                <a:latin typeface="微软雅黑" panose="020B0503020204020204" pitchFamily="34" charset="-122"/>
                <a:ea typeface="微软雅黑" panose="020B0503020204020204" pitchFamily="34" charset="-122"/>
              </a:rPr>
              <a:t>2023.4.22</a:t>
            </a:r>
            <a:endParaRPr lang="en-US" altLang="zh-CN" sz="20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3</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系统设计</a:t>
            </a:r>
            <a:endParaRPr lang="en-US" altLang="zh-CN" sz="3000"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a:xfrm>
            <a:off x="8610600" y="6356350"/>
            <a:ext cx="2743200" cy="365125"/>
          </a:xfrm>
        </p:spPr>
        <p:txBody>
          <a:bodyPr/>
          <a:p>
            <a:fld id="{888F8D02-9041-4C59-BC62-13DE0E5C6713}" type="slidenum">
              <a:rPr lang="zh-CN" altLang="en-US" smtClean="0"/>
            </a:fld>
            <a:endParaRPr lang="zh-CN" altLang="en-US"/>
          </a:p>
        </p:txBody>
      </p:sp>
      <p:sp>
        <p:nvSpPr>
          <p:cNvPr id="10" name="文本框 9"/>
          <p:cNvSpPr txBox="1"/>
          <p:nvPr>
            <p:custDataLst>
              <p:tags r:id="rId3"/>
            </p:custDataLst>
          </p:nvPr>
        </p:nvSpPr>
        <p:spPr>
          <a:xfrm>
            <a:off x="4149090" y="2542540"/>
            <a:ext cx="4217670" cy="579755"/>
          </a:xfrm>
          <a:prstGeom prst="rect">
            <a:avLst/>
          </a:prstGeom>
          <a:noFill/>
        </p:spPr>
        <p:txBody>
          <a:bodyPr wrap="square" rtlCol="0" anchor="t">
            <a:noAutofit/>
          </a:bodyPr>
          <a:p>
            <a:pPr>
              <a:lnSpc>
                <a:spcPct val="150000"/>
              </a:lnSpc>
            </a:pPr>
            <a:r>
              <a:rPr lang="zh-CN" sz="4400"/>
              <a:t>系统展示视频</a:t>
            </a:r>
            <a:endParaRPr lang="en-US" altLang="zh-CN" sz="4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5</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前沿探索</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p:txBody>
          <a:bodyPr/>
          <a:p>
            <a:fld id="{888F8D02-9041-4C59-BC62-13DE0E5C6713}" type="slidenum">
              <a:rPr lang="zh-CN" altLang="en-US" smtClean="0"/>
            </a:fld>
            <a:endParaRPr lang="zh-CN" altLang="en-US"/>
          </a:p>
        </p:txBody>
      </p:sp>
      <p:sp>
        <p:nvSpPr>
          <p:cNvPr id="7" name="文本框 6"/>
          <p:cNvSpPr txBox="1"/>
          <p:nvPr/>
        </p:nvSpPr>
        <p:spPr>
          <a:xfrm>
            <a:off x="834390" y="1132840"/>
            <a:ext cx="11335385" cy="768350"/>
          </a:xfrm>
          <a:prstGeom prst="rect">
            <a:avLst/>
          </a:prstGeom>
          <a:noFill/>
        </p:spPr>
        <p:txBody>
          <a:bodyPr wrap="square" rtlCol="0" anchor="t">
            <a:spAutoFit/>
          </a:bodyPr>
          <a:p>
            <a:r>
              <a:rPr lang="zh-CN" altLang="en-US" sz="2200"/>
              <a:t>阅读的文献：</a:t>
            </a:r>
            <a:endParaRPr lang="zh-CN" altLang="en-US" sz="2200"/>
          </a:p>
          <a:p>
            <a:r>
              <a:rPr lang="zh-CN" altLang="en-US" sz="2200"/>
              <a:t>OceanBase: a 707 million tpmC distributed relational database system</a:t>
            </a:r>
            <a:endParaRPr lang="zh-CN" altLang="en-US" sz="2200"/>
          </a:p>
        </p:txBody>
      </p:sp>
      <p:pic>
        <p:nvPicPr>
          <p:cNvPr id="8" name="图片 7"/>
          <p:cNvPicPr>
            <a:picLocks noChangeAspect="1"/>
          </p:cNvPicPr>
          <p:nvPr>
            <p:custDataLst>
              <p:tags r:id="rId3"/>
            </p:custDataLst>
          </p:nvPr>
        </p:nvPicPr>
        <p:blipFill>
          <a:blip r:embed="rId4"/>
          <a:stretch>
            <a:fillRect/>
          </a:stretch>
        </p:blipFill>
        <p:spPr>
          <a:xfrm>
            <a:off x="834390" y="2729865"/>
            <a:ext cx="10519410" cy="2797810"/>
          </a:xfrm>
          <a:prstGeom prst="rect">
            <a:avLst/>
          </a:prstGeom>
        </p:spPr>
      </p:pic>
      <p:sp>
        <p:nvSpPr>
          <p:cNvPr id="9" name="文本框 8"/>
          <p:cNvSpPr txBox="1"/>
          <p:nvPr>
            <p:custDataLst>
              <p:tags r:id="rId5"/>
            </p:custDataLst>
          </p:nvPr>
        </p:nvSpPr>
        <p:spPr>
          <a:xfrm>
            <a:off x="2700020" y="2000250"/>
            <a:ext cx="7188200" cy="429895"/>
          </a:xfrm>
          <a:prstGeom prst="rect">
            <a:avLst/>
          </a:prstGeom>
          <a:noFill/>
        </p:spPr>
        <p:txBody>
          <a:bodyPr wrap="square" rtlCol="0" anchor="t">
            <a:spAutoFit/>
          </a:bodyPr>
          <a:p>
            <a:r>
              <a:rPr lang="zh-CN" altLang="en-US" sz="2200"/>
              <a:t>仅仅</a:t>
            </a:r>
            <a:r>
              <a:rPr lang="en-US" sz="2200"/>
              <a:t>7</a:t>
            </a:r>
            <a:r>
              <a:rPr lang="zh-CN" sz="2200"/>
              <a:t>个月</a:t>
            </a:r>
            <a:r>
              <a:rPr lang="zh-CN" altLang="en-US" sz="2200"/>
              <a:t>时间，</a:t>
            </a:r>
            <a:r>
              <a:rPr lang="en-US" altLang="zh-CN" sz="2200"/>
              <a:t>TPM-C </a:t>
            </a:r>
            <a:r>
              <a:rPr lang="zh-CN" altLang="en-US" sz="2200"/>
              <a:t>暴增十倍的背后技术原理</a:t>
            </a:r>
            <a:endParaRPr lang="zh-CN" alt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5</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r>
              <a:rPr lang="zh-CN" altLang="en-US" sz="3000" dirty="0">
                <a:solidFill>
                  <a:schemeClr val="accent1">
                    <a:lumMod val="50000"/>
                  </a:schemeClr>
                </a:solidFill>
                <a:latin typeface="微软雅黑" panose="020B0503020204020204" pitchFamily="34" charset="-122"/>
                <a:ea typeface="微软雅黑" panose="020B0503020204020204" pitchFamily="34" charset="-122"/>
                <a:sym typeface="+mn-ea"/>
              </a:rPr>
              <a:t>前沿探索</a:t>
            </a:r>
            <a:endParaRPr lang="zh-CN" altLang="en-US" sz="3000"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p:txBody>
          <a:bodyPr/>
          <a:p>
            <a:fld id="{888F8D02-9041-4C59-BC62-13DE0E5C6713}" type="slidenum">
              <a:rPr lang="zh-CN" altLang="en-US" smtClean="0"/>
            </a:fld>
            <a:endParaRPr lang="zh-CN" altLang="en-US"/>
          </a:p>
        </p:txBody>
      </p:sp>
      <p:pic>
        <p:nvPicPr>
          <p:cNvPr id="13" name="图片 12"/>
          <p:cNvPicPr>
            <a:picLocks noChangeAspect="1"/>
          </p:cNvPicPr>
          <p:nvPr>
            <p:custDataLst>
              <p:tags r:id="rId3"/>
            </p:custDataLst>
          </p:nvPr>
        </p:nvPicPr>
        <p:blipFill>
          <a:blip r:embed="rId4"/>
          <a:stretch>
            <a:fillRect/>
          </a:stretch>
        </p:blipFill>
        <p:spPr>
          <a:xfrm>
            <a:off x="6096000" y="1355090"/>
            <a:ext cx="5455920" cy="3964940"/>
          </a:xfrm>
          <a:prstGeom prst="rect">
            <a:avLst/>
          </a:prstGeom>
        </p:spPr>
      </p:pic>
      <p:sp>
        <p:nvSpPr>
          <p:cNvPr id="14" name="文本框 13"/>
          <p:cNvSpPr txBox="1"/>
          <p:nvPr/>
        </p:nvSpPr>
        <p:spPr>
          <a:xfrm>
            <a:off x="579120" y="1775460"/>
            <a:ext cx="4750435" cy="3307715"/>
          </a:xfrm>
          <a:prstGeom prst="rect">
            <a:avLst/>
          </a:prstGeom>
          <a:noFill/>
        </p:spPr>
        <p:txBody>
          <a:bodyPr wrap="square" rtlCol="0" anchor="t">
            <a:spAutoFit/>
          </a:bodyPr>
          <a:p>
            <a:r>
              <a:rPr lang="en-US" altLang="zh-CN"/>
              <a:t>Oceanbase</a:t>
            </a:r>
            <a:r>
              <a:rPr lang="zh-CN" altLang="en-US"/>
              <a:t>的</a:t>
            </a:r>
            <a:r>
              <a:rPr lang="en-US" altLang="zh-CN"/>
              <a:t>2PC</a:t>
            </a:r>
            <a:r>
              <a:rPr lang="zh-CN" altLang="en-US"/>
              <a:t>协议开发的想法：</a:t>
            </a:r>
            <a:endParaRPr lang="zh-CN" altLang="en-US"/>
          </a:p>
          <a:p>
            <a:endParaRPr lang="zh-CN" altLang="en-US"/>
          </a:p>
          <a:p>
            <a:pPr marL="342900" indent="-342900">
              <a:buFont typeface="Arial" panose="020B0604020202020204" pitchFamily="34" charset="0"/>
              <a:buChar char="•"/>
            </a:pPr>
            <a:r>
              <a:rPr lang="zh-CN" altLang="en-US"/>
              <a:t>底存存储需要暴露sharding细节，提供以分区为单位的事务上下文管理机制，使得在预处理过程中，行锁和数据修改为内存操作，避免持久化的代价。</a:t>
            </a:r>
            <a:endParaRPr lang="zh-CN" altLang="en-US"/>
          </a:p>
          <a:p>
            <a:pPr marL="342900" indent="-342900">
              <a:buFont typeface="Arial" panose="020B0604020202020204" pitchFamily="34" charset="0"/>
              <a:buChar char="•"/>
            </a:pPr>
            <a:endParaRPr lang="zh-CN" altLang="en-US"/>
          </a:p>
          <a:p>
            <a:pPr marL="342900" indent="-342900">
              <a:buFont typeface="Arial" panose="020B0604020202020204" pitchFamily="34" charset="0"/>
              <a:buChar char="•"/>
            </a:pPr>
            <a:r>
              <a:rPr lang="zh-CN" altLang="en-US"/>
              <a:t>简化协调者为无状态逻辑</a:t>
            </a:r>
            <a:endParaRPr lang="zh-CN" altLang="en-US"/>
          </a:p>
          <a:p>
            <a:pPr marL="342900" indent="-342900">
              <a:buFont typeface="Arial" panose="020B0604020202020204" pitchFamily="34" charset="0"/>
              <a:buChar char="•"/>
            </a:pPr>
            <a:endParaRPr lang="zh-CN" altLang="en-US"/>
          </a:p>
          <a:p>
            <a:pPr marL="342900" indent="-342900">
              <a:buFont typeface="Arial" panose="020B0604020202020204" pitchFamily="34" charset="0"/>
              <a:buChar char="•"/>
            </a:pPr>
            <a:r>
              <a:rPr lang="zh-CN" altLang="en-US"/>
              <a:t>减少2PC执行关键路径上的持久化和RPC次数</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5</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前沿探索</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p:txBody>
          <a:bodyPr/>
          <a:p>
            <a:fld id="{888F8D02-9041-4C59-BC62-13DE0E5C6713}" type="slidenum">
              <a:rPr lang="zh-CN" altLang="en-US" smtClean="0"/>
            </a:fld>
            <a:endParaRPr lang="zh-CN" altLang="en-US"/>
          </a:p>
        </p:txBody>
      </p:sp>
      <p:sp>
        <p:nvSpPr>
          <p:cNvPr id="29" name="等腰三角形 28"/>
          <p:cNvSpPr/>
          <p:nvPr>
            <p:custDataLst>
              <p:tags r:id="rId3"/>
            </p:custDataLst>
          </p:nvPr>
        </p:nvSpPr>
        <p:spPr>
          <a:xfrm>
            <a:off x="5084282" y="1837269"/>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custDataLst>
              <p:tags r:id="rId4"/>
            </p:custDataLst>
          </p:nvPr>
        </p:nvSpPr>
        <p:spPr>
          <a:xfrm>
            <a:off x="4175627" y="3654581"/>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等腰三角形 24"/>
          <p:cNvSpPr/>
          <p:nvPr>
            <p:custDataLst>
              <p:tags r:id="rId5"/>
            </p:custDataLst>
          </p:nvPr>
        </p:nvSpPr>
        <p:spPr>
          <a:xfrm rot="10800000">
            <a:off x="5084282" y="3654581"/>
            <a:ext cx="1817311" cy="1817311"/>
          </a:xfrm>
          <a:prstGeom prst="triangle">
            <a:avLst/>
          </a:prstGeom>
          <a:solidFill>
            <a:srgbClr val="4472C4">
              <a:alpha val="55000"/>
            </a:srgbClr>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custDataLst>
              <p:tags r:id="rId6"/>
            </p:custDataLst>
          </p:nvPr>
        </p:nvSpPr>
        <p:spPr>
          <a:xfrm>
            <a:off x="5992937" y="3654581"/>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圆角矩形 31"/>
          <p:cNvSpPr/>
          <p:nvPr>
            <p:custDataLst>
              <p:tags r:id="rId7"/>
            </p:custDataLst>
          </p:nvPr>
        </p:nvSpPr>
        <p:spPr>
          <a:xfrm rot="10800000" flipV="1">
            <a:off x="7095428" y="190220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dirty="0"/>
          </a:p>
        </p:txBody>
      </p:sp>
      <p:sp>
        <p:nvSpPr>
          <p:cNvPr id="33" name="文本框 32"/>
          <p:cNvSpPr txBox="1"/>
          <p:nvPr>
            <p:custDataLst>
              <p:tags r:id="rId8"/>
            </p:custDataLst>
          </p:nvPr>
        </p:nvSpPr>
        <p:spPr>
          <a:xfrm>
            <a:off x="7519793" y="1870508"/>
            <a:ext cx="1546225" cy="469265"/>
          </a:xfrm>
          <a:prstGeom prst="rect">
            <a:avLst/>
          </a:prstGeom>
          <a:noFill/>
        </p:spPr>
        <p:txBody>
          <a:bodyPr wrap="none" lIns="91438" tIns="45719" rIns="91438" bIns="45719" rtlCol="0">
            <a:spAutoFit/>
          </a:bodyPr>
          <a:p>
            <a:pPr algn="l">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Prepare阶段</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4" name="直接连接符 33"/>
          <p:cNvCxnSpPr/>
          <p:nvPr>
            <p:custDataLst>
              <p:tags r:id="rId9"/>
            </p:custDataLst>
          </p:nvPr>
        </p:nvCxnSpPr>
        <p:spPr>
          <a:xfrm>
            <a:off x="7608161" y="223923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5" name="矩形 34"/>
          <p:cNvSpPr/>
          <p:nvPr>
            <p:custDataLst>
              <p:tags r:id="rId10"/>
            </p:custDataLst>
          </p:nvPr>
        </p:nvSpPr>
        <p:spPr>
          <a:xfrm>
            <a:off x="7036435" y="2317115"/>
            <a:ext cx="4730750" cy="1590040"/>
          </a:xfrm>
          <a:prstGeom prst="rect">
            <a:avLst/>
          </a:prstGeom>
        </p:spPr>
        <p:txBody>
          <a:bodyPr wrap="square" lIns="91438" tIns="45719" rIns="91438" bIns="45719">
            <a:spAutoFit/>
          </a:bodyPr>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协调者收到客户端提交事务的请求，向各个参与者发送prepare命令，命令中携带了当前事务的参与者列表，参与者收到prepare命令后，将事务的redolog、参与者列表、prepare日志持久化后，向协调者和其他参与者发送prepare成功的消息。</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圆角矩形 36"/>
          <p:cNvSpPr/>
          <p:nvPr>
            <p:custDataLst>
              <p:tags r:id="rId11"/>
            </p:custDataLst>
          </p:nvPr>
        </p:nvSpPr>
        <p:spPr>
          <a:xfrm rot="10800000" flipV="1">
            <a:off x="7856851" y="420197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dirty="0"/>
          </a:p>
        </p:txBody>
      </p:sp>
      <p:sp>
        <p:nvSpPr>
          <p:cNvPr id="38" name="文本框 37"/>
          <p:cNvSpPr txBox="1"/>
          <p:nvPr>
            <p:custDataLst>
              <p:tags r:id="rId12"/>
            </p:custDataLst>
          </p:nvPr>
        </p:nvSpPr>
        <p:spPr>
          <a:xfrm>
            <a:off x="8281215" y="4113757"/>
            <a:ext cx="1329690" cy="469265"/>
          </a:xfrm>
          <a:prstGeom prst="rect">
            <a:avLst/>
          </a:prstGeom>
          <a:noFill/>
        </p:spPr>
        <p:txBody>
          <a:bodyPr wrap="none" lIns="91438" tIns="45719" rIns="91438" bIns="45719" rtlCol="0">
            <a:spAutoFit/>
          </a:bodyPr>
          <a:p>
            <a:pPr algn="l">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Finish阶段</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9" name="直接连接符 38"/>
          <p:cNvCxnSpPr/>
          <p:nvPr>
            <p:custDataLst>
              <p:tags r:id="rId13"/>
            </p:custDataLst>
          </p:nvPr>
        </p:nvCxnSpPr>
        <p:spPr>
          <a:xfrm>
            <a:off x="8369585" y="453899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矩形 39"/>
          <p:cNvSpPr/>
          <p:nvPr>
            <p:custDataLst>
              <p:tags r:id="rId14"/>
            </p:custDataLst>
          </p:nvPr>
        </p:nvSpPr>
        <p:spPr>
          <a:xfrm>
            <a:off x="8285708" y="4616883"/>
            <a:ext cx="3532696" cy="989965"/>
          </a:xfrm>
          <a:prstGeom prst="rect">
            <a:avLst/>
          </a:prstGeom>
        </p:spPr>
        <p:txBody>
          <a:bodyPr wrap="square" lIns="91438" tIns="45719" rIns="91438" bIns="45719">
            <a:spAutoFit/>
          </a:bodyPr>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对于每个参与者，当它确认所有参与者都commit成功后，将本地事务上下文释放，并异步的持久化一条finish日志</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1" name="等腰三角形 40"/>
          <p:cNvSpPr/>
          <p:nvPr>
            <p:custDataLst>
              <p:tags r:id="rId15"/>
            </p:custDataLst>
          </p:nvPr>
        </p:nvSpPr>
        <p:spPr>
          <a:xfrm>
            <a:off x="5293721" y="4754707"/>
            <a:ext cx="1398427" cy="130907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圆角矩形 42"/>
          <p:cNvSpPr/>
          <p:nvPr>
            <p:custDataLst>
              <p:tags r:id="rId16"/>
            </p:custDataLst>
          </p:nvPr>
        </p:nvSpPr>
        <p:spPr>
          <a:xfrm rot="10800000" flipV="1">
            <a:off x="4676656" y="191797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dirty="0"/>
          </a:p>
        </p:txBody>
      </p:sp>
      <p:sp>
        <p:nvSpPr>
          <p:cNvPr id="44" name="文本框 43"/>
          <p:cNvSpPr txBox="1"/>
          <p:nvPr>
            <p:custDataLst>
              <p:tags r:id="rId17"/>
            </p:custDataLst>
          </p:nvPr>
        </p:nvSpPr>
        <p:spPr>
          <a:xfrm>
            <a:off x="3272670" y="1871344"/>
            <a:ext cx="1388110" cy="469265"/>
          </a:xfrm>
          <a:prstGeom prst="rect">
            <a:avLst/>
          </a:prstGeom>
          <a:noFill/>
        </p:spPr>
        <p:txBody>
          <a:bodyPr wrap="none" lIns="91438" tIns="45719" rIns="91438" bIns="45719" rtlCol="0">
            <a:spAutoFit/>
          </a:bodyPr>
          <a:p>
            <a:pPr algn="l">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预处理阶段</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45" name="直接连接符 44"/>
          <p:cNvCxnSpPr/>
          <p:nvPr>
            <p:custDataLst>
              <p:tags r:id="rId18"/>
            </p:custDataLst>
          </p:nvPr>
        </p:nvCxnSpPr>
        <p:spPr>
          <a:xfrm>
            <a:off x="2220126" y="224007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矩形 45"/>
          <p:cNvSpPr/>
          <p:nvPr>
            <p:custDataLst>
              <p:tags r:id="rId19"/>
            </p:custDataLst>
          </p:nvPr>
        </p:nvSpPr>
        <p:spPr>
          <a:xfrm>
            <a:off x="316865" y="2317750"/>
            <a:ext cx="4912360" cy="1590040"/>
          </a:xfrm>
          <a:prstGeom prst="rect">
            <a:avLst/>
          </a:prstGeom>
        </p:spPr>
        <p:txBody>
          <a:bodyPr wrap="square" lIns="91438" tIns="45719" rIns="91438" bIns="45719">
            <a:spAutoFit/>
          </a:bodyPr>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协调者向若干参与者发送SQL请求或执行计划，一个sharding即对应一个参与者，针对这个事务，在每个参与者中会维护一个通过事务ID索引的事务上下文，用于维护行锁、redo数据等，有必要的情况（redolog过多）下，这个阶段可能会异步的持久化redolog。</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8" name="圆角矩形 47"/>
          <p:cNvSpPr/>
          <p:nvPr>
            <p:custDataLst>
              <p:tags r:id="rId20"/>
            </p:custDataLst>
          </p:nvPr>
        </p:nvSpPr>
        <p:spPr>
          <a:xfrm rot="10800000" flipV="1">
            <a:off x="3903388" y="420655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dirty="0"/>
          </a:p>
        </p:txBody>
      </p:sp>
      <p:sp>
        <p:nvSpPr>
          <p:cNvPr id="49" name="文本框 48"/>
          <p:cNvSpPr txBox="1"/>
          <p:nvPr>
            <p:custDataLst>
              <p:tags r:id="rId21"/>
            </p:custDataLst>
          </p:nvPr>
        </p:nvSpPr>
        <p:spPr>
          <a:xfrm>
            <a:off x="2220183" y="4084367"/>
            <a:ext cx="1585595" cy="469265"/>
          </a:xfrm>
          <a:prstGeom prst="rect">
            <a:avLst/>
          </a:prstGeom>
          <a:noFill/>
        </p:spPr>
        <p:txBody>
          <a:bodyPr wrap="none" lIns="91438" tIns="45719" rIns="91438" bIns="45719" rtlCol="0">
            <a:spAutoFit/>
          </a:bodyPr>
          <a:p>
            <a:pPr algn="l">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Commit阶段</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50" name="直接连接符 49"/>
          <p:cNvCxnSpPr/>
          <p:nvPr>
            <p:custDataLst>
              <p:tags r:id="rId22"/>
            </p:custDataLst>
          </p:nvPr>
        </p:nvCxnSpPr>
        <p:spPr>
          <a:xfrm>
            <a:off x="1446861" y="452865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1" name="矩形 50"/>
          <p:cNvSpPr/>
          <p:nvPr>
            <p:custDataLst>
              <p:tags r:id="rId23"/>
            </p:custDataLst>
          </p:nvPr>
        </p:nvSpPr>
        <p:spPr>
          <a:xfrm>
            <a:off x="177800" y="4582795"/>
            <a:ext cx="4088765" cy="1859915"/>
          </a:xfrm>
          <a:prstGeom prst="rect">
            <a:avLst/>
          </a:prstGeom>
        </p:spPr>
        <p:txBody>
          <a:bodyPr wrap="square" lIns="91438" tIns="45719" rIns="91438" bIns="45719">
            <a:noAutofit/>
          </a:bodyPr>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协调者收到所有参与者应答prepare成功的消息后，即向客户端返回事务提交成功；对于每个参与者，当它确认所有参与者都prepare成功后，将本地事务提交并释放行锁等资源，并异步的持久化一条commit日志，然后向其他参与者发送commit成功的消息。</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51"/>
          <p:cNvSpPr txBox="1"/>
          <p:nvPr>
            <p:custDataLst>
              <p:tags r:id="rId24"/>
            </p:custDataLst>
          </p:nvPr>
        </p:nvSpPr>
        <p:spPr>
          <a:xfrm>
            <a:off x="5768352" y="2686452"/>
            <a:ext cx="458772" cy="732504"/>
          </a:xfrm>
          <a:prstGeom prst="rect">
            <a:avLst/>
          </a:prstGeom>
          <a:noFill/>
        </p:spPr>
        <p:txBody>
          <a:bodyPr wrap="none" lIns="91436" tIns="45718" rIns="91436" bIns="45718" rtlCol="0">
            <a:spAutoFit/>
          </a:bodyPr>
          <a:p>
            <a:pPr>
              <a:lnSpc>
                <a:spcPct val="130000"/>
              </a:lnSpc>
            </a:pPr>
            <a:r>
              <a:rPr lang="en-US" altLang="zh-CN" sz="3200" dirty="0">
                <a:solidFill>
                  <a:schemeClr val="bg1"/>
                </a:solidFill>
                <a:latin typeface="Eras Light ITC" panose="020B0402030504020804" pitchFamily="34" charset="0"/>
              </a:rPr>
              <a:t>A</a:t>
            </a:r>
            <a:endParaRPr lang="zh-CN" altLang="en-US" sz="3200" dirty="0">
              <a:solidFill>
                <a:schemeClr val="bg1"/>
              </a:solidFill>
              <a:latin typeface="Eras Light ITC" panose="020B0402030504020804" pitchFamily="34" charset="0"/>
            </a:endParaRPr>
          </a:p>
        </p:txBody>
      </p:sp>
      <p:sp>
        <p:nvSpPr>
          <p:cNvPr id="53" name="文本框 52"/>
          <p:cNvSpPr txBox="1"/>
          <p:nvPr>
            <p:custDataLst>
              <p:tags r:id="rId25"/>
            </p:custDataLst>
          </p:nvPr>
        </p:nvSpPr>
        <p:spPr>
          <a:xfrm>
            <a:off x="4819492" y="4478051"/>
            <a:ext cx="481214" cy="732504"/>
          </a:xfrm>
          <a:prstGeom prst="rect">
            <a:avLst/>
          </a:prstGeom>
          <a:noFill/>
        </p:spPr>
        <p:txBody>
          <a:bodyPr wrap="none" lIns="91436" tIns="45718" rIns="91436" bIns="45718" rtlCol="0">
            <a:spAutoFit/>
          </a:bodyPr>
          <a:p>
            <a:pPr>
              <a:lnSpc>
                <a:spcPct val="130000"/>
              </a:lnSpc>
            </a:pPr>
            <a:r>
              <a:rPr lang="en-US" altLang="zh-CN" sz="3200" dirty="0">
                <a:solidFill>
                  <a:schemeClr val="bg1"/>
                </a:solidFill>
                <a:latin typeface="Eras Light ITC" panose="020B0402030504020804" pitchFamily="34" charset="0"/>
              </a:rPr>
              <a:t>R</a:t>
            </a:r>
            <a:endParaRPr lang="zh-CN" altLang="en-US" sz="3200" dirty="0">
              <a:solidFill>
                <a:schemeClr val="bg1"/>
              </a:solidFill>
              <a:latin typeface="Eras Light ITC" panose="020B0402030504020804" pitchFamily="34" charset="0"/>
            </a:endParaRPr>
          </a:p>
        </p:txBody>
      </p:sp>
      <p:sp>
        <p:nvSpPr>
          <p:cNvPr id="54" name="文本框 53"/>
          <p:cNvSpPr txBox="1"/>
          <p:nvPr>
            <p:custDataLst>
              <p:tags r:id="rId26"/>
            </p:custDataLst>
          </p:nvPr>
        </p:nvSpPr>
        <p:spPr>
          <a:xfrm>
            <a:off x="5768353" y="3964023"/>
            <a:ext cx="458772" cy="732504"/>
          </a:xfrm>
          <a:prstGeom prst="rect">
            <a:avLst/>
          </a:prstGeom>
          <a:noFill/>
        </p:spPr>
        <p:txBody>
          <a:bodyPr wrap="none" lIns="91436" tIns="45718" rIns="91436" bIns="45718" rtlCol="0">
            <a:spAutoFit/>
          </a:bodyPr>
          <a:p>
            <a:pPr>
              <a:lnSpc>
                <a:spcPct val="130000"/>
              </a:lnSpc>
            </a:pPr>
            <a:r>
              <a:rPr lang="en-US" altLang="zh-CN" sz="3200" dirty="0">
                <a:solidFill>
                  <a:schemeClr val="bg1"/>
                </a:solidFill>
                <a:latin typeface="Eras Light ITC" panose="020B0402030504020804" pitchFamily="34" charset="0"/>
              </a:rPr>
              <a:t>B</a:t>
            </a:r>
            <a:endParaRPr lang="zh-CN" altLang="en-US" sz="3200" dirty="0">
              <a:solidFill>
                <a:schemeClr val="bg1"/>
              </a:solidFill>
              <a:latin typeface="Eras Light ITC" panose="020B0402030504020804" pitchFamily="34" charset="0"/>
            </a:endParaRPr>
          </a:p>
        </p:txBody>
      </p:sp>
      <p:sp>
        <p:nvSpPr>
          <p:cNvPr id="55" name="文本框 54"/>
          <p:cNvSpPr txBox="1"/>
          <p:nvPr>
            <p:custDataLst>
              <p:tags r:id="rId27"/>
            </p:custDataLst>
          </p:nvPr>
        </p:nvSpPr>
        <p:spPr>
          <a:xfrm>
            <a:off x="6705789" y="4462318"/>
            <a:ext cx="481214" cy="732504"/>
          </a:xfrm>
          <a:prstGeom prst="rect">
            <a:avLst/>
          </a:prstGeom>
          <a:noFill/>
        </p:spPr>
        <p:txBody>
          <a:bodyPr wrap="none" lIns="91436" tIns="45718" rIns="91436" bIns="45718" rtlCol="0">
            <a:spAutoFit/>
          </a:bodyPr>
          <a:p>
            <a:pPr>
              <a:lnSpc>
                <a:spcPct val="130000"/>
              </a:lnSpc>
            </a:pPr>
            <a:r>
              <a:rPr lang="en-US" altLang="zh-CN" sz="3200" dirty="0">
                <a:solidFill>
                  <a:schemeClr val="bg1"/>
                </a:solidFill>
                <a:latin typeface="Eras Light ITC" panose="020B0402030504020804" pitchFamily="34" charset="0"/>
              </a:rPr>
              <a:t>C</a:t>
            </a:r>
            <a:endParaRPr lang="zh-CN" altLang="en-US" sz="3200" dirty="0">
              <a:solidFill>
                <a:schemeClr val="bg1"/>
              </a:solidFill>
              <a:latin typeface="Eras Light ITC" panose="020B04020305040208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5</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前沿探索</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p:txBody>
          <a:bodyPr/>
          <a:p>
            <a:fld id="{888F8D02-9041-4C59-BC62-13DE0E5C6713}" type="slidenum">
              <a:rPr lang="zh-CN" altLang="en-US" smtClean="0"/>
            </a:fld>
            <a:endParaRPr lang="zh-CN" altLang="en-US"/>
          </a:p>
        </p:txBody>
      </p:sp>
      <p:sp>
        <p:nvSpPr>
          <p:cNvPr id="3" name="文本框 2"/>
          <p:cNvSpPr txBox="1"/>
          <p:nvPr>
            <p:custDataLst>
              <p:tags r:id="rId3"/>
            </p:custDataLst>
          </p:nvPr>
        </p:nvSpPr>
        <p:spPr>
          <a:xfrm>
            <a:off x="774700" y="1273810"/>
            <a:ext cx="6096000" cy="383540"/>
          </a:xfrm>
          <a:prstGeom prst="rect">
            <a:avLst/>
          </a:prstGeom>
          <a:noFill/>
        </p:spPr>
        <p:txBody>
          <a:bodyPr wrap="square" rtlCol="0" anchor="t">
            <a:spAutoFit/>
          </a:bodyPr>
          <a:p>
            <a:r>
              <a:rPr lang="zh-CN"/>
              <a:t>参与者的事务状态机</a:t>
            </a:r>
            <a:endParaRPr lang="zh-CN"/>
          </a:p>
        </p:txBody>
      </p:sp>
      <p:pic>
        <p:nvPicPr>
          <p:cNvPr id="11" name="图片 10" descr="14OL[69%`U(({E0_C1CHW}9"/>
          <p:cNvPicPr>
            <a:picLocks noChangeAspect="1"/>
          </p:cNvPicPr>
          <p:nvPr>
            <p:custDataLst>
              <p:tags r:id="rId4"/>
            </p:custDataLst>
          </p:nvPr>
        </p:nvPicPr>
        <p:blipFill>
          <a:blip r:embed="rId5"/>
          <a:stretch>
            <a:fillRect/>
          </a:stretch>
        </p:blipFill>
        <p:spPr>
          <a:xfrm>
            <a:off x="1607820" y="1964690"/>
            <a:ext cx="8754110" cy="40849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5</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前沿探索</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p:txBody>
          <a:bodyPr/>
          <a:p>
            <a:fld id="{888F8D02-9041-4C59-BC62-13DE0E5C6713}" type="slidenum">
              <a:rPr lang="zh-CN" altLang="en-US" smtClean="0"/>
            </a:fld>
            <a:endParaRPr lang="zh-CN" altLang="en-US"/>
          </a:p>
        </p:txBody>
      </p:sp>
      <p:sp>
        <p:nvSpPr>
          <p:cNvPr id="3" name="文本框 2"/>
          <p:cNvSpPr txBox="1"/>
          <p:nvPr>
            <p:custDataLst>
              <p:tags r:id="rId3"/>
            </p:custDataLst>
          </p:nvPr>
        </p:nvSpPr>
        <p:spPr>
          <a:xfrm>
            <a:off x="920750" y="1233170"/>
            <a:ext cx="6096000" cy="383540"/>
          </a:xfrm>
          <a:prstGeom prst="rect">
            <a:avLst/>
          </a:prstGeom>
          <a:noFill/>
        </p:spPr>
        <p:txBody>
          <a:bodyPr wrap="square" rtlCol="0" anchor="t">
            <a:spAutoFit/>
          </a:bodyPr>
          <a:p>
            <a:r>
              <a:rPr lang="zh-CN" altLang="en-US"/>
              <a:t>协调者的事务状态机：</a:t>
            </a:r>
            <a:endParaRPr lang="zh-CN" altLang="en-US"/>
          </a:p>
        </p:txBody>
      </p:sp>
      <p:pic>
        <p:nvPicPr>
          <p:cNvPr id="2" name="图片 1" descr="14MZX{2%1A82)Q5T()H894C"/>
          <p:cNvPicPr>
            <a:picLocks noChangeAspect="1"/>
          </p:cNvPicPr>
          <p:nvPr>
            <p:custDataLst>
              <p:tags r:id="rId4"/>
            </p:custDataLst>
          </p:nvPr>
        </p:nvPicPr>
        <p:blipFill>
          <a:blip r:embed="rId5"/>
          <a:stretch>
            <a:fillRect/>
          </a:stretch>
        </p:blipFill>
        <p:spPr>
          <a:xfrm>
            <a:off x="920750" y="1844040"/>
            <a:ext cx="10349865" cy="3707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5</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前沿探索</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p:txBody>
          <a:bodyPr/>
          <a:p>
            <a:fld id="{888F8D02-9041-4C59-BC62-13DE0E5C6713}" type="slidenum">
              <a:rPr lang="zh-CN" altLang="en-US" smtClean="0"/>
            </a:fld>
            <a:endParaRPr lang="zh-CN" altLang="en-US"/>
          </a:p>
        </p:txBody>
      </p:sp>
      <p:sp>
        <p:nvSpPr>
          <p:cNvPr id="3" name="文本框 2"/>
          <p:cNvSpPr txBox="1"/>
          <p:nvPr>
            <p:custDataLst>
              <p:tags r:id="rId3"/>
            </p:custDataLst>
          </p:nvPr>
        </p:nvSpPr>
        <p:spPr>
          <a:xfrm>
            <a:off x="939165" y="1132205"/>
            <a:ext cx="6096000" cy="383540"/>
          </a:xfrm>
          <a:prstGeom prst="rect">
            <a:avLst/>
          </a:prstGeom>
          <a:noFill/>
        </p:spPr>
        <p:txBody>
          <a:bodyPr wrap="square" rtlCol="0" anchor="t">
            <a:spAutoFit/>
          </a:bodyPr>
          <a:p>
            <a:r>
              <a:rPr lang="zh-CN" altLang="en-US"/>
              <a:t>宕机恢复：</a:t>
            </a:r>
            <a:endParaRPr lang="zh-CN" altLang="en-US"/>
          </a:p>
        </p:txBody>
      </p:sp>
      <p:sp>
        <p:nvSpPr>
          <p:cNvPr id="7" name="L 形 6"/>
          <p:cNvSpPr/>
          <p:nvPr>
            <p:custDataLst>
              <p:tags r:id="rId4"/>
            </p:custDataLst>
          </p:nvPr>
        </p:nvSpPr>
        <p:spPr>
          <a:xfrm rot="2686645">
            <a:off x="4605409" y="2412323"/>
            <a:ext cx="1430064" cy="1443667"/>
          </a:xfrm>
          <a:prstGeom prst="corner">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a:p>
        </p:txBody>
      </p:sp>
      <p:sp>
        <p:nvSpPr>
          <p:cNvPr id="18" name="L 形 17"/>
          <p:cNvSpPr/>
          <p:nvPr>
            <p:custDataLst>
              <p:tags r:id="rId5"/>
            </p:custDataLst>
          </p:nvPr>
        </p:nvSpPr>
        <p:spPr>
          <a:xfrm rot="8086645">
            <a:off x="5819108" y="2416548"/>
            <a:ext cx="1420689" cy="1392304"/>
          </a:xfrm>
          <a:prstGeom prst="corner">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a:p>
        </p:txBody>
      </p:sp>
      <p:sp>
        <p:nvSpPr>
          <p:cNvPr id="20" name="L 形 19"/>
          <p:cNvSpPr/>
          <p:nvPr>
            <p:custDataLst>
              <p:tags r:id="rId6"/>
            </p:custDataLst>
          </p:nvPr>
        </p:nvSpPr>
        <p:spPr>
          <a:xfrm rot="13486645">
            <a:off x="5830865" y="3610563"/>
            <a:ext cx="1428819" cy="1428819"/>
          </a:xfrm>
          <a:prstGeom prst="corner">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a:p>
        </p:txBody>
      </p:sp>
      <p:sp>
        <p:nvSpPr>
          <p:cNvPr id="21" name="L 形 20"/>
          <p:cNvSpPr/>
          <p:nvPr>
            <p:custDataLst>
              <p:tags r:id="rId7"/>
            </p:custDataLst>
          </p:nvPr>
        </p:nvSpPr>
        <p:spPr>
          <a:xfrm rot="18886645">
            <a:off x="4630663" y="3640516"/>
            <a:ext cx="1428819" cy="1428819"/>
          </a:xfrm>
          <a:prstGeom prst="corner">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a:p>
        </p:txBody>
      </p:sp>
      <p:sp>
        <p:nvSpPr>
          <p:cNvPr id="24" name="文本框 23"/>
          <p:cNvSpPr txBox="1"/>
          <p:nvPr>
            <p:custDataLst>
              <p:tags r:id="rId8"/>
            </p:custDataLst>
          </p:nvPr>
        </p:nvSpPr>
        <p:spPr>
          <a:xfrm>
            <a:off x="4632667" y="2471945"/>
            <a:ext cx="540648" cy="1192630"/>
          </a:xfrm>
          <a:prstGeom prst="rect">
            <a:avLst/>
          </a:prstGeom>
          <a:noFill/>
        </p:spPr>
        <p:txBody>
          <a:bodyPr wrap="square" lIns="91436" tIns="45718" rIns="91436" bIns="45718" rtlCol="0">
            <a:spAutoFit/>
          </a:bodyPr>
          <a:p>
            <a:pPr>
              <a:lnSpc>
                <a:spcPct val="130000"/>
              </a:lnSpc>
            </a:pPr>
            <a:r>
              <a:rPr lang="en-US" altLang="zh-CN" sz="5500" dirty="0">
                <a:solidFill>
                  <a:schemeClr val="bg1"/>
                </a:solidFill>
                <a:latin typeface="Eras Light ITC" panose="020B0402030504020804" pitchFamily="34" charset="0"/>
              </a:rPr>
              <a:t>S</a:t>
            </a:r>
            <a:endParaRPr lang="zh-CN" altLang="en-US" sz="5500" dirty="0">
              <a:solidFill>
                <a:schemeClr val="bg1"/>
              </a:solidFill>
              <a:latin typeface="Eras Light ITC" panose="020B0402030504020804" pitchFamily="34" charset="0"/>
            </a:endParaRPr>
          </a:p>
        </p:txBody>
      </p:sp>
      <p:sp>
        <p:nvSpPr>
          <p:cNvPr id="25" name="文本框 24"/>
          <p:cNvSpPr txBox="1"/>
          <p:nvPr>
            <p:custDataLst>
              <p:tags r:id="rId9"/>
            </p:custDataLst>
          </p:nvPr>
        </p:nvSpPr>
        <p:spPr>
          <a:xfrm>
            <a:off x="6133493" y="1960489"/>
            <a:ext cx="540648" cy="1192630"/>
          </a:xfrm>
          <a:prstGeom prst="rect">
            <a:avLst/>
          </a:prstGeom>
          <a:noFill/>
        </p:spPr>
        <p:txBody>
          <a:bodyPr wrap="square" lIns="91436" tIns="45718" rIns="91436" bIns="45718" rtlCol="0">
            <a:spAutoFit/>
          </a:bodyPr>
          <a:p>
            <a:pPr>
              <a:lnSpc>
                <a:spcPct val="130000"/>
              </a:lnSpc>
            </a:pPr>
            <a:r>
              <a:rPr lang="en-US" altLang="zh-CN" sz="5500" dirty="0">
                <a:solidFill>
                  <a:schemeClr val="bg1"/>
                </a:solidFill>
                <a:latin typeface="Eras Light ITC" panose="020B0402030504020804" pitchFamily="34" charset="0"/>
              </a:rPr>
              <a:t>w</a:t>
            </a:r>
            <a:endParaRPr lang="zh-CN" altLang="en-US" sz="5500" dirty="0">
              <a:solidFill>
                <a:schemeClr val="bg1"/>
              </a:solidFill>
              <a:latin typeface="Eras Light ITC" panose="020B0402030504020804" pitchFamily="34" charset="0"/>
            </a:endParaRPr>
          </a:p>
        </p:txBody>
      </p:sp>
      <p:sp>
        <p:nvSpPr>
          <p:cNvPr id="26" name="文本框 25"/>
          <p:cNvSpPr txBox="1"/>
          <p:nvPr>
            <p:custDataLst>
              <p:tags r:id="rId10"/>
            </p:custDataLst>
          </p:nvPr>
        </p:nvSpPr>
        <p:spPr>
          <a:xfrm>
            <a:off x="6683607" y="3692716"/>
            <a:ext cx="540648" cy="1192630"/>
          </a:xfrm>
          <a:prstGeom prst="rect">
            <a:avLst/>
          </a:prstGeom>
          <a:noFill/>
        </p:spPr>
        <p:txBody>
          <a:bodyPr wrap="square" lIns="91436" tIns="45718" rIns="91436" bIns="45718" rtlCol="0">
            <a:spAutoFit/>
          </a:bodyPr>
          <a:p>
            <a:pPr>
              <a:lnSpc>
                <a:spcPct val="130000"/>
              </a:lnSpc>
            </a:pPr>
            <a:r>
              <a:rPr lang="en-US" altLang="zh-CN" sz="5500" dirty="0">
                <a:solidFill>
                  <a:schemeClr val="bg1"/>
                </a:solidFill>
                <a:latin typeface="Eras Light ITC" panose="020B0402030504020804" pitchFamily="34" charset="0"/>
              </a:rPr>
              <a:t>T</a:t>
            </a:r>
            <a:endParaRPr lang="zh-CN" altLang="en-US" sz="5500" dirty="0">
              <a:solidFill>
                <a:schemeClr val="bg1"/>
              </a:solidFill>
              <a:latin typeface="Eras Light ITC" panose="020B0402030504020804" pitchFamily="34" charset="0"/>
            </a:endParaRPr>
          </a:p>
        </p:txBody>
      </p:sp>
      <p:sp>
        <p:nvSpPr>
          <p:cNvPr id="27" name="文本框 26"/>
          <p:cNvSpPr txBox="1"/>
          <p:nvPr>
            <p:custDataLst>
              <p:tags r:id="rId11"/>
            </p:custDataLst>
          </p:nvPr>
        </p:nvSpPr>
        <p:spPr>
          <a:xfrm>
            <a:off x="5033407" y="4096144"/>
            <a:ext cx="540648" cy="1192630"/>
          </a:xfrm>
          <a:prstGeom prst="rect">
            <a:avLst/>
          </a:prstGeom>
          <a:noFill/>
        </p:spPr>
        <p:txBody>
          <a:bodyPr wrap="square" lIns="91436" tIns="45718" rIns="91436" bIns="45718" rtlCol="0">
            <a:spAutoFit/>
          </a:bodyPr>
          <a:p>
            <a:pPr>
              <a:lnSpc>
                <a:spcPct val="130000"/>
              </a:lnSpc>
            </a:pPr>
            <a:r>
              <a:rPr lang="en-US" altLang="zh-CN" sz="5500" dirty="0">
                <a:solidFill>
                  <a:schemeClr val="bg1"/>
                </a:solidFill>
                <a:latin typeface="Eras Light ITC" panose="020B0402030504020804" pitchFamily="34" charset="0"/>
              </a:rPr>
              <a:t>o</a:t>
            </a:r>
            <a:endParaRPr lang="zh-CN" altLang="en-US" sz="5500" dirty="0">
              <a:solidFill>
                <a:schemeClr val="bg1"/>
              </a:solidFill>
              <a:latin typeface="Eras Light ITC" panose="020B0402030504020804" pitchFamily="34" charset="0"/>
            </a:endParaRPr>
          </a:p>
        </p:txBody>
      </p:sp>
      <p:sp>
        <p:nvSpPr>
          <p:cNvPr id="29" name="圆角矩形 28"/>
          <p:cNvSpPr/>
          <p:nvPr>
            <p:custDataLst>
              <p:tags r:id="rId12"/>
            </p:custDataLst>
          </p:nvPr>
        </p:nvSpPr>
        <p:spPr>
          <a:xfrm rot="10800000" flipV="1">
            <a:off x="3395960" y="218080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dirty="0"/>
          </a:p>
        </p:txBody>
      </p:sp>
      <p:sp>
        <p:nvSpPr>
          <p:cNvPr id="30" name="文本框 29"/>
          <p:cNvSpPr txBox="1"/>
          <p:nvPr>
            <p:custDataLst>
              <p:tags r:id="rId13"/>
            </p:custDataLst>
          </p:nvPr>
        </p:nvSpPr>
        <p:spPr>
          <a:xfrm>
            <a:off x="1258717" y="2002413"/>
            <a:ext cx="2028825" cy="469265"/>
          </a:xfrm>
          <a:prstGeom prst="rect">
            <a:avLst/>
          </a:prstGeom>
          <a:noFill/>
        </p:spPr>
        <p:txBody>
          <a:bodyPr wrap="none" lIns="91438" tIns="45719" rIns="91438" bIns="45719" rtlCol="0">
            <a:spAutoFit/>
          </a:bodyPr>
          <a:p>
            <a:pPr algn="l">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Prepare阶段宕机</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31" name="直接连接符 30"/>
          <p:cNvCxnSpPr/>
          <p:nvPr>
            <p:custDataLst>
              <p:tags r:id="rId14"/>
            </p:custDataLst>
          </p:nvPr>
        </p:nvCxnSpPr>
        <p:spPr>
          <a:xfrm>
            <a:off x="919593" y="245688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5" name="圆角矩形 34"/>
          <p:cNvSpPr/>
          <p:nvPr>
            <p:custDataLst>
              <p:tags r:id="rId15"/>
            </p:custDataLst>
          </p:nvPr>
        </p:nvSpPr>
        <p:spPr>
          <a:xfrm rot="10800000" flipV="1">
            <a:off x="8289987" y="219543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dirty="0"/>
          </a:p>
        </p:txBody>
      </p:sp>
      <p:sp>
        <p:nvSpPr>
          <p:cNvPr id="36" name="文本框 35"/>
          <p:cNvSpPr txBox="1"/>
          <p:nvPr>
            <p:custDataLst>
              <p:tags r:id="rId16"/>
            </p:custDataLst>
          </p:nvPr>
        </p:nvSpPr>
        <p:spPr>
          <a:xfrm>
            <a:off x="8753086" y="2048862"/>
            <a:ext cx="1870710" cy="469265"/>
          </a:xfrm>
          <a:prstGeom prst="rect">
            <a:avLst/>
          </a:prstGeom>
          <a:noFill/>
        </p:spPr>
        <p:txBody>
          <a:bodyPr wrap="none" lIns="91438" tIns="45719" rIns="91438" bIns="45719" rtlCol="0">
            <a:spAutoFit/>
          </a:bodyPr>
          <a:p>
            <a:pPr algn="l">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sym typeface="+mn-ea"/>
              </a:rPr>
              <a:t>预处理阶段宕机</a:t>
            </a:r>
            <a:endParaRPr lang="zh-CN" altLang="en-US" dirty="0" smtClean="0">
              <a:solidFill>
                <a:schemeClr val="tx2"/>
              </a:solidFill>
              <a:latin typeface="微软雅黑" panose="020B0503020204020204" pitchFamily="34" charset="-122"/>
              <a:ea typeface="微软雅黑" panose="020B0503020204020204" pitchFamily="34" charset="-122"/>
            </a:endParaRPr>
          </a:p>
        </p:txBody>
      </p:sp>
      <p:cxnSp>
        <p:nvCxnSpPr>
          <p:cNvPr id="37" name="直接连接符 36"/>
          <p:cNvCxnSpPr/>
          <p:nvPr>
            <p:custDataLst>
              <p:tags r:id="rId17"/>
            </p:custDataLst>
          </p:nvPr>
        </p:nvCxnSpPr>
        <p:spPr>
          <a:xfrm>
            <a:off x="8802721" y="251855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矩形 37"/>
          <p:cNvSpPr/>
          <p:nvPr>
            <p:custDataLst>
              <p:tags r:id="rId18"/>
            </p:custDataLst>
          </p:nvPr>
        </p:nvSpPr>
        <p:spPr>
          <a:xfrm>
            <a:off x="8718845" y="2596439"/>
            <a:ext cx="2397219" cy="1049020"/>
          </a:xfrm>
          <a:prstGeom prst="rect">
            <a:avLst/>
          </a:prstGeom>
        </p:spPr>
        <p:txBody>
          <a:bodyPr wrap="square" lIns="91438" tIns="45719" rIns="91438" bIns="45719">
            <a:spAutoFit/>
          </a:bodyPr>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无论参与者还是协调者，在这个阶段宕机，事务都无法继续进行，可依靠参与者轮询协调者状态来尽快结束事务释放行锁。</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0" name="圆角矩形 39"/>
          <p:cNvSpPr/>
          <p:nvPr>
            <p:custDataLst>
              <p:tags r:id="rId19"/>
            </p:custDataLst>
          </p:nvPr>
        </p:nvSpPr>
        <p:spPr>
          <a:xfrm rot="10800000" flipV="1">
            <a:off x="3389692" y="424552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dirty="0"/>
          </a:p>
        </p:txBody>
      </p:sp>
      <p:sp>
        <p:nvSpPr>
          <p:cNvPr id="41" name="文本框 40"/>
          <p:cNvSpPr txBox="1"/>
          <p:nvPr>
            <p:custDataLst>
              <p:tags r:id="rId20"/>
            </p:custDataLst>
          </p:nvPr>
        </p:nvSpPr>
        <p:spPr>
          <a:xfrm>
            <a:off x="1258539" y="4059377"/>
            <a:ext cx="2068195" cy="469265"/>
          </a:xfrm>
          <a:prstGeom prst="rect">
            <a:avLst/>
          </a:prstGeom>
          <a:noFill/>
        </p:spPr>
        <p:txBody>
          <a:bodyPr wrap="none" lIns="91438" tIns="45719" rIns="91438" bIns="45719" rtlCol="0">
            <a:spAutoFit/>
          </a:bodyPr>
          <a:p>
            <a:pPr algn="l">
              <a:lnSpc>
                <a:spcPct val="130000"/>
              </a:lnSpc>
            </a:pPr>
            <a:r>
              <a:rPr lang="zh-CN" altLang="en-US" dirty="0">
                <a:solidFill>
                  <a:schemeClr val="tx2"/>
                </a:solidFill>
                <a:latin typeface="微软雅黑" panose="020B0503020204020204" pitchFamily="34" charset="-122"/>
                <a:ea typeface="微软雅黑" panose="020B0503020204020204" pitchFamily="34" charset="-122"/>
              </a:rPr>
              <a:t>Commit阶段宕机</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42" name="直接连接符 41"/>
          <p:cNvCxnSpPr/>
          <p:nvPr>
            <p:custDataLst>
              <p:tags r:id="rId21"/>
            </p:custDataLst>
          </p:nvPr>
        </p:nvCxnSpPr>
        <p:spPr>
          <a:xfrm>
            <a:off x="919596" y="4519517"/>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5" name="圆角矩形 44"/>
          <p:cNvSpPr/>
          <p:nvPr>
            <p:custDataLst>
              <p:tags r:id="rId22"/>
            </p:custDataLst>
          </p:nvPr>
        </p:nvSpPr>
        <p:spPr>
          <a:xfrm rot="10800000" flipV="1">
            <a:off x="8289983" y="4280285"/>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dirty="0"/>
          </a:p>
        </p:txBody>
      </p:sp>
      <p:sp>
        <p:nvSpPr>
          <p:cNvPr id="46" name="文本框 45"/>
          <p:cNvSpPr txBox="1"/>
          <p:nvPr>
            <p:custDataLst>
              <p:tags r:id="rId23"/>
            </p:custDataLst>
          </p:nvPr>
        </p:nvSpPr>
        <p:spPr>
          <a:xfrm>
            <a:off x="8719427" y="4133328"/>
            <a:ext cx="1812290" cy="469265"/>
          </a:xfrm>
          <a:prstGeom prst="rect">
            <a:avLst/>
          </a:prstGeom>
          <a:noFill/>
        </p:spPr>
        <p:txBody>
          <a:bodyPr wrap="none" lIns="91438" tIns="45719" rIns="91438" bIns="45719" rtlCol="0">
            <a:spAutoFit/>
          </a:bodyPr>
          <a:p>
            <a:pPr algn="l">
              <a:lnSpc>
                <a:spcPct val="130000"/>
              </a:lnSpc>
            </a:pPr>
            <a:r>
              <a:rPr lang="zh-CN" altLang="en-US" dirty="0">
                <a:solidFill>
                  <a:schemeClr val="tx2"/>
                </a:solidFill>
                <a:latin typeface="微软雅黑" panose="020B0503020204020204" pitchFamily="34" charset="-122"/>
                <a:ea typeface="微软雅黑" panose="020B0503020204020204" pitchFamily="34" charset="-122"/>
              </a:rPr>
              <a:t>Finish阶段宕机</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47" name="直接连接符 46"/>
          <p:cNvCxnSpPr/>
          <p:nvPr>
            <p:custDataLst>
              <p:tags r:id="rId24"/>
            </p:custDataLst>
          </p:nvPr>
        </p:nvCxnSpPr>
        <p:spPr>
          <a:xfrm>
            <a:off x="8802721" y="460238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8" name="矩形 47"/>
          <p:cNvSpPr/>
          <p:nvPr>
            <p:custDataLst>
              <p:tags r:id="rId25"/>
            </p:custDataLst>
          </p:nvPr>
        </p:nvSpPr>
        <p:spPr>
          <a:xfrm>
            <a:off x="8718550" y="4680585"/>
            <a:ext cx="3126105" cy="1289050"/>
          </a:xfrm>
          <a:prstGeom prst="rect">
            <a:avLst/>
          </a:prstGeom>
        </p:spPr>
        <p:txBody>
          <a:bodyPr wrap="square" lIns="91438" tIns="45719" rIns="91438" bIns="45719">
            <a:spAutoFit/>
          </a:bodyPr>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只考虑参与者即可，如果已经持久化finish日志，那么在回放过程中自然的释放事务上下文即可；如果未持久化finish日志，那么 它要在内存中保存这个事务状态，直到确认其他参与者都已完成commit。</a:t>
            </a:r>
            <a:endParaRPr lang="zh-CN" altLang="en-US"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8" name="矩形 7"/>
          <p:cNvSpPr/>
          <p:nvPr>
            <p:custDataLst>
              <p:tags r:id="rId26"/>
            </p:custDataLst>
          </p:nvPr>
        </p:nvSpPr>
        <p:spPr>
          <a:xfrm>
            <a:off x="514985" y="2596515"/>
            <a:ext cx="3790950" cy="1289050"/>
          </a:xfrm>
          <a:prstGeom prst="rect">
            <a:avLst/>
          </a:prstGeom>
        </p:spPr>
        <p:txBody>
          <a:bodyPr wrap="square" lIns="91438" tIns="45719" rIns="91438" bIns="45719">
            <a:spAutoFit/>
          </a:bodyPr>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一旦所有参与者完成prepare，无论协调者是否宕机，事务最终都会被提交。对于参与者来说，如果没有持久化prepare日志，那么在回放日志时这个事务会被丢弃；如果已经持久化prepare日志，在日志回放完成后，需要向所有其他参与者查询事务状态。</a:t>
            </a:r>
            <a:endParaRPr lang="zh-CN" altLang="en-US"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14985" y="4702175"/>
            <a:ext cx="3856355" cy="1198880"/>
          </a:xfrm>
          <a:prstGeom prst="rect">
            <a:avLst/>
          </a:prstGeom>
          <a:noFill/>
        </p:spPr>
        <p:txBody>
          <a:bodyPr wrap="square" rtlCol="0" anchor="t">
            <a:spAutoFit/>
          </a:bodyPr>
          <a:p>
            <a:r>
              <a:rPr lang="zh-CN" altLang="en-US" sz="1200" dirty="0">
                <a:solidFill>
                  <a:schemeClr val="bg2">
                    <a:lumMod val="50000"/>
                  </a:schemeClr>
                </a:solidFill>
                <a:latin typeface="微软雅黑" panose="020B0503020204020204" pitchFamily="34" charset="-122"/>
                <a:ea typeface="微软雅黑" panose="020B0503020204020204" pitchFamily="34" charset="-122"/>
              </a:rPr>
              <a:t>这个阶段已经没有协调者的事了，所以只考虑参与者即可，如果已经持久化commit日志，那么回放日志后，它要在内存中保存这个事务状态，直到确认其他参与者都已完成commit；如果未持久化commit日志， 那么在日志回放完成后，需要向所有其他参与者查询事务状态。</a:t>
            </a:r>
            <a:endParaRPr lang="zh-CN" altLang="en-US" sz="12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4103370" y="2738120"/>
            <a:ext cx="5206365" cy="953135"/>
          </a:xfrm>
          <a:prstGeom prst="rect">
            <a:avLst/>
          </a:prstGeom>
          <a:noFill/>
        </p:spPr>
        <p:txBody>
          <a:bodyPr wrap="square" rtlCol="0" anchor="t">
            <a:spAutoFit/>
          </a:bodyPr>
          <a:p>
            <a:pPr algn="l"/>
            <a:r>
              <a:rPr lang="zh-CN" altLang="en-US" sz="5600" dirty="0">
                <a:ln w="0"/>
                <a:solidFill>
                  <a:schemeClr val="accent1">
                    <a:lumMod val="50000"/>
                  </a:schemeClr>
                </a:solidFill>
                <a:latin typeface="微软雅黑" panose="020B0503020204020204" pitchFamily="34" charset="-122"/>
                <a:ea typeface="微软雅黑" panose="020B0503020204020204" pitchFamily="34" charset="-122"/>
                <a:sym typeface="+mn-ea"/>
              </a:rPr>
              <a:t>感谢观看！</a:t>
            </a:r>
            <a:endParaRPr lang="zh-CN" altLang="en-US" sz="56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p:txBody>
          <a:bodyPr/>
          <a:p>
            <a:fld id="{888F8D02-9041-4C59-BC62-13DE0E5C6713}"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73100" y="38290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目录</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p>
            <a:fld id="{888F8D02-9041-4C59-BC62-13DE0E5C6713}" type="slidenum">
              <a:rPr lang="zh-CN" altLang="en-US" smtClean="0"/>
            </a:fld>
            <a:endParaRPr lang="zh-CN" altLang="en-US"/>
          </a:p>
        </p:txBody>
      </p:sp>
      <p:sp>
        <p:nvSpPr>
          <p:cNvPr id="4" name="圆角矩形 3"/>
          <p:cNvSpPr/>
          <p:nvPr>
            <p:custDataLst>
              <p:tags r:id="rId2"/>
            </p:custDataLst>
          </p:nvPr>
        </p:nvSpPr>
        <p:spPr>
          <a:xfrm rot="10800000" flipV="1">
            <a:off x="2629588" y="1409588"/>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1</a:t>
            </a:r>
            <a:endParaRPr lang="en-US" altLang="zh-CN" sz="3600" dirty="0"/>
          </a:p>
        </p:txBody>
      </p:sp>
      <p:sp>
        <p:nvSpPr>
          <p:cNvPr id="9" name="文本框 8"/>
          <p:cNvSpPr txBox="1"/>
          <p:nvPr>
            <p:custDataLst>
              <p:tags r:id="rId3"/>
            </p:custDataLst>
          </p:nvPr>
        </p:nvSpPr>
        <p:spPr>
          <a:xfrm>
            <a:off x="3333750" y="137858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选题背景</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10" name="圆角矩形 9"/>
          <p:cNvSpPr/>
          <p:nvPr>
            <p:custDataLst>
              <p:tags r:id="rId4"/>
            </p:custDataLst>
          </p:nvPr>
        </p:nvSpPr>
        <p:spPr>
          <a:xfrm rot="10800000" flipV="1">
            <a:off x="2629588" y="219127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2</a:t>
            </a:r>
            <a:endParaRPr lang="en-US" altLang="zh-CN" sz="3600" dirty="0"/>
          </a:p>
        </p:txBody>
      </p:sp>
      <p:sp>
        <p:nvSpPr>
          <p:cNvPr id="11" name="文本框 10"/>
          <p:cNvSpPr txBox="1"/>
          <p:nvPr>
            <p:custDataLst>
              <p:tags r:id="rId5"/>
            </p:custDataLst>
          </p:nvPr>
        </p:nvSpPr>
        <p:spPr>
          <a:xfrm>
            <a:off x="3333750" y="219138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问题描述</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12" name="圆角矩形 11"/>
          <p:cNvSpPr/>
          <p:nvPr>
            <p:custDataLst>
              <p:tags r:id="rId6"/>
            </p:custDataLst>
          </p:nvPr>
        </p:nvSpPr>
        <p:spPr>
          <a:xfrm rot="10800000" flipV="1">
            <a:off x="2629588" y="299010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3</a:t>
            </a:r>
            <a:endParaRPr lang="en-US" altLang="zh-CN" sz="3600" dirty="0"/>
          </a:p>
        </p:txBody>
      </p:sp>
      <p:sp>
        <p:nvSpPr>
          <p:cNvPr id="14" name="圆角矩形 13"/>
          <p:cNvSpPr/>
          <p:nvPr>
            <p:custDataLst>
              <p:tags r:id="rId7"/>
            </p:custDataLst>
          </p:nvPr>
        </p:nvSpPr>
        <p:spPr>
          <a:xfrm rot="10800000" flipV="1">
            <a:off x="2629588" y="378893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4</a:t>
            </a:r>
            <a:endParaRPr lang="en-US" altLang="zh-CN" sz="3600" dirty="0"/>
          </a:p>
        </p:txBody>
      </p:sp>
      <p:sp>
        <p:nvSpPr>
          <p:cNvPr id="15" name="文本框 14"/>
          <p:cNvSpPr txBox="1"/>
          <p:nvPr>
            <p:custDataLst>
              <p:tags r:id="rId8"/>
            </p:custDataLst>
          </p:nvPr>
        </p:nvSpPr>
        <p:spPr>
          <a:xfrm>
            <a:off x="3333750" y="378904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系统设计</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16" name="圆角矩形 15"/>
          <p:cNvSpPr/>
          <p:nvPr>
            <p:custDataLst>
              <p:tags r:id="rId9"/>
            </p:custDataLst>
          </p:nvPr>
        </p:nvSpPr>
        <p:spPr>
          <a:xfrm rot="10800000" flipV="1">
            <a:off x="2629588" y="460173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5</a:t>
            </a:r>
            <a:endParaRPr lang="en-US" altLang="zh-CN" sz="3600" dirty="0"/>
          </a:p>
        </p:txBody>
      </p:sp>
      <p:sp>
        <p:nvSpPr>
          <p:cNvPr id="17" name="文本框 16"/>
          <p:cNvSpPr txBox="1"/>
          <p:nvPr>
            <p:custDataLst>
              <p:tags r:id="rId10"/>
            </p:custDataLst>
          </p:nvPr>
        </p:nvSpPr>
        <p:spPr>
          <a:xfrm>
            <a:off x="3333750" y="460184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前沿探索</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18" name="文本框 17"/>
          <p:cNvSpPr txBox="1"/>
          <p:nvPr>
            <p:custDataLst>
              <p:tags r:id="rId11"/>
            </p:custDataLst>
          </p:nvPr>
        </p:nvSpPr>
        <p:spPr>
          <a:xfrm>
            <a:off x="3333750" y="299021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数据库设计</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1</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r>
              <a:rPr lang="zh-CN" altLang="en-US" sz="3000" dirty="0">
                <a:solidFill>
                  <a:schemeClr val="accent1">
                    <a:lumMod val="50000"/>
                  </a:schemeClr>
                </a:solidFill>
                <a:latin typeface="微软雅黑" panose="020B0503020204020204" pitchFamily="34" charset="-122"/>
                <a:ea typeface="微软雅黑" panose="020B0503020204020204" pitchFamily="34" charset="-122"/>
                <a:sym typeface="+mn-ea"/>
              </a:rPr>
              <a:t>选题背景</a:t>
            </a:r>
            <a:endParaRPr lang="zh-CN" altLang="en-US" sz="3000"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p>
            <a:fld id="{888F8D02-9041-4C59-BC62-13DE0E5C6713}" type="slidenum">
              <a:rPr lang="zh-CN" altLang="en-US" smtClean="0"/>
            </a:fld>
            <a:endParaRPr lang="zh-CN" altLang="en-US"/>
          </a:p>
        </p:txBody>
      </p:sp>
      <p:sp>
        <p:nvSpPr>
          <p:cNvPr id="8" name="内容占位符 7"/>
          <p:cNvSpPr>
            <a:spLocks noGrp="1"/>
          </p:cNvSpPr>
          <p:nvPr>
            <p:ph idx="1"/>
            <p:custDataLst>
              <p:tags r:id="rId3"/>
            </p:custDataLst>
          </p:nvPr>
        </p:nvSpPr>
        <p:spPr>
          <a:xfrm>
            <a:off x="655320" y="1071245"/>
            <a:ext cx="9952355" cy="3430270"/>
          </a:xfrm>
        </p:spPr>
        <p:txBody>
          <a:bodyPr>
            <a:noAutofit/>
          </a:bodyPr>
          <a:p>
            <a:pPr marL="0" indent="457200">
              <a:lnSpc>
                <a:spcPct val="150000"/>
              </a:lnSpc>
              <a:spcAft>
                <a:spcPts val="0"/>
              </a:spcAft>
              <a:buNone/>
            </a:pPr>
            <a:r>
              <a:rPr lang="zh-CN" altLang="en-US" sz="1600">
                <a:sym typeface="+mn-ea"/>
              </a:rPr>
              <a:t>上海2035规划提出：“要建设更可持续的韧性生态之城，全面推动绿色低碳发展，降低碳排放”。在绿色低碳发展的思想指导下，电动自行车作为过去二轮轻便摩托车的替代产品受到了城市居民的广泛认可。截止2022年底，2022年中国电动自行车保有量将达到3.5亿辆。且市场需求仍将保持增长态势，未来三年，电动自行车替换量有望达到8000万辆，整体需求量约1.8亿辆，年均销售量超过6000万辆。</a:t>
            </a:r>
            <a:endParaRPr lang="zh-CN" altLang="en-US" sz="1600">
              <a:sym typeface="+mn-ea"/>
            </a:endParaRPr>
          </a:p>
        </p:txBody>
      </p:sp>
      <p:pic>
        <p:nvPicPr>
          <p:cNvPr id="102" name="图片 101"/>
          <p:cNvPicPr/>
          <p:nvPr>
            <p:custDataLst>
              <p:tags r:id="rId4"/>
            </p:custDataLst>
          </p:nvPr>
        </p:nvPicPr>
        <p:blipFill>
          <a:blip r:embed="rId5"/>
          <a:stretch>
            <a:fillRect/>
          </a:stretch>
        </p:blipFill>
        <p:spPr>
          <a:xfrm>
            <a:off x="3695065" y="3388360"/>
            <a:ext cx="2120265" cy="1736090"/>
          </a:xfrm>
          <a:prstGeom prst="rect">
            <a:avLst/>
          </a:prstGeom>
          <a:noFill/>
          <a:ln w="9525">
            <a:noFill/>
          </a:ln>
        </p:spPr>
      </p:pic>
      <p:pic>
        <p:nvPicPr>
          <p:cNvPr id="103" name="图片 102"/>
          <p:cNvPicPr/>
          <p:nvPr>
            <p:custDataLst>
              <p:tags r:id="rId6"/>
            </p:custDataLst>
          </p:nvPr>
        </p:nvPicPr>
        <p:blipFill>
          <a:blip r:embed="rId7"/>
          <a:stretch>
            <a:fillRect/>
          </a:stretch>
        </p:blipFill>
        <p:spPr>
          <a:xfrm>
            <a:off x="6472555" y="2802890"/>
            <a:ext cx="3757295" cy="2906395"/>
          </a:xfrm>
          <a:prstGeom prst="rect">
            <a:avLst/>
          </a:prstGeom>
          <a:noFill/>
          <a:ln w="9525">
            <a:noFill/>
          </a:ln>
        </p:spPr>
      </p:pic>
      <p:pic>
        <p:nvPicPr>
          <p:cNvPr id="104" name="图片 103"/>
          <p:cNvPicPr/>
          <p:nvPr>
            <p:custDataLst>
              <p:tags r:id="rId8"/>
            </p:custDataLst>
          </p:nvPr>
        </p:nvPicPr>
        <p:blipFill>
          <a:blip r:embed="rId9"/>
          <a:stretch>
            <a:fillRect/>
          </a:stretch>
        </p:blipFill>
        <p:spPr>
          <a:xfrm>
            <a:off x="655320" y="3256280"/>
            <a:ext cx="2237740" cy="1868170"/>
          </a:xfrm>
          <a:prstGeom prst="rect">
            <a:avLst/>
          </a:prstGeom>
          <a:noFill/>
          <a:ln w="9525">
            <a:noFill/>
          </a:ln>
        </p:spPr>
      </p:pic>
      <p:sp>
        <p:nvSpPr>
          <p:cNvPr id="3" name="右箭头 2"/>
          <p:cNvSpPr/>
          <p:nvPr/>
        </p:nvSpPr>
        <p:spPr>
          <a:xfrm>
            <a:off x="2965450" y="4015740"/>
            <a:ext cx="65722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custDataLst>
              <p:tags r:id="rId10"/>
            </p:custDataLst>
          </p:nvPr>
        </p:nvSpPr>
        <p:spPr>
          <a:xfrm>
            <a:off x="6968490" y="5800090"/>
            <a:ext cx="2777490" cy="306705"/>
          </a:xfrm>
          <a:prstGeom prst="rect">
            <a:avLst/>
          </a:prstGeom>
          <a:noFill/>
        </p:spPr>
        <p:txBody>
          <a:bodyPr wrap="square" rtlCol="0" anchor="t">
            <a:spAutoFit/>
          </a:bodyPr>
          <a:p>
            <a:r>
              <a:rPr lang="zh-CN" altLang="en-US" sz="1400" dirty="0">
                <a:solidFill>
                  <a:schemeClr val="bg2">
                    <a:lumMod val="50000"/>
                  </a:schemeClr>
                </a:solidFill>
                <a:latin typeface="微软雅黑" panose="020B0503020204020204" pitchFamily="34" charset="-122"/>
                <a:ea typeface="微软雅黑" panose="020B0503020204020204" pitchFamily="34" charset="-122"/>
              </a:rPr>
              <a:t>图</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1 </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电动车市场规模和增长情况</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1</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r>
              <a:rPr lang="zh-CN" altLang="en-US" sz="3000" dirty="0">
                <a:solidFill>
                  <a:schemeClr val="accent1">
                    <a:lumMod val="50000"/>
                  </a:schemeClr>
                </a:solidFill>
                <a:latin typeface="微软雅黑" panose="020B0503020204020204" pitchFamily="34" charset="-122"/>
                <a:ea typeface="微软雅黑" panose="020B0503020204020204" pitchFamily="34" charset="-122"/>
                <a:sym typeface="+mn-ea"/>
              </a:rPr>
              <a:t>选题背景</a:t>
            </a:r>
            <a:endParaRPr lang="zh-CN" altLang="en-US" sz="3000"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p>
            <a:fld id="{888F8D02-9041-4C59-BC62-13DE0E5C6713}" type="slidenum">
              <a:rPr lang="zh-CN" altLang="en-US" smtClean="0"/>
            </a:fld>
            <a:endParaRPr lang="zh-CN" altLang="en-US"/>
          </a:p>
        </p:txBody>
      </p:sp>
      <p:sp>
        <p:nvSpPr>
          <p:cNvPr id="8" name="内容占位符 7"/>
          <p:cNvSpPr>
            <a:spLocks noGrp="1"/>
          </p:cNvSpPr>
          <p:nvPr>
            <p:ph idx="1"/>
            <p:custDataLst>
              <p:tags r:id="rId3"/>
            </p:custDataLst>
          </p:nvPr>
        </p:nvSpPr>
        <p:spPr>
          <a:xfrm>
            <a:off x="655320" y="1071245"/>
            <a:ext cx="6195060" cy="5149850"/>
          </a:xfrm>
        </p:spPr>
        <p:txBody>
          <a:bodyPr>
            <a:noAutofit/>
          </a:bodyPr>
          <a:p>
            <a:pPr marL="0" indent="457200">
              <a:lnSpc>
                <a:spcPct val="150000"/>
              </a:lnSpc>
              <a:spcAft>
                <a:spcPts val="0"/>
              </a:spcAft>
              <a:buNone/>
            </a:pPr>
            <a:r>
              <a:rPr lang="zh-CN" altLang="en-US" sz="1600">
                <a:sym typeface="+mn-ea"/>
              </a:rPr>
              <a:t>在此基础上，电动自行车换电柜作为共享经济的指导产物在2019年开始出现在上海城市中，在短短三年间得到了长足的发展。与传统的电动自行车充电方式相比，电动自行车换电有很多优势。首先，电池更换时间短，只需要几分钟就可以完成，相比之下，充电需要数小时。其次，换电可以解决电池寿命和充电时间的问题，使得电动自行车更加便捷和易于维护。以普陀区为例，在2022年11月《普陀区电动自行车充电设施建设实施方案》实施后，正由区消防委牵头，在全区推进安装30万个充换电设施。</a:t>
            </a:r>
            <a:endParaRPr lang="zh-CN" altLang="en-US" sz="1600">
              <a:sym typeface="+mn-ea"/>
            </a:endParaRPr>
          </a:p>
          <a:p>
            <a:pPr marL="0" indent="457200">
              <a:lnSpc>
                <a:spcPct val="150000"/>
              </a:lnSpc>
              <a:spcAft>
                <a:spcPts val="0"/>
              </a:spcAft>
              <a:buNone/>
            </a:pPr>
            <a:r>
              <a:rPr lang="zh-CN" altLang="en-US" sz="1600">
                <a:sym typeface="+mn-ea"/>
              </a:rPr>
              <a:t>在大量换电设施推进的现状下，开发电动自行车换电系统管理平台就有其重要意义，不仅能用信息可视化的手段帮助管理者直观了解到目前城市换电功能的整体运行情况，同时也能让广大具有换电需求的用户快速地找到可用的换电桩，提升整体换电服务的使用体验。</a:t>
            </a:r>
            <a:endParaRPr lang="zh-CN" altLang="en-US" sz="1600">
              <a:sym typeface="+mn-ea"/>
            </a:endParaRPr>
          </a:p>
          <a:p>
            <a:pPr>
              <a:lnSpc>
                <a:spcPct val="150000"/>
              </a:lnSpc>
              <a:spcAft>
                <a:spcPts val="0"/>
              </a:spcAft>
            </a:pPr>
            <a:endParaRPr lang="zh-CN" altLang="en-US" sz="1600">
              <a:sym typeface="+mn-ea"/>
            </a:endParaRPr>
          </a:p>
        </p:txBody>
      </p:sp>
      <p:pic>
        <p:nvPicPr>
          <p:cNvPr id="100" name="图片 99"/>
          <p:cNvPicPr/>
          <p:nvPr>
            <p:custDataLst>
              <p:tags r:id="rId4"/>
            </p:custDataLst>
          </p:nvPr>
        </p:nvPicPr>
        <p:blipFill>
          <a:blip r:embed="rId5"/>
          <a:stretch>
            <a:fillRect/>
          </a:stretch>
        </p:blipFill>
        <p:spPr>
          <a:xfrm>
            <a:off x="7390765" y="873760"/>
            <a:ext cx="3816985" cy="2315210"/>
          </a:xfrm>
          <a:prstGeom prst="rect">
            <a:avLst/>
          </a:prstGeom>
          <a:noFill/>
          <a:ln w="9525">
            <a:noFill/>
          </a:ln>
        </p:spPr>
      </p:pic>
      <p:pic>
        <p:nvPicPr>
          <p:cNvPr id="3" name="图片 2"/>
          <p:cNvPicPr>
            <a:picLocks noChangeAspect="1"/>
          </p:cNvPicPr>
          <p:nvPr>
            <p:custDataLst>
              <p:tags r:id="rId6"/>
            </p:custDataLst>
          </p:nvPr>
        </p:nvPicPr>
        <p:blipFill>
          <a:blip r:embed="rId7"/>
          <a:stretch>
            <a:fillRect/>
          </a:stretch>
        </p:blipFill>
        <p:spPr>
          <a:xfrm>
            <a:off x="7526020" y="3559810"/>
            <a:ext cx="3545840" cy="2597150"/>
          </a:xfrm>
          <a:prstGeom prst="rect">
            <a:avLst/>
          </a:prstGeom>
        </p:spPr>
      </p:pic>
      <p:sp>
        <p:nvSpPr>
          <p:cNvPr id="4" name="文本框 3"/>
          <p:cNvSpPr txBox="1"/>
          <p:nvPr/>
        </p:nvSpPr>
        <p:spPr>
          <a:xfrm>
            <a:off x="8404860" y="3253105"/>
            <a:ext cx="2363470" cy="306705"/>
          </a:xfrm>
          <a:prstGeom prst="rect">
            <a:avLst/>
          </a:prstGeom>
          <a:noFill/>
        </p:spPr>
        <p:txBody>
          <a:bodyPr wrap="square" rtlCol="0" anchor="t">
            <a:spAutoFit/>
          </a:bodyPr>
          <a:p>
            <a:r>
              <a:rPr lang="zh-CN" altLang="en-US" sz="1400" dirty="0">
                <a:solidFill>
                  <a:schemeClr val="bg2">
                    <a:lumMod val="50000"/>
                  </a:schemeClr>
                </a:solidFill>
                <a:latin typeface="微软雅黑" panose="020B0503020204020204" pitchFamily="34" charset="-122"/>
                <a:ea typeface="微软雅黑" panose="020B0503020204020204" pitchFamily="34" charset="-122"/>
              </a:rPr>
              <a:t>图</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2 </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共享换电柜</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8"/>
            </p:custDataLst>
          </p:nvPr>
        </p:nvSpPr>
        <p:spPr>
          <a:xfrm>
            <a:off x="7845425" y="6221095"/>
            <a:ext cx="3089910" cy="306705"/>
          </a:xfrm>
          <a:prstGeom prst="rect">
            <a:avLst/>
          </a:prstGeom>
          <a:noFill/>
        </p:spPr>
        <p:txBody>
          <a:bodyPr wrap="square" rtlCol="0" anchor="t">
            <a:spAutoFit/>
          </a:bodyPr>
          <a:p>
            <a:r>
              <a:rPr lang="zh-CN" altLang="en-US" sz="1400" dirty="0">
                <a:solidFill>
                  <a:schemeClr val="bg2">
                    <a:lumMod val="50000"/>
                  </a:schemeClr>
                </a:solidFill>
                <a:latin typeface="微软雅黑" panose="020B0503020204020204" pitchFamily="34" charset="-122"/>
                <a:ea typeface="微软雅黑" panose="020B0503020204020204" pitchFamily="34" charset="-122"/>
              </a:rPr>
              <a:t>图</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3 </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上海市共享换电柜分布数据</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2</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r>
              <a:rPr lang="en-US" altLang="zh-CN" sz="3000" dirty="0">
                <a:solidFill>
                  <a:schemeClr val="accent1">
                    <a:lumMod val="50000"/>
                  </a:schemeClr>
                </a:solidFill>
                <a:latin typeface="微软雅黑" panose="020B0503020204020204" pitchFamily="34" charset="-122"/>
                <a:ea typeface="微软雅黑" panose="020B0503020204020204" pitchFamily="34" charset="-122"/>
                <a:sym typeface="+mn-ea"/>
              </a:rPr>
              <a:t>问题描述</a:t>
            </a:r>
            <a:endParaRPr lang="en-US" altLang="zh-CN" sz="3000"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p>
            <a:fld id="{888F8D02-9041-4C59-BC62-13DE0E5C6713}" type="slidenum">
              <a:rPr lang="zh-CN" altLang="en-US" smtClean="0"/>
            </a:fld>
            <a:endParaRPr lang="zh-CN" altLang="en-US"/>
          </a:p>
        </p:txBody>
      </p:sp>
      <p:sp>
        <p:nvSpPr>
          <p:cNvPr id="8" name="内容占位符 7"/>
          <p:cNvSpPr>
            <a:spLocks noGrp="1"/>
          </p:cNvSpPr>
          <p:nvPr>
            <p:ph idx="1"/>
            <p:custDataLst>
              <p:tags r:id="rId3"/>
            </p:custDataLst>
          </p:nvPr>
        </p:nvSpPr>
        <p:spPr>
          <a:xfrm>
            <a:off x="857250" y="1252855"/>
            <a:ext cx="9523730" cy="4351655"/>
          </a:xfrm>
        </p:spPr>
        <p:txBody>
          <a:bodyPr>
            <a:noAutofit/>
          </a:bodyPr>
          <a:p>
            <a:pPr marL="0" indent="457200">
              <a:lnSpc>
                <a:spcPct val="150000"/>
              </a:lnSpc>
              <a:spcAft>
                <a:spcPts val="0"/>
              </a:spcAft>
              <a:buNone/>
            </a:pPr>
            <a:r>
              <a:rPr lang="zh-CN" altLang="en-US" sz="1600">
                <a:sym typeface="+mn-ea"/>
              </a:rPr>
              <a:t>本次课程选题《智慧上海电动自行车共享换电柜管理平台》，意在为电动自行车共享电柜换电系统的服务提供以下三点核心功能：</a:t>
            </a:r>
            <a:endParaRPr lang="zh-CN" altLang="en-US" sz="1600">
              <a:sym typeface="+mn-ea"/>
            </a:endParaRPr>
          </a:p>
          <a:p>
            <a:pPr lvl="1">
              <a:lnSpc>
                <a:spcPct val="150000"/>
              </a:lnSpc>
              <a:spcAft>
                <a:spcPts val="0"/>
              </a:spcAft>
            </a:pPr>
            <a:r>
              <a:rPr lang="zh-CN" altLang="en-US" sz="1370">
                <a:sym typeface="+mn-ea"/>
              </a:rPr>
              <a:t></a:t>
            </a:r>
            <a:r>
              <a:rPr lang="zh-CN" altLang="en-US" sz="1600">
                <a:sym typeface="+mn-ea"/>
              </a:rPr>
              <a:t>为管理者提供</a:t>
            </a:r>
            <a:r>
              <a:rPr lang="zh-CN" altLang="en-US" sz="1600">
                <a:solidFill>
                  <a:schemeClr val="accent2"/>
                </a:solidFill>
                <a:sym typeface="+mn-ea"/>
              </a:rPr>
              <a:t>集成的可视化的</a:t>
            </a:r>
            <a:r>
              <a:rPr lang="zh-CN" altLang="en-US" sz="1600">
                <a:sym typeface="+mn-ea"/>
              </a:rPr>
              <a:t>站位信息总览，包括地理分布情况、利用率情况及一些趋势图表</a:t>
            </a:r>
            <a:endParaRPr lang="zh-CN" altLang="en-US" sz="1600">
              <a:sym typeface="+mn-ea"/>
            </a:endParaRPr>
          </a:p>
          <a:p>
            <a:pPr lvl="1">
              <a:lnSpc>
                <a:spcPct val="150000"/>
              </a:lnSpc>
              <a:spcAft>
                <a:spcPts val="0"/>
              </a:spcAft>
            </a:pPr>
            <a:r>
              <a:rPr lang="zh-CN" altLang="en-US" sz="1600">
                <a:sym typeface="+mn-ea"/>
              </a:rPr>
              <a:t>为使用者提供</a:t>
            </a:r>
            <a:r>
              <a:rPr lang="zh-CN" altLang="en-US" sz="1600">
                <a:solidFill>
                  <a:schemeClr val="accent2"/>
                </a:solidFill>
                <a:sym typeface="+mn-ea"/>
              </a:rPr>
              <a:t>取还电一体的</a:t>
            </a:r>
            <a:r>
              <a:rPr lang="zh-CN" altLang="en-US" sz="1600">
                <a:sym typeface="+mn-ea"/>
              </a:rPr>
              <a:t>基于电瓶型号的详细共享电柜查询（同时为管理者提供新增</a:t>
            </a:r>
            <a:r>
              <a:rPr lang="en-US" altLang="zh-CN" sz="1600">
                <a:sym typeface="+mn-ea"/>
              </a:rPr>
              <a:t>-</a:t>
            </a:r>
            <a:r>
              <a:rPr lang="zh-CN" altLang="en-US" sz="1600">
                <a:sym typeface="+mn-ea"/>
              </a:rPr>
              <a:t>编辑</a:t>
            </a:r>
            <a:r>
              <a:rPr lang="en-US" altLang="zh-CN" sz="1600">
                <a:sym typeface="+mn-ea"/>
              </a:rPr>
              <a:t>-</a:t>
            </a:r>
            <a:r>
              <a:rPr lang="zh-CN" altLang="en-US" sz="1600">
                <a:sym typeface="+mn-ea"/>
              </a:rPr>
              <a:t>删除等管理功能）</a:t>
            </a:r>
            <a:endParaRPr lang="zh-CN" altLang="en-US" sz="1600">
              <a:sym typeface="+mn-ea"/>
            </a:endParaRPr>
          </a:p>
          <a:p>
            <a:pPr lvl="1">
              <a:lnSpc>
                <a:spcPct val="150000"/>
              </a:lnSpc>
              <a:spcAft>
                <a:spcPts val="0"/>
              </a:spcAft>
            </a:pPr>
            <a:r>
              <a:rPr lang="zh-CN" altLang="en-US" sz="1600">
                <a:sym typeface="+mn-ea"/>
              </a:rPr>
              <a:t>为突发的电柜或电瓶故障提供</a:t>
            </a:r>
            <a:r>
              <a:rPr lang="zh-CN" altLang="en-US" sz="1600">
                <a:solidFill>
                  <a:schemeClr val="accent2"/>
                </a:solidFill>
                <a:sym typeface="+mn-ea"/>
              </a:rPr>
              <a:t>工单处理服务</a:t>
            </a:r>
            <a:endParaRPr lang="zh-CN" altLang="en-US" sz="1600">
              <a:solidFill>
                <a:schemeClr val="accent2"/>
              </a:solidFill>
              <a:sym typeface="+mn-ea"/>
            </a:endParaRPr>
          </a:p>
          <a:p>
            <a:pPr marL="457200" lvl="1" indent="0">
              <a:lnSpc>
                <a:spcPct val="150000"/>
              </a:lnSpc>
              <a:spcAft>
                <a:spcPts val="0"/>
              </a:spcAft>
              <a:buNone/>
            </a:pPr>
            <a:r>
              <a:rPr lang="zh-CN" altLang="en-US" sz="1600">
                <a:sym typeface="+mn-ea"/>
              </a:rPr>
              <a:t>在此基础上，《智慧上海电动自行车共享换电柜管理平台》将采取前后端分离的形式，采用网页形式进行数据可视化展示。</a:t>
            </a:r>
            <a:endParaRPr lang="zh-CN" altLang="en-US" sz="1600">
              <a:sym typeface="+mn-ea"/>
            </a:endParaRPr>
          </a:p>
        </p:txBody>
      </p:sp>
      <p:pic>
        <p:nvPicPr>
          <p:cNvPr id="110" name="图片 109"/>
          <p:cNvPicPr/>
          <p:nvPr>
            <p:custDataLst>
              <p:tags r:id="rId4"/>
            </p:custDataLst>
          </p:nvPr>
        </p:nvPicPr>
        <p:blipFill>
          <a:blip r:embed="rId5"/>
          <a:stretch>
            <a:fillRect/>
          </a:stretch>
        </p:blipFill>
        <p:spPr>
          <a:xfrm>
            <a:off x="928370" y="4643120"/>
            <a:ext cx="3355340" cy="1939290"/>
          </a:xfrm>
          <a:prstGeom prst="rect">
            <a:avLst/>
          </a:prstGeom>
          <a:noFill/>
          <a:ln w="9525">
            <a:noFill/>
          </a:ln>
        </p:spPr>
      </p:pic>
      <p:pic>
        <p:nvPicPr>
          <p:cNvPr id="111" name="图片 110"/>
          <p:cNvPicPr/>
          <p:nvPr>
            <p:custDataLst>
              <p:tags r:id="rId6"/>
            </p:custDataLst>
          </p:nvPr>
        </p:nvPicPr>
        <p:blipFill>
          <a:blip r:embed="rId7"/>
          <a:stretch>
            <a:fillRect/>
          </a:stretch>
        </p:blipFill>
        <p:spPr>
          <a:xfrm>
            <a:off x="8129270" y="4383405"/>
            <a:ext cx="3224530" cy="1889125"/>
          </a:xfrm>
          <a:prstGeom prst="rect">
            <a:avLst/>
          </a:prstGeom>
          <a:noFill/>
          <a:ln w="9525">
            <a:noFill/>
          </a:ln>
        </p:spPr>
      </p:pic>
      <p:pic>
        <p:nvPicPr>
          <p:cNvPr id="112" name="图片 111"/>
          <p:cNvPicPr/>
          <p:nvPr>
            <p:custDataLst>
              <p:tags r:id="rId8"/>
            </p:custDataLst>
          </p:nvPr>
        </p:nvPicPr>
        <p:blipFill>
          <a:blip r:embed="rId9"/>
          <a:stretch>
            <a:fillRect/>
          </a:stretch>
        </p:blipFill>
        <p:spPr>
          <a:xfrm>
            <a:off x="5219700" y="4132580"/>
            <a:ext cx="2070100" cy="2588895"/>
          </a:xfrm>
          <a:prstGeom prst="rect">
            <a:avLst/>
          </a:prstGeom>
          <a:noFill/>
          <a:ln w="9525">
            <a:noFill/>
          </a:ln>
        </p:spPr>
      </p:pic>
      <p:pic>
        <p:nvPicPr>
          <p:cNvPr id="13" name="图片 12"/>
          <p:cNvPicPr>
            <a:picLocks noChangeAspect="1"/>
          </p:cNvPicPr>
          <p:nvPr>
            <p:custDataLst>
              <p:tags r:id="rId10"/>
            </p:custDataLst>
          </p:nvPr>
        </p:nvPicPr>
        <p:blipFill>
          <a:blip r:embed="rId11"/>
          <a:stretch>
            <a:fillRect/>
          </a:stretch>
        </p:blipFill>
        <p:spPr>
          <a:xfrm>
            <a:off x="5800725" y="4213225"/>
            <a:ext cx="908685" cy="7092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3</a:t>
            </a:r>
            <a:endParaRPr lang="en-US" altLang="zh-CN" sz="3600" dirty="0"/>
          </a:p>
        </p:txBody>
      </p:sp>
      <p:sp>
        <p:nvSpPr>
          <p:cNvPr id="4" name="灯片编号占位符 3"/>
          <p:cNvSpPr>
            <a:spLocks noGrp="1"/>
          </p:cNvSpPr>
          <p:nvPr>
            <p:ph type="sldNum" sz="quarter" idx="12"/>
          </p:nvPr>
        </p:nvSpPr>
        <p:spPr>
          <a:xfrm>
            <a:off x="8610600" y="6356350"/>
            <a:ext cx="2743200" cy="365125"/>
          </a:xfrm>
        </p:spPr>
        <p:txBody>
          <a:bodyPr/>
          <a:p>
            <a:fld id="{888F8D02-9041-4C59-BC62-13DE0E5C6713}" type="slidenum">
              <a:rPr lang="zh-CN" altLang="en-US" smtClean="0"/>
            </a:fld>
            <a:endParaRPr lang="zh-CN" altLang="en-US"/>
          </a:p>
        </p:txBody>
      </p:sp>
      <p:sp>
        <p:nvSpPr>
          <p:cNvPr id="10" name="文本框 9"/>
          <p:cNvSpPr txBox="1"/>
          <p:nvPr>
            <p:custDataLst>
              <p:tags r:id="rId2"/>
            </p:custDataLst>
          </p:nvPr>
        </p:nvSpPr>
        <p:spPr>
          <a:xfrm>
            <a:off x="1130935" y="1115695"/>
            <a:ext cx="8263890" cy="383540"/>
          </a:xfrm>
          <a:prstGeom prst="rect">
            <a:avLst/>
          </a:prstGeom>
          <a:noFill/>
        </p:spPr>
        <p:txBody>
          <a:bodyPr wrap="square" rtlCol="0" anchor="t">
            <a:spAutoFit/>
          </a:bodyPr>
          <a:p>
            <a:r>
              <a:rPr lang="zh-CN" b="1"/>
              <a:t>3NF转化后的模型</a:t>
            </a:r>
            <a:endParaRPr lang="zh-CN" b="1"/>
          </a:p>
        </p:txBody>
      </p:sp>
      <p:pic>
        <p:nvPicPr>
          <p:cNvPr id="2" name="图片 8" descr="IMG_256"/>
          <p:cNvPicPr>
            <a:picLocks noChangeAspect="1"/>
          </p:cNvPicPr>
          <p:nvPr>
            <p:custDataLst>
              <p:tags r:id="rId3"/>
            </p:custDataLst>
          </p:nvPr>
        </p:nvPicPr>
        <p:blipFill>
          <a:blip r:embed="rId4"/>
          <a:stretch>
            <a:fillRect/>
          </a:stretch>
        </p:blipFill>
        <p:spPr>
          <a:xfrm>
            <a:off x="5335270" y="527685"/>
            <a:ext cx="6292850" cy="5828665"/>
          </a:xfrm>
          <a:prstGeom prst="rect">
            <a:avLst/>
          </a:prstGeom>
          <a:noFill/>
          <a:ln w="9525">
            <a:noFill/>
          </a:ln>
        </p:spPr>
      </p:pic>
      <p:sp>
        <p:nvSpPr>
          <p:cNvPr id="3" name="文本框 2"/>
          <p:cNvSpPr txBox="1"/>
          <p:nvPr/>
        </p:nvSpPr>
        <p:spPr>
          <a:xfrm>
            <a:off x="766445" y="1588770"/>
            <a:ext cx="4366260" cy="3680460"/>
          </a:xfrm>
          <a:prstGeom prst="rect">
            <a:avLst/>
          </a:prstGeom>
          <a:noFill/>
        </p:spPr>
        <p:txBody>
          <a:bodyPr wrap="square" rtlCol="0" anchor="t">
            <a:noAutofit/>
          </a:bodyPr>
          <a:p>
            <a:pPr>
              <a:lnSpc>
                <a:spcPct val="150000"/>
              </a:lnSpc>
            </a:pPr>
            <a:r>
              <a:rPr lang="zh-CN" altLang="en-US" sz="1600" b="1"/>
              <a:t>由于不存在多对多关系，均为强实体集，没有联系集。</a:t>
            </a:r>
            <a:endParaRPr lang="zh-CN" altLang="en-US" sz="1600" b="1"/>
          </a:p>
          <a:p>
            <a:pPr>
              <a:lnSpc>
                <a:spcPct val="150000"/>
              </a:lnSpc>
            </a:pPr>
            <a:r>
              <a:rPr lang="zh-CN" altLang="en-US" sz="1600"/>
              <a:t>1)每个表都有一个主键，用于唯一标识表中的记录，确保每个记录都能被唯一地识别</a:t>
            </a:r>
            <a:endParaRPr lang="zh-CN" altLang="en-US" sz="1600"/>
          </a:p>
          <a:p>
            <a:pPr>
              <a:lnSpc>
                <a:spcPct val="150000"/>
              </a:lnSpc>
            </a:pPr>
            <a:r>
              <a:rPr lang="zh-CN" altLang="en-US" sz="1600"/>
              <a:t>2)每个表中的列都与主键或外键相关，不存在传递依赖。每个表的列都直接依赖于逐渐或外键,而不是依赖于其他非主键列。这消除了数据冗余和更新异常的可能性。</a:t>
            </a:r>
            <a:endParaRPr lang="zh-CN" altLang="en-US" sz="1600"/>
          </a:p>
          <a:p>
            <a:pPr>
              <a:lnSpc>
                <a:spcPct val="150000"/>
              </a:lnSpc>
            </a:pPr>
            <a:r>
              <a:rPr lang="zh-CN" altLang="en-US" sz="1600"/>
              <a:t>3)表之间通过外键建立了关联，形成了正规化的数据库结构。外键的使用可以确保数据之间的一致性和完整性，并避免了数据不一致的情况。</a:t>
            </a:r>
            <a:endParaRPr lang="zh-CN" altLang="en-US" sz="1600"/>
          </a:p>
        </p:txBody>
      </p:sp>
      <p:sp>
        <p:nvSpPr>
          <p:cNvPr id="8" name="文本框 7"/>
          <p:cNvSpPr txBox="1"/>
          <p:nvPr>
            <p:custDataLst>
              <p:tags r:id="rId5"/>
            </p:custDataLst>
          </p:nvPr>
        </p:nvSpPr>
        <p:spPr>
          <a:xfrm>
            <a:off x="1219200" y="382905"/>
            <a:ext cx="5206365" cy="553085"/>
          </a:xfrm>
          <a:prstGeom prst="rect">
            <a:avLst/>
          </a:prstGeom>
          <a:noFill/>
        </p:spPr>
        <p:txBody>
          <a:bodyPr wrap="square" rtlCol="0" anchor="t">
            <a:spAutoFit/>
          </a:bodyPr>
          <a:p>
            <a:r>
              <a:rPr lang="zh-CN" altLang="en-US" sz="3000" dirty="0">
                <a:solidFill>
                  <a:schemeClr val="accent1">
                    <a:lumMod val="50000"/>
                  </a:schemeClr>
                </a:solidFill>
                <a:latin typeface="微软雅黑" panose="020B0503020204020204" pitchFamily="34" charset="-122"/>
                <a:ea typeface="微软雅黑" panose="020B0503020204020204" pitchFamily="34" charset="-122"/>
                <a:sym typeface="+mn-ea"/>
              </a:rPr>
              <a:t>数据库设计</a:t>
            </a:r>
            <a:endParaRPr lang="zh-CN" altLang="en-US" sz="3000"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3</a:t>
            </a:r>
            <a:endParaRPr lang="en-US" altLang="zh-CN" sz="3600" dirty="0"/>
          </a:p>
        </p:txBody>
      </p:sp>
      <p:sp>
        <p:nvSpPr>
          <p:cNvPr id="4" name="灯片编号占位符 3"/>
          <p:cNvSpPr>
            <a:spLocks noGrp="1"/>
          </p:cNvSpPr>
          <p:nvPr>
            <p:ph type="sldNum" sz="quarter" idx="12"/>
          </p:nvPr>
        </p:nvSpPr>
        <p:spPr>
          <a:xfrm>
            <a:off x="8610600" y="6356350"/>
            <a:ext cx="2743200" cy="365125"/>
          </a:xfrm>
        </p:spPr>
        <p:txBody>
          <a:bodyPr/>
          <a:p>
            <a:fld id="{888F8D02-9041-4C59-BC62-13DE0E5C6713}" type="slidenum">
              <a:rPr lang="zh-CN" altLang="en-US" smtClean="0"/>
            </a:fld>
            <a:endParaRPr lang="zh-CN" altLang="en-US"/>
          </a:p>
        </p:txBody>
      </p:sp>
      <p:sp>
        <p:nvSpPr>
          <p:cNvPr id="8" name="文本框 7"/>
          <p:cNvSpPr txBox="1"/>
          <p:nvPr>
            <p:custDataLst>
              <p:tags r:id="rId2"/>
            </p:custDataLst>
          </p:nvPr>
        </p:nvSpPr>
        <p:spPr>
          <a:xfrm>
            <a:off x="1219200" y="382905"/>
            <a:ext cx="5206365" cy="553085"/>
          </a:xfrm>
          <a:prstGeom prst="rect">
            <a:avLst/>
          </a:prstGeom>
          <a:noFill/>
        </p:spPr>
        <p:txBody>
          <a:bodyPr wrap="square" rtlCol="0" anchor="t">
            <a:spAutoFit/>
          </a:bodyPr>
          <a:p>
            <a:r>
              <a:rPr lang="zh-CN" altLang="en-US" sz="3000" dirty="0">
                <a:solidFill>
                  <a:schemeClr val="accent1">
                    <a:lumMod val="50000"/>
                  </a:schemeClr>
                </a:solidFill>
                <a:latin typeface="微软雅黑" panose="020B0503020204020204" pitchFamily="34" charset="-122"/>
                <a:ea typeface="微软雅黑" panose="020B0503020204020204" pitchFamily="34" charset="-122"/>
                <a:sym typeface="+mn-ea"/>
              </a:rPr>
              <a:t>数据库设计</a:t>
            </a:r>
            <a:endParaRPr lang="zh-CN" altLang="en-US" sz="3000"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custDataLst>
              <p:tags r:id="rId3"/>
            </p:custDataLst>
          </p:nvPr>
        </p:nvPicPr>
        <p:blipFill>
          <a:blip r:embed="rId4"/>
          <a:stretch>
            <a:fillRect/>
          </a:stretch>
        </p:blipFill>
        <p:spPr>
          <a:xfrm>
            <a:off x="1657985" y="1324610"/>
            <a:ext cx="4196080" cy="2900045"/>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7130415" y="271780"/>
            <a:ext cx="3860800" cy="3683000"/>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6898640" y="4065905"/>
            <a:ext cx="4203065" cy="2470150"/>
          </a:xfrm>
          <a:prstGeom prst="rect">
            <a:avLst/>
          </a:prstGeom>
        </p:spPr>
      </p:pic>
      <p:pic>
        <p:nvPicPr>
          <p:cNvPr id="12" name="图片 11"/>
          <p:cNvPicPr>
            <a:picLocks noChangeAspect="1"/>
          </p:cNvPicPr>
          <p:nvPr>
            <p:custDataLst>
              <p:tags r:id="rId9"/>
            </p:custDataLst>
          </p:nvPr>
        </p:nvPicPr>
        <p:blipFill>
          <a:blip r:embed="rId10"/>
          <a:stretch>
            <a:fillRect/>
          </a:stretch>
        </p:blipFill>
        <p:spPr>
          <a:xfrm>
            <a:off x="1151255" y="4613275"/>
            <a:ext cx="5209540" cy="1375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4</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系统设计</a:t>
            </a:r>
            <a:endPar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a:xfrm>
            <a:off x="8610600" y="6356350"/>
            <a:ext cx="2743200" cy="365125"/>
          </a:xfrm>
        </p:spPr>
        <p:txBody>
          <a:bodyPr/>
          <a:p>
            <a:fld id="{888F8D02-9041-4C59-BC62-13DE0E5C6713}" type="slidenum">
              <a:rPr lang="zh-CN" altLang="en-US" smtClean="0"/>
            </a:fld>
            <a:endParaRPr lang="zh-CN" altLang="en-US"/>
          </a:p>
        </p:txBody>
      </p:sp>
      <p:sp>
        <p:nvSpPr>
          <p:cNvPr id="10" name="文本框 9"/>
          <p:cNvSpPr txBox="1"/>
          <p:nvPr>
            <p:custDataLst>
              <p:tags r:id="rId3"/>
            </p:custDataLst>
          </p:nvPr>
        </p:nvSpPr>
        <p:spPr>
          <a:xfrm>
            <a:off x="776605" y="1034415"/>
            <a:ext cx="9820910" cy="383540"/>
          </a:xfrm>
          <a:prstGeom prst="rect">
            <a:avLst/>
          </a:prstGeom>
          <a:noFill/>
        </p:spPr>
        <p:txBody>
          <a:bodyPr wrap="square" rtlCol="0" anchor="t">
            <a:spAutoFit/>
          </a:bodyPr>
          <a:p>
            <a:r>
              <a:rPr lang="zh-CN" altLang="en-US" b="1"/>
              <a:t>前端开发：基于</a:t>
            </a:r>
            <a:r>
              <a:rPr lang="en-US" altLang="zh-CN" b="1"/>
              <a:t>Vue3 + Element UI + Node.JS + Echarts + Baidu API </a:t>
            </a:r>
            <a:r>
              <a:rPr lang="zh-CN" altLang="en-US" b="1"/>
              <a:t>的可视化设计</a:t>
            </a:r>
            <a:endParaRPr lang="zh-CN" altLang="en-US" b="1"/>
          </a:p>
        </p:txBody>
      </p:sp>
      <p:pic>
        <p:nvPicPr>
          <p:cNvPr id="2" name="图片 1"/>
          <p:cNvPicPr>
            <a:picLocks noChangeAspect="1"/>
          </p:cNvPicPr>
          <p:nvPr>
            <p:custDataLst>
              <p:tags r:id="rId4"/>
            </p:custDataLst>
          </p:nvPr>
        </p:nvPicPr>
        <p:blipFill>
          <a:blip r:embed="rId5"/>
          <a:stretch>
            <a:fillRect/>
          </a:stretch>
        </p:blipFill>
        <p:spPr>
          <a:xfrm>
            <a:off x="5325110" y="1837690"/>
            <a:ext cx="5908040" cy="1688465"/>
          </a:xfrm>
          <a:prstGeom prst="rect">
            <a:avLst/>
          </a:prstGeom>
        </p:spPr>
      </p:pic>
      <p:pic>
        <p:nvPicPr>
          <p:cNvPr id="3" name="图片 2"/>
          <p:cNvPicPr>
            <a:picLocks noChangeAspect="1"/>
          </p:cNvPicPr>
          <p:nvPr>
            <p:custDataLst>
              <p:tags r:id="rId6"/>
            </p:custDataLst>
          </p:nvPr>
        </p:nvPicPr>
        <p:blipFill>
          <a:blip r:embed="rId7"/>
          <a:stretch>
            <a:fillRect/>
          </a:stretch>
        </p:blipFill>
        <p:spPr>
          <a:xfrm>
            <a:off x="6995795" y="3208655"/>
            <a:ext cx="3315970" cy="1917065"/>
          </a:xfrm>
          <a:prstGeom prst="rect">
            <a:avLst/>
          </a:prstGeom>
        </p:spPr>
      </p:pic>
      <p:pic>
        <p:nvPicPr>
          <p:cNvPr id="8" name="图片 7"/>
          <p:cNvPicPr>
            <a:picLocks noChangeAspect="1"/>
          </p:cNvPicPr>
          <p:nvPr>
            <p:custDataLst>
              <p:tags r:id="rId8"/>
            </p:custDataLst>
          </p:nvPr>
        </p:nvPicPr>
        <p:blipFill>
          <a:blip r:embed="rId9"/>
          <a:stretch>
            <a:fillRect/>
          </a:stretch>
        </p:blipFill>
        <p:spPr>
          <a:xfrm>
            <a:off x="7094855" y="4892040"/>
            <a:ext cx="2954020" cy="1697990"/>
          </a:xfrm>
          <a:prstGeom prst="rect">
            <a:avLst/>
          </a:prstGeom>
        </p:spPr>
      </p:pic>
      <p:pic>
        <p:nvPicPr>
          <p:cNvPr id="9" name="图片 8"/>
          <p:cNvPicPr>
            <a:picLocks noChangeAspect="1"/>
          </p:cNvPicPr>
          <p:nvPr>
            <p:custDataLst>
              <p:tags r:id="rId10"/>
            </p:custDataLst>
          </p:nvPr>
        </p:nvPicPr>
        <p:blipFill>
          <a:blip r:embed="rId11"/>
          <a:stretch>
            <a:fillRect/>
          </a:stretch>
        </p:blipFill>
        <p:spPr>
          <a:xfrm>
            <a:off x="627380" y="2707005"/>
            <a:ext cx="5198745" cy="2920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rot="10800000" flipV="1">
            <a:off x="515038" y="38279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3</a:t>
            </a:r>
            <a:endParaRPr lang="en-US" altLang="zh-CN" sz="3600" dirty="0"/>
          </a:p>
        </p:txBody>
      </p:sp>
      <p:sp>
        <p:nvSpPr>
          <p:cNvPr id="6" name="文本框 5"/>
          <p:cNvSpPr txBox="1"/>
          <p:nvPr>
            <p:custDataLst>
              <p:tags r:id="rId2"/>
            </p:custDataLst>
          </p:nvPr>
        </p:nvSpPr>
        <p:spPr>
          <a:xfrm>
            <a:off x="1219200" y="382905"/>
            <a:ext cx="5206365" cy="553085"/>
          </a:xfrm>
          <a:prstGeom prst="rect">
            <a:avLst/>
          </a:prstGeom>
          <a:noFill/>
        </p:spPr>
        <p:txBody>
          <a:bodyPr wrap="square" rtlCol="0" anchor="t">
            <a:spAutoFit/>
          </a:bodyPr>
          <a:p>
            <a:pPr algn="l"/>
            <a:r>
              <a:rPr lang="zh-CN" altLang="en-US" sz="3000" dirty="0">
                <a:ln w="0"/>
                <a:solidFill>
                  <a:schemeClr val="accent1">
                    <a:lumMod val="50000"/>
                  </a:schemeClr>
                </a:solidFill>
                <a:latin typeface="微软雅黑" panose="020B0503020204020204" pitchFamily="34" charset="-122"/>
                <a:ea typeface="微软雅黑" panose="020B0503020204020204" pitchFamily="34" charset="-122"/>
                <a:sym typeface="+mn-ea"/>
              </a:rPr>
              <a:t>系统设计</a:t>
            </a:r>
            <a:endParaRPr lang="en-US" altLang="zh-CN" sz="3000"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a:xfrm>
            <a:off x="8610600" y="6356350"/>
            <a:ext cx="2743200" cy="365125"/>
          </a:xfrm>
        </p:spPr>
        <p:txBody>
          <a:bodyPr/>
          <a:p>
            <a:fld id="{888F8D02-9041-4C59-BC62-13DE0E5C6713}" type="slidenum">
              <a:rPr lang="zh-CN" altLang="en-US" smtClean="0"/>
            </a:fld>
            <a:endParaRPr lang="zh-CN" altLang="en-US"/>
          </a:p>
        </p:txBody>
      </p:sp>
      <p:sp>
        <p:nvSpPr>
          <p:cNvPr id="10" name="文本框 9"/>
          <p:cNvSpPr txBox="1"/>
          <p:nvPr>
            <p:custDataLst>
              <p:tags r:id="rId3"/>
            </p:custDataLst>
          </p:nvPr>
        </p:nvSpPr>
        <p:spPr>
          <a:xfrm>
            <a:off x="776605" y="1065530"/>
            <a:ext cx="6221095" cy="2722880"/>
          </a:xfrm>
          <a:prstGeom prst="rect">
            <a:avLst/>
          </a:prstGeom>
          <a:noFill/>
        </p:spPr>
        <p:txBody>
          <a:bodyPr wrap="square" rtlCol="0" anchor="t">
            <a:spAutoFit/>
          </a:bodyPr>
          <a:p>
            <a:pPr>
              <a:lnSpc>
                <a:spcPct val="150000"/>
              </a:lnSpc>
            </a:pPr>
            <a:r>
              <a:rPr lang="zh-CN" altLang="en-US" b="1"/>
              <a:t>后端开发：基于</a:t>
            </a:r>
            <a:r>
              <a:rPr lang="en-US" altLang="zh-CN" b="1"/>
              <a:t>FastAPI</a:t>
            </a:r>
            <a:r>
              <a:rPr lang="en-US" b="1"/>
              <a:t> + SQLArchemy </a:t>
            </a:r>
            <a:r>
              <a:rPr lang="zh-CN" altLang="en-US" b="1"/>
              <a:t>的后端</a:t>
            </a:r>
            <a:r>
              <a:rPr lang="en-US" altLang="zh-CN" b="1"/>
              <a:t>API</a:t>
            </a:r>
            <a:r>
              <a:rPr lang="zh-CN" altLang="en-US" b="1"/>
              <a:t>设计与功能实现。</a:t>
            </a:r>
            <a:endParaRPr lang="zh-CN" altLang="en-US" b="1"/>
          </a:p>
          <a:p>
            <a:pPr>
              <a:lnSpc>
                <a:spcPct val="150000"/>
              </a:lnSpc>
            </a:pPr>
            <a:r>
              <a:rPr lang="zh-CN" altLang="en-US" b="1"/>
              <a:t>数据库：选用</a:t>
            </a:r>
            <a:r>
              <a:rPr lang="en-US" altLang="zh-CN" b="1"/>
              <a:t>MySql</a:t>
            </a:r>
            <a:r>
              <a:rPr lang="zh-CN" altLang="en-US" b="1"/>
              <a:t>进行对接，采用</a:t>
            </a:r>
            <a:r>
              <a:rPr lang="en-US" altLang="zh-CN" b="1"/>
              <a:t>Navicat</a:t>
            </a:r>
            <a:r>
              <a:rPr lang="zh-CN" altLang="en-US" b="1"/>
              <a:t>进行可视化查看。</a:t>
            </a:r>
            <a:endParaRPr lang="zh-CN" altLang="en-US" b="1"/>
          </a:p>
          <a:p>
            <a:pPr>
              <a:lnSpc>
                <a:spcPct val="150000"/>
              </a:lnSpc>
            </a:pPr>
            <a:r>
              <a:rPr lang="en-US" altLang="zh-CN" b="1"/>
              <a:t>API</a:t>
            </a:r>
            <a:r>
              <a:rPr lang="zh-CN" altLang="en-US" b="1"/>
              <a:t>设计：使用</a:t>
            </a:r>
            <a:r>
              <a:rPr lang="en-US" altLang="zh-CN" b="1"/>
              <a:t>Apifox</a:t>
            </a:r>
            <a:r>
              <a:rPr lang="zh-CN" altLang="en-US" b="1"/>
              <a:t>平台进行整体管理和可用性测试，共设计了</a:t>
            </a:r>
            <a:r>
              <a:rPr lang="en-US" altLang="zh-CN" b="1"/>
              <a:t>39</a:t>
            </a:r>
            <a:r>
              <a:rPr lang="zh-CN" altLang="en-US" b="1"/>
              <a:t>个</a:t>
            </a:r>
            <a:r>
              <a:rPr lang="en-US" altLang="zh-CN" b="1"/>
              <a:t>API</a:t>
            </a:r>
            <a:r>
              <a:rPr lang="zh-CN" altLang="en-US" b="1"/>
              <a:t>接口，均通过了鲁棒性测试。</a:t>
            </a:r>
            <a:endParaRPr lang="zh-CN" altLang="en-US" b="1"/>
          </a:p>
        </p:txBody>
      </p:sp>
      <p:pic>
        <p:nvPicPr>
          <p:cNvPr id="2" name="图片 1"/>
          <p:cNvPicPr>
            <a:picLocks noChangeAspect="1"/>
          </p:cNvPicPr>
          <p:nvPr>
            <p:custDataLst>
              <p:tags r:id="rId4"/>
            </p:custDataLst>
          </p:nvPr>
        </p:nvPicPr>
        <p:blipFill>
          <a:blip r:embed="rId5"/>
          <a:stretch>
            <a:fillRect/>
          </a:stretch>
        </p:blipFill>
        <p:spPr>
          <a:xfrm>
            <a:off x="421640" y="3917950"/>
            <a:ext cx="1920875" cy="195961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2342515" y="3949065"/>
            <a:ext cx="4345305" cy="903605"/>
          </a:xfrm>
          <a:prstGeom prst="rect">
            <a:avLst/>
          </a:prstGeom>
        </p:spPr>
      </p:pic>
      <p:pic>
        <p:nvPicPr>
          <p:cNvPr id="8" name="图片 7"/>
          <p:cNvPicPr>
            <a:picLocks noChangeAspect="1"/>
          </p:cNvPicPr>
          <p:nvPr>
            <p:custDataLst>
              <p:tags r:id="rId8"/>
            </p:custDataLst>
          </p:nvPr>
        </p:nvPicPr>
        <p:blipFill>
          <a:blip r:embed="rId9"/>
          <a:stretch>
            <a:fillRect/>
          </a:stretch>
        </p:blipFill>
        <p:spPr>
          <a:xfrm>
            <a:off x="2199005" y="4852670"/>
            <a:ext cx="4859655" cy="900430"/>
          </a:xfrm>
          <a:prstGeom prst="rect">
            <a:avLst/>
          </a:prstGeom>
        </p:spPr>
      </p:pic>
      <p:pic>
        <p:nvPicPr>
          <p:cNvPr id="12" name="图片 11"/>
          <p:cNvPicPr>
            <a:picLocks noChangeAspect="1"/>
          </p:cNvPicPr>
          <p:nvPr>
            <p:custDataLst>
              <p:tags r:id="rId10"/>
            </p:custDataLst>
          </p:nvPr>
        </p:nvPicPr>
        <p:blipFill>
          <a:blip r:embed="rId11"/>
          <a:stretch>
            <a:fillRect/>
          </a:stretch>
        </p:blipFill>
        <p:spPr>
          <a:xfrm>
            <a:off x="7206615" y="151130"/>
            <a:ext cx="1829435" cy="3166110"/>
          </a:xfrm>
          <a:prstGeom prst="rect">
            <a:avLst/>
          </a:prstGeom>
        </p:spPr>
      </p:pic>
      <p:pic>
        <p:nvPicPr>
          <p:cNvPr id="13" name="图片 12"/>
          <p:cNvPicPr>
            <a:picLocks noChangeAspect="1"/>
          </p:cNvPicPr>
          <p:nvPr>
            <p:custDataLst>
              <p:tags r:id="rId12"/>
            </p:custDataLst>
          </p:nvPr>
        </p:nvPicPr>
        <p:blipFill>
          <a:blip r:embed="rId13"/>
          <a:stretch>
            <a:fillRect/>
          </a:stretch>
        </p:blipFill>
        <p:spPr>
          <a:xfrm>
            <a:off x="6936740" y="3429000"/>
            <a:ext cx="3983990" cy="265811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PP_MARK_KEY" val="7c3c46d1-06f5-4b55-8906-9bed0876f140"/>
  <p:tag name="COMMONDATA" val="eyJoZGlkIjoiMGE3ZjM0OGRjZjZiMmQ2OTMwOTI1MjExN2I1MTkyYjMifQ=="/>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2539</Words>
  <Application>WPS 演示</Application>
  <PresentationFormat>自定义</PresentationFormat>
  <Paragraphs>221</Paragraphs>
  <Slides>17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微软雅黑</vt:lpstr>
      <vt:lpstr>Century Gothic</vt:lpstr>
      <vt:lpstr>Arial Unicode MS</vt:lpstr>
      <vt:lpstr>Calibri</vt:lpstr>
      <vt:lpstr>Eras Light ITC</vt:lpstr>
      <vt:lpstr>Segoe UI Semilight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D_Drame</cp:lastModifiedBy>
  <cp:revision>1256</cp:revision>
  <dcterms:created xsi:type="dcterms:W3CDTF">2015-04-07T16:28:00Z</dcterms:created>
  <dcterms:modified xsi:type="dcterms:W3CDTF">2023-06-09T06:03:17Z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177E25E8908449B59C6CC47FC7503DF8_12</vt:lpwstr>
  </property>
  <property fmtid="{D5CDD505-2E9C-101B-9397-08002B2CF9AE}" pid="3" name="KSOProductBuildVer">
    <vt:lpwstr>2052-11.1.0.14309</vt:lpwstr>
  </property>
</Properties>
</file>