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2.xml" ContentType="application/vnd.openxmlformats-officedocument.presentationml.tags+xml"/>
  <Override PartName="/ppt/notesSlides/notesSlide29.xml" ContentType="application/vnd.openxmlformats-officedocument.presentationml.notesSlide+xml"/>
  <Override PartName="/ppt/tags/tag23.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7" r:id="rId2"/>
    <p:sldId id="298" r:id="rId3"/>
    <p:sldId id="258" r:id="rId4"/>
    <p:sldId id="259" r:id="rId5"/>
    <p:sldId id="265" r:id="rId6"/>
    <p:sldId id="271" r:id="rId7"/>
    <p:sldId id="266" r:id="rId8"/>
    <p:sldId id="256" r:id="rId9"/>
    <p:sldId id="263" r:id="rId10"/>
    <p:sldId id="269" r:id="rId11"/>
    <p:sldId id="281" r:id="rId12"/>
    <p:sldId id="283" r:id="rId13"/>
    <p:sldId id="284" r:id="rId14"/>
    <p:sldId id="262" r:id="rId15"/>
    <p:sldId id="285" r:id="rId16"/>
    <p:sldId id="288" r:id="rId17"/>
    <p:sldId id="289" r:id="rId18"/>
    <p:sldId id="273" r:id="rId19"/>
    <p:sldId id="292" r:id="rId20"/>
    <p:sldId id="293" r:id="rId21"/>
    <p:sldId id="295" r:id="rId22"/>
    <p:sldId id="290" r:id="rId23"/>
    <p:sldId id="296" r:id="rId24"/>
    <p:sldId id="297" r:id="rId25"/>
    <p:sldId id="261" r:id="rId26"/>
    <p:sldId id="279" r:id="rId27"/>
    <p:sldId id="274" r:id="rId28"/>
    <p:sldId id="272" r:id="rId29"/>
    <p:sldId id="277" r:id="rId30"/>
    <p:sldId id="282" r:id="rId31"/>
    <p:sldId id="260"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334F"/>
    <a:srgbClr val="1A4E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114" y="21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887151-6330-435A-B6D4-A2E224A18105}" type="datetimeFigureOut">
              <a:rPr lang="zh-CN" altLang="en-US" smtClean="0"/>
              <a:t>2023/6/23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C0CF77-283B-4E16-8B38-78A7ED054D48}" type="slidenum">
              <a:rPr lang="zh-CN" altLang="en-US" smtClean="0"/>
              <a:t>‹#›</a:t>
            </a:fld>
            <a:endParaRPr lang="zh-CN" altLang="en-US"/>
          </a:p>
        </p:txBody>
      </p:sp>
    </p:spTree>
    <p:extLst>
      <p:ext uri="{BB962C8B-B14F-4D97-AF65-F5344CB8AC3E}">
        <p14:creationId xmlns:p14="http://schemas.microsoft.com/office/powerpoint/2010/main" val="6243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1</a:t>
            </a:fld>
            <a:endParaRPr lang="zh-CN" altLang="en-US"/>
          </a:p>
        </p:txBody>
      </p:sp>
    </p:spTree>
    <p:extLst>
      <p:ext uri="{BB962C8B-B14F-4D97-AF65-F5344CB8AC3E}">
        <p14:creationId xmlns:p14="http://schemas.microsoft.com/office/powerpoint/2010/main" val="2205060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10</a:t>
            </a:fld>
            <a:endParaRPr lang="zh-CN" altLang="en-US"/>
          </a:p>
        </p:txBody>
      </p:sp>
    </p:spTree>
    <p:extLst>
      <p:ext uri="{BB962C8B-B14F-4D97-AF65-F5344CB8AC3E}">
        <p14:creationId xmlns:p14="http://schemas.microsoft.com/office/powerpoint/2010/main" val="1752472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11</a:t>
            </a:fld>
            <a:endParaRPr lang="zh-CN" altLang="en-US"/>
          </a:p>
        </p:txBody>
      </p:sp>
    </p:spTree>
    <p:extLst>
      <p:ext uri="{BB962C8B-B14F-4D97-AF65-F5344CB8AC3E}">
        <p14:creationId xmlns:p14="http://schemas.microsoft.com/office/powerpoint/2010/main" val="274314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12</a:t>
            </a:fld>
            <a:endParaRPr lang="zh-CN" altLang="en-US"/>
          </a:p>
        </p:txBody>
      </p:sp>
    </p:spTree>
    <p:extLst>
      <p:ext uri="{BB962C8B-B14F-4D97-AF65-F5344CB8AC3E}">
        <p14:creationId xmlns:p14="http://schemas.microsoft.com/office/powerpoint/2010/main" val="1910119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13</a:t>
            </a:fld>
            <a:endParaRPr lang="zh-CN" altLang="en-US"/>
          </a:p>
        </p:txBody>
      </p:sp>
    </p:spTree>
    <p:extLst>
      <p:ext uri="{BB962C8B-B14F-4D97-AF65-F5344CB8AC3E}">
        <p14:creationId xmlns:p14="http://schemas.microsoft.com/office/powerpoint/2010/main" val="4290776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C0CF77-283B-4E16-8B38-78A7ED054D48}"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C0CF77-283B-4E16-8B38-78A7ED054D48}"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C0CF77-283B-4E16-8B38-78A7ED054D48}"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C0CF77-283B-4E16-8B38-78A7ED054D48}"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2</a:t>
            </a:fld>
            <a:endParaRPr lang="zh-CN" altLang="en-US"/>
          </a:p>
        </p:txBody>
      </p:sp>
    </p:spTree>
    <p:extLst>
      <p:ext uri="{BB962C8B-B14F-4D97-AF65-F5344CB8AC3E}">
        <p14:creationId xmlns:p14="http://schemas.microsoft.com/office/powerpoint/2010/main" val="1752472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C0CF77-283B-4E16-8B38-78A7ED054D48}"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25</a:t>
            </a:fld>
            <a:endParaRPr lang="zh-CN" altLang="en-US"/>
          </a:p>
        </p:txBody>
      </p:sp>
    </p:spTree>
    <p:extLst>
      <p:ext uri="{BB962C8B-B14F-4D97-AF65-F5344CB8AC3E}">
        <p14:creationId xmlns:p14="http://schemas.microsoft.com/office/powerpoint/2010/main" val="2383261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26</a:t>
            </a:fld>
            <a:endParaRPr lang="zh-CN" altLang="en-US"/>
          </a:p>
        </p:txBody>
      </p:sp>
    </p:spTree>
    <p:extLst>
      <p:ext uri="{BB962C8B-B14F-4D97-AF65-F5344CB8AC3E}">
        <p14:creationId xmlns:p14="http://schemas.microsoft.com/office/powerpoint/2010/main" val="3671877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27</a:t>
            </a:fld>
            <a:endParaRPr lang="zh-CN" altLang="en-US"/>
          </a:p>
        </p:txBody>
      </p:sp>
    </p:spTree>
    <p:extLst>
      <p:ext uri="{BB962C8B-B14F-4D97-AF65-F5344CB8AC3E}">
        <p14:creationId xmlns:p14="http://schemas.microsoft.com/office/powerpoint/2010/main" val="2344581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28</a:t>
            </a:fld>
            <a:endParaRPr lang="zh-CN" altLang="en-US"/>
          </a:p>
        </p:txBody>
      </p:sp>
    </p:spTree>
    <p:extLst>
      <p:ext uri="{BB962C8B-B14F-4D97-AF65-F5344CB8AC3E}">
        <p14:creationId xmlns:p14="http://schemas.microsoft.com/office/powerpoint/2010/main" val="2626277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29</a:t>
            </a:fld>
            <a:endParaRPr lang="zh-CN" altLang="en-US"/>
          </a:p>
        </p:txBody>
      </p:sp>
    </p:spTree>
    <p:extLst>
      <p:ext uri="{BB962C8B-B14F-4D97-AF65-F5344CB8AC3E}">
        <p14:creationId xmlns:p14="http://schemas.microsoft.com/office/powerpoint/2010/main" val="1430764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3</a:t>
            </a:fld>
            <a:endParaRPr lang="zh-CN" altLang="en-US"/>
          </a:p>
        </p:txBody>
      </p:sp>
    </p:spTree>
    <p:extLst>
      <p:ext uri="{BB962C8B-B14F-4D97-AF65-F5344CB8AC3E}">
        <p14:creationId xmlns:p14="http://schemas.microsoft.com/office/powerpoint/2010/main" val="3918259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31</a:t>
            </a:fld>
            <a:endParaRPr lang="zh-CN" altLang="en-US"/>
          </a:p>
        </p:txBody>
      </p:sp>
    </p:spTree>
    <p:extLst>
      <p:ext uri="{BB962C8B-B14F-4D97-AF65-F5344CB8AC3E}">
        <p14:creationId xmlns:p14="http://schemas.microsoft.com/office/powerpoint/2010/main" val="1532385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4</a:t>
            </a:fld>
            <a:endParaRPr lang="zh-CN" altLang="en-US"/>
          </a:p>
        </p:txBody>
      </p:sp>
    </p:spTree>
    <p:extLst>
      <p:ext uri="{BB962C8B-B14F-4D97-AF65-F5344CB8AC3E}">
        <p14:creationId xmlns:p14="http://schemas.microsoft.com/office/powerpoint/2010/main" val="34955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5</a:t>
            </a:fld>
            <a:endParaRPr lang="zh-CN" altLang="en-US"/>
          </a:p>
        </p:txBody>
      </p:sp>
    </p:spTree>
    <p:extLst>
      <p:ext uri="{BB962C8B-B14F-4D97-AF65-F5344CB8AC3E}">
        <p14:creationId xmlns:p14="http://schemas.microsoft.com/office/powerpoint/2010/main" val="466300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6</a:t>
            </a:fld>
            <a:endParaRPr lang="zh-CN" altLang="en-US"/>
          </a:p>
        </p:txBody>
      </p:sp>
    </p:spTree>
    <p:extLst>
      <p:ext uri="{BB962C8B-B14F-4D97-AF65-F5344CB8AC3E}">
        <p14:creationId xmlns:p14="http://schemas.microsoft.com/office/powerpoint/2010/main" val="1792325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7</a:t>
            </a:fld>
            <a:endParaRPr lang="zh-CN" altLang="en-US"/>
          </a:p>
        </p:txBody>
      </p:sp>
    </p:spTree>
    <p:extLst>
      <p:ext uri="{BB962C8B-B14F-4D97-AF65-F5344CB8AC3E}">
        <p14:creationId xmlns:p14="http://schemas.microsoft.com/office/powerpoint/2010/main" val="191011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8</a:t>
            </a:fld>
            <a:endParaRPr lang="zh-CN" altLang="en-US"/>
          </a:p>
        </p:txBody>
      </p:sp>
    </p:spTree>
    <p:extLst>
      <p:ext uri="{BB962C8B-B14F-4D97-AF65-F5344CB8AC3E}">
        <p14:creationId xmlns:p14="http://schemas.microsoft.com/office/powerpoint/2010/main" val="388274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C0CF77-283B-4E16-8B38-78A7ED054D48}" type="slidenum">
              <a:rPr lang="zh-CN" altLang="en-US" smtClean="0"/>
              <a:t>9</a:t>
            </a:fld>
            <a:endParaRPr lang="zh-CN" altLang="en-US"/>
          </a:p>
        </p:txBody>
      </p:sp>
    </p:spTree>
    <p:extLst>
      <p:ext uri="{BB962C8B-B14F-4D97-AF65-F5344CB8AC3E}">
        <p14:creationId xmlns:p14="http://schemas.microsoft.com/office/powerpoint/2010/main" val="2207725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80244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4133850" y="-2"/>
            <a:ext cx="8058150" cy="6858002"/>
          </a:xfrm>
          <a:custGeom>
            <a:avLst/>
            <a:gdLst>
              <a:gd name="connsiteX0" fmla="*/ 0 w 8058150"/>
              <a:gd name="connsiteY0" fmla="*/ 0 h 6858002"/>
              <a:gd name="connsiteX1" fmla="*/ 5292502 w 8058150"/>
              <a:gd name="connsiteY1" fmla="*/ 0 h 6858002"/>
              <a:gd name="connsiteX2" fmla="*/ 5292502 w 8058150"/>
              <a:gd name="connsiteY2" fmla="*/ 2 h 6858002"/>
              <a:gd name="connsiteX3" fmla="*/ 8058150 w 8058150"/>
              <a:gd name="connsiteY3" fmla="*/ 2 h 6858002"/>
              <a:gd name="connsiteX4" fmla="*/ 8058150 w 8058150"/>
              <a:gd name="connsiteY4" fmla="*/ 6858002 h 6858002"/>
              <a:gd name="connsiteX5" fmla="*/ 2357933 w 8058150"/>
              <a:gd name="connsiteY5"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2">
                <a:moveTo>
                  <a:pt x="0" y="0"/>
                </a:moveTo>
                <a:lnTo>
                  <a:pt x="5292502" y="0"/>
                </a:lnTo>
                <a:lnTo>
                  <a:pt x="5292502" y="2"/>
                </a:lnTo>
                <a:lnTo>
                  <a:pt x="8058150" y="2"/>
                </a:lnTo>
                <a:lnTo>
                  <a:pt x="8058150" y="6858002"/>
                </a:lnTo>
                <a:lnTo>
                  <a:pt x="2357933" y="685800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10659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61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30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505634" y="3403985"/>
            <a:ext cx="1828992" cy="1836118"/>
          </a:xfrm>
          <a:custGeom>
            <a:avLst/>
            <a:gdLst>
              <a:gd name="connsiteX0" fmla="*/ 914496 w 1828992"/>
              <a:gd name="connsiteY0" fmla="*/ 0 h 1836118"/>
              <a:gd name="connsiteX1" fmla="*/ 1828992 w 1828992"/>
              <a:gd name="connsiteY1" fmla="*/ 918059 h 1836118"/>
              <a:gd name="connsiteX2" fmla="*/ 914496 w 1828992"/>
              <a:gd name="connsiteY2" fmla="*/ 1836118 h 1836118"/>
              <a:gd name="connsiteX3" fmla="*/ 0 w 1828992"/>
              <a:gd name="connsiteY3" fmla="*/ 918059 h 1836118"/>
              <a:gd name="connsiteX4" fmla="*/ 914496 w 1828992"/>
              <a:gd name="connsiteY4" fmla="*/ 0 h 183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992" h="1836118">
                <a:moveTo>
                  <a:pt x="914496" y="0"/>
                </a:moveTo>
                <a:cubicBezTo>
                  <a:pt x="1419558" y="0"/>
                  <a:pt x="1828992" y="411029"/>
                  <a:pt x="1828992" y="918059"/>
                </a:cubicBezTo>
                <a:cubicBezTo>
                  <a:pt x="1828992" y="1425089"/>
                  <a:pt x="1419558" y="1836118"/>
                  <a:pt x="914496" y="1836118"/>
                </a:cubicBezTo>
                <a:cubicBezTo>
                  <a:pt x="409434" y="1836118"/>
                  <a:pt x="0" y="1425089"/>
                  <a:pt x="0" y="918059"/>
                </a:cubicBezTo>
                <a:cubicBezTo>
                  <a:pt x="0" y="411029"/>
                  <a:pt x="409434" y="0"/>
                  <a:pt x="914496"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958529" y="2338624"/>
            <a:ext cx="1828992" cy="1836118"/>
          </a:xfrm>
          <a:custGeom>
            <a:avLst/>
            <a:gdLst>
              <a:gd name="connsiteX0" fmla="*/ 914496 w 1828992"/>
              <a:gd name="connsiteY0" fmla="*/ 0 h 1836118"/>
              <a:gd name="connsiteX1" fmla="*/ 1828992 w 1828992"/>
              <a:gd name="connsiteY1" fmla="*/ 918059 h 1836118"/>
              <a:gd name="connsiteX2" fmla="*/ 914496 w 1828992"/>
              <a:gd name="connsiteY2" fmla="*/ 1836118 h 1836118"/>
              <a:gd name="connsiteX3" fmla="*/ 0 w 1828992"/>
              <a:gd name="connsiteY3" fmla="*/ 918059 h 1836118"/>
              <a:gd name="connsiteX4" fmla="*/ 914496 w 1828992"/>
              <a:gd name="connsiteY4" fmla="*/ 0 h 183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992" h="1836118">
                <a:moveTo>
                  <a:pt x="914496" y="0"/>
                </a:moveTo>
                <a:cubicBezTo>
                  <a:pt x="1419558" y="0"/>
                  <a:pt x="1828992" y="411029"/>
                  <a:pt x="1828992" y="918059"/>
                </a:cubicBezTo>
                <a:cubicBezTo>
                  <a:pt x="1828992" y="1425089"/>
                  <a:pt x="1419558" y="1836118"/>
                  <a:pt x="914496" y="1836118"/>
                </a:cubicBezTo>
                <a:cubicBezTo>
                  <a:pt x="409434" y="1836118"/>
                  <a:pt x="0" y="1425089"/>
                  <a:pt x="0" y="918059"/>
                </a:cubicBezTo>
                <a:cubicBezTo>
                  <a:pt x="0" y="411029"/>
                  <a:pt x="409434" y="0"/>
                  <a:pt x="914496"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404478" y="3403985"/>
            <a:ext cx="1828992" cy="1836118"/>
          </a:xfrm>
          <a:custGeom>
            <a:avLst/>
            <a:gdLst>
              <a:gd name="connsiteX0" fmla="*/ 914496 w 1828992"/>
              <a:gd name="connsiteY0" fmla="*/ 0 h 1836118"/>
              <a:gd name="connsiteX1" fmla="*/ 1828992 w 1828992"/>
              <a:gd name="connsiteY1" fmla="*/ 918059 h 1836118"/>
              <a:gd name="connsiteX2" fmla="*/ 914496 w 1828992"/>
              <a:gd name="connsiteY2" fmla="*/ 1836118 h 1836118"/>
              <a:gd name="connsiteX3" fmla="*/ 0 w 1828992"/>
              <a:gd name="connsiteY3" fmla="*/ 918059 h 1836118"/>
              <a:gd name="connsiteX4" fmla="*/ 914496 w 1828992"/>
              <a:gd name="connsiteY4" fmla="*/ 0 h 183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992" h="1836118">
                <a:moveTo>
                  <a:pt x="914496" y="0"/>
                </a:moveTo>
                <a:cubicBezTo>
                  <a:pt x="1419558" y="0"/>
                  <a:pt x="1828992" y="411029"/>
                  <a:pt x="1828992" y="918059"/>
                </a:cubicBezTo>
                <a:cubicBezTo>
                  <a:pt x="1828992" y="1425089"/>
                  <a:pt x="1419558" y="1836118"/>
                  <a:pt x="914496" y="1836118"/>
                </a:cubicBezTo>
                <a:cubicBezTo>
                  <a:pt x="409434" y="1836118"/>
                  <a:pt x="0" y="1425089"/>
                  <a:pt x="0" y="918059"/>
                </a:cubicBezTo>
                <a:cubicBezTo>
                  <a:pt x="0" y="411029"/>
                  <a:pt x="409434" y="0"/>
                  <a:pt x="914496"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857374" y="2338624"/>
            <a:ext cx="1828992" cy="1836118"/>
          </a:xfrm>
          <a:custGeom>
            <a:avLst/>
            <a:gdLst>
              <a:gd name="connsiteX0" fmla="*/ 914496 w 1828992"/>
              <a:gd name="connsiteY0" fmla="*/ 0 h 1836118"/>
              <a:gd name="connsiteX1" fmla="*/ 1828992 w 1828992"/>
              <a:gd name="connsiteY1" fmla="*/ 918059 h 1836118"/>
              <a:gd name="connsiteX2" fmla="*/ 914496 w 1828992"/>
              <a:gd name="connsiteY2" fmla="*/ 1836118 h 1836118"/>
              <a:gd name="connsiteX3" fmla="*/ 0 w 1828992"/>
              <a:gd name="connsiteY3" fmla="*/ 918059 h 1836118"/>
              <a:gd name="connsiteX4" fmla="*/ 914496 w 1828992"/>
              <a:gd name="connsiteY4" fmla="*/ 0 h 183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992" h="1836118">
                <a:moveTo>
                  <a:pt x="914496" y="0"/>
                </a:moveTo>
                <a:cubicBezTo>
                  <a:pt x="1419558" y="0"/>
                  <a:pt x="1828992" y="411029"/>
                  <a:pt x="1828992" y="918059"/>
                </a:cubicBezTo>
                <a:cubicBezTo>
                  <a:pt x="1828992" y="1425089"/>
                  <a:pt x="1419558" y="1836118"/>
                  <a:pt x="914496" y="1836118"/>
                </a:cubicBezTo>
                <a:cubicBezTo>
                  <a:pt x="409434" y="1836118"/>
                  <a:pt x="0" y="1425089"/>
                  <a:pt x="0" y="918059"/>
                </a:cubicBezTo>
                <a:cubicBezTo>
                  <a:pt x="0" y="411029"/>
                  <a:pt x="409434" y="0"/>
                  <a:pt x="914496"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29271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62937" y="3765791"/>
            <a:ext cx="2013822" cy="2012710"/>
          </a:xfrm>
          <a:custGeom>
            <a:avLst/>
            <a:gdLst>
              <a:gd name="connsiteX0" fmla="*/ 1006911 w 2013822"/>
              <a:gd name="connsiteY0" fmla="*/ 0 h 2012710"/>
              <a:gd name="connsiteX1" fmla="*/ 2013822 w 2013822"/>
              <a:gd name="connsiteY1" fmla="*/ 1006355 h 2012710"/>
              <a:gd name="connsiteX2" fmla="*/ 1006911 w 2013822"/>
              <a:gd name="connsiteY2" fmla="*/ 2012710 h 2012710"/>
              <a:gd name="connsiteX3" fmla="*/ 0 w 2013822"/>
              <a:gd name="connsiteY3" fmla="*/ 1006355 h 2012710"/>
            </a:gdLst>
            <a:ahLst/>
            <a:cxnLst>
              <a:cxn ang="0">
                <a:pos x="connsiteX0" y="connsiteY0"/>
              </a:cxn>
              <a:cxn ang="0">
                <a:pos x="connsiteX1" y="connsiteY1"/>
              </a:cxn>
              <a:cxn ang="0">
                <a:pos x="connsiteX2" y="connsiteY2"/>
              </a:cxn>
              <a:cxn ang="0">
                <a:pos x="connsiteX3" y="connsiteY3"/>
              </a:cxn>
            </a:cxnLst>
            <a:rect l="l" t="t" r="r" b="b"/>
            <a:pathLst>
              <a:path w="2013822" h="2012710">
                <a:moveTo>
                  <a:pt x="1006911" y="0"/>
                </a:moveTo>
                <a:lnTo>
                  <a:pt x="2013822" y="1006355"/>
                </a:lnTo>
                <a:lnTo>
                  <a:pt x="1006911" y="2012710"/>
                </a:lnTo>
                <a:lnTo>
                  <a:pt x="0" y="1006355"/>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099239" y="3765791"/>
            <a:ext cx="2013822" cy="2012710"/>
          </a:xfrm>
          <a:custGeom>
            <a:avLst/>
            <a:gdLst>
              <a:gd name="connsiteX0" fmla="*/ 1006911 w 2013822"/>
              <a:gd name="connsiteY0" fmla="*/ 0 h 2012710"/>
              <a:gd name="connsiteX1" fmla="*/ 2013822 w 2013822"/>
              <a:gd name="connsiteY1" fmla="*/ 1006355 h 2012710"/>
              <a:gd name="connsiteX2" fmla="*/ 1006911 w 2013822"/>
              <a:gd name="connsiteY2" fmla="*/ 2012710 h 2012710"/>
              <a:gd name="connsiteX3" fmla="*/ 0 w 2013822"/>
              <a:gd name="connsiteY3" fmla="*/ 1006355 h 2012710"/>
            </a:gdLst>
            <a:ahLst/>
            <a:cxnLst>
              <a:cxn ang="0">
                <a:pos x="connsiteX0" y="connsiteY0"/>
              </a:cxn>
              <a:cxn ang="0">
                <a:pos x="connsiteX1" y="connsiteY1"/>
              </a:cxn>
              <a:cxn ang="0">
                <a:pos x="connsiteX2" y="connsiteY2"/>
              </a:cxn>
              <a:cxn ang="0">
                <a:pos x="connsiteX3" y="connsiteY3"/>
              </a:cxn>
            </a:cxnLst>
            <a:rect l="l" t="t" r="r" b="b"/>
            <a:pathLst>
              <a:path w="2013822" h="2012710">
                <a:moveTo>
                  <a:pt x="1006911" y="0"/>
                </a:moveTo>
                <a:lnTo>
                  <a:pt x="2013822" y="1006355"/>
                </a:lnTo>
                <a:lnTo>
                  <a:pt x="1006911" y="2012710"/>
                </a:lnTo>
                <a:lnTo>
                  <a:pt x="0" y="1006355"/>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435541" y="3765791"/>
            <a:ext cx="2013822" cy="2012710"/>
          </a:xfrm>
          <a:custGeom>
            <a:avLst/>
            <a:gdLst>
              <a:gd name="connsiteX0" fmla="*/ 1006911 w 2013822"/>
              <a:gd name="connsiteY0" fmla="*/ 0 h 2012710"/>
              <a:gd name="connsiteX1" fmla="*/ 2013822 w 2013822"/>
              <a:gd name="connsiteY1" fmla="*/ 1006355 h 2012710"/>
              <a:gd name="connsiteX2" fmla="*/ 1006911 w 2013822"/>
              <a:gd name="connsiteY2" fmla="*/ 2012710 h 2012710"/>
              <a:gd name="connsiteX3" fmla="*/ 0 w 2013822"/>
              <a:gd name="connsiteY3" fmla="*/ 1006355 h 2012710"/>
            </a:gdLst>
            <a:ahLst/>
            <a:cxnLst>
              <a:cxn ang="0">
                <a:pos x="connsiteX0" y="connsiteY0"/>
              </a:cxn>
              <a:cxn ang="0">
                <a:pos x="connsiteX1" y="connsiteY1"/>
              </a:cxn>
              <a:cxn ang="0">
                <a:pos x="connsiteX2" y="connsiteY2"/>
              </a:cxn>
              <a:cxn ang="0">
                <a:pos x="connsiteX3" y="connsiteY3"/>
              </a:cxn>
            </a:cxnLst>
            <a:rect l="l" t="t" r="r" b="b"/>
            <a:pathLst>
              <a:path w="2013822" h="2012710">
                <a:moveTo>
                  <a:pt x="1006911" y="0"/>
                </a:moveTo>
                <a:lnTo>
                  <a:pt x="2013822" y="1006355"/>
                </a:lnTo>
                <a:lnTo>
                  <a:pt x="1006911" y="2012710"/>
                </a:lnTo>
                <a:lnTo>
                  <a:pt x="0" y="100635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30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952625" y="2208212"/>
            <a:ext cx="1733550" cy="1733550"/>
          </a:xfrm>
          <a:custGeom>
            <a:avLst/>
            <a:gdLst>
              <a:gd name="connsiteX0" fmla="*/ 866775 w 1733550"/>
              <a:gd name="connsiteY0" fmla="*/ 0 h 1733550"/>
              <a:gd name="connsiteX1" fmla="*/ 1733550 w 1733550"/>
              <a:gd name="connsiteY1" fmla="*/ 866775 h 1733550"/>
              <a:gd name="connsiteX2" fmla="*/ 866775 w 1733550"/>
              <a:gd name="connsiteY2" fmla="*/ 1733550 h 1733550"/>
              <a:gd name="connsiteX3" fmla="*/ 0 w 1733550"/>
              <a:gd name="connsiteY3" fmla="*/ 866775 h 1733550"/>
              <a:gd name="connsiteX4" fmla="*/ 866775 w 1733550"/>
              <a:gd name="connsiteY4" fmla="*/ 0 h 1733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3550" h="1733550">
                <a:moveTo>
                  <a:pt x="866775" y="0"/>
                </a:moveTo>
                <a:cubicBezTo>
                  <a:pt x="1345482" y="0"/>
                  <a:pt x="1733550" y="388068"/>
                  <a:pt x="1733550" y="866775"/>
                </a:cubicBezTo>
                <a:cubicBezTo>
                  <a:pt x="1733550" y="1345482"/>
                  <a:pt x="1345482" y="1733550"/>
                  <a:pt x="866775" y="1733550"/>
                </a:cubicBezTo>
                <a:cubicBezTo>
                  <a:pt x="388068" y="1733550"/>
                  <a:pt x="0" y="1345482"/>
                  <a:pt x="0" y="866775"/>
                </a:cubicBezTo>
                <a:cubicBezTo>
                  <a:pt x="0" y="388068"/>
                  <a:pt x="388068" y="0"/>
                  <a:pt x="86677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29225" y="2208212"/>
            <a:ext cx="1733550" cy="1733550"/>
          </a:xfrm>
          <a:custGeom>
            <a:avLst/>
            <a:gdLst>
              <a:gd name="connsiteX0" fmla="*/ 866775 w 1733550"/>
              <a:gd name="connsiteY0" fmla="*/ 0 h 1733550"/>
              <a:gd name="connsiteX1" fmla="*/ 1733550 w 1733550"/>
              <a:gd name="connsiteY1" fmla="*/ 866775 h 1733550"/>
              <a:gd name="connsiteX2" fmla="*/ 866775 w 1733550"/>
              <a:gd name="connsiteY2" fmla="*/ 1733550 h 1733550"/>
              <a:gd name="connsiteX3" fmla="*/ 0 w 1733550"/>
              <a:gd name="connsiteY3" fmla="*/ 866775 h 1733550"/>
              <a:gd name="connsiteX4" fmla="*/ 866775 w 1733550"/>
              <a:gd name="connsiteY4" fmla="*/ 0 h 1733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3550" h="1733550">
                <a:moveTo>
                  <a:pt x="866775" y="0"/>
                </a:moveTo>
                <a:cubicBezTo>
                  <a:pt x="1345482" y="0"/>
                  <a:pt x="1733550" y="388068"/>
                  <a:pt x="1733550" y="866775"/>
                </a:cubicBezTo>
                <a:cubicBezTo>
                  <a:pt x="1733550" y="1345482"/>
                  <a:pt x="1345482" y="1733550"/>
                  <a:pt x="866775" y="1733550"/>
                </a:cubicBezTo>
                <a:cubicBezTo>
                  <a:pt x="388068" y="1733550"/>
                  <a:pt x="0" y="1345482"/>
                  <a:pt x="0" y="866775"/>
                </a:cubicBezTo>
                <a:cubicBezTo>
                  <a:pt x="0" y="388068"/>
                  <a:pt x="388068" y="0"/>
                  <a:pt x="866775"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505825" y="2208212"/>
            <a:ext cx="1733550" cy="1733550"/>
          </a:xfrm>
          <a:custGeom>
            <a:avLst/>
            <a:gdLst>
              <a:gd name="connsiteX0" fmla="*/ 866775 w 1733550"/>
              <a:gd name="connsiteY0" fmla="*/ 0 h 1733550"/>
              <a:gd name="connsiteX1" fmla="*/ 1733550 w 1733550"/>
              <a:gd name="connsiteY1" fmla="*/ 866775 h 1733550"/>
              <a:gd name="connsiteX2" fmla="*/ 866775 w 1733550"/>
              <a:gd name="connsiteY2" fmla="*/ 1733550 h 1733550"/>
              <a:gd name="connsiteX3" fmla="*/ 0 w 1733550"/>
              <a:gd name="connsiteY3" fmla="*/ 866775 h 1733550"/>
              <a:gd name="connsiteX4" fmla="*/ 866775 w 1733550"/>
              <a:gd name="connsiteY4" fmla="*/ 0 h 1733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3550" h="1733550">
                <a:moveTo>
                  <a:pt x="866775" y="0"/>
                </a:moveTo>
                <a:cubicBezTo>
                  <a:pt x="1345482" y="0"/>
                  <a:pt x="1733550" y="388068"/>
                  <a:pt x="1733550" y="866775"/>
                </a:cubicBezTo>
                <a:cubicBezTo>
                  <a:pt x="1733550" y="1345482"/>
                  <a:pt x="1345482" y="1733550"/>
                  <a:pt x="866775" y="1733550"/>
                </a:cubicBezTo>
                <a:cubicBezTo>
                  <a:pt x="388068" y="1733550"/>
                  <a:pt x="0" y="1345482"/>
                  <a:pt x="0" y="866775"/>
                </a:cubicBezTo>
                <a:cubicBezTo>
                  <a:pt x="0" y="388068"/>
                  <a:pt x="388068" y="0"/>
                  <a:pt x="86677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9915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276226" y="2999977"/>
            <a:ext cx="2155478" cy="1858172"/>
          </a:xfrm>
          <a:custGeom>
            <a:avLst/>
            <a:gdLst>
              <a:gd name="connsiteX0" fmla="*/ 464543 w 2155478"/>
              <a:gd name="connsiteY0" fmla="*/ 0 h 1858172"/>
              <a:gd name="connsiteX1" fmla="*/ 1690935 w 2155478"/>
              <a:gd name="connsiteY1" fmla="*/ 0 h 1858172"/>
              <a:gd name="connsiteX2" fmla="*/ 2155478 w 2155478"/>
              <a:gd name="connsiteY2" fmla="*/ 929086 h 1858172"/>
              <a:gd name="connsiteX3" fmla="*/ 1690935 w 2155478"/>
              <a:gd name="connsiteY3" fmla="*/ 1858172 h 1858172"/>
              <a:gd name="connsiteX4" fmla="*/ 464543 w 2155478"/>
              <a:gd name="connsiteY4" fmla="*/ 1858172 h 1858172"/>
              <a:gd name="connsiteX5" fmla="*/ 0 w 2155478"/>
              <a:gd name="connsiteY5" fmla="*/ 929086 h 185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5478" h="1858172">
                <a:moveTo>
                  <a:pt x="464543" y="0"/>
                </a:moveTo>
                <a:lnTo>
                  <a:pt x="1690935" y="0"/>
                </a:lnTo>
                <a:lnTo>
                  <a:pt x="2155478" y="929086"/>
                </a:lnTo>
                <a:lnTo>
                  <a:pt x="1690935" y="1858172"/>
                </a:lnTo>
                <a:lnTo>
                  <a:pt x="464543" y="1858172"/>
                </a:lnTo>
                <a:lnTo>
                  <a:pt x="0" y="929086"/>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770122" y="2999977"/>
            <a:ext cx="2155478" cy="1858172"/>
          </a:xfrm>
          <a:custGeom>
            <a:avLst/>
            <a:gdLst>
              <a:gd name="connsiteX0" fmla="*/ 464543 w 2155478"/>
              <a:gd name="connsiteY0" fmla="*/ 0 h 1858172"/>
              <a:gd name="connsiteX1" fmla="*/ 1690935 w 2155478"/>
              <a:gd name="connsiteY1" fmla="*/ 0 h 1858172"/>
              <a:gd name="connsiteX2" fmla="*/ 2155478 w 2155478"/>
              <a:gd name="connsiteY2" fmla="*/ 929086 h 1858172"/>
              <a:gd name="connsiteX3" fmla="*/ 1690935 w 2155478"/>
              <a:gd name="connsiteY3" fmla="*/ 1858172 h 1858172"/>
              <a:gd name="connsiteX4" fmla="*/ 464543 w 2155478"/>
              <a:gd name="connsiteY4" fmla="*/ 1858172 h 1858172"/>
              <a:gd name="connsiteX5" fmla="*/ 0 w 2155478"/>
              <a:gd name="connsiteY5" fmla="*/ 929086 h 185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5478" h="1858172">
                <a:moveTo>
                  <a:pt x="464543" y="0"/>
                </a:moveTo>
                <a:lnTo>
                  <a:pt x="1690935" y="0"/>
                </a:lnTo>
                <a:lnTo>
                  <a:pt x="2155478" y="929086"/>
                </a:lnTo>
                <a:lnTo>
                  <a:pt x="1690935" y="1858172"/>
                </a:lnTo>
                <a:lnTo>
                  <a:pt x="464543" y="1858172"/>
                </a:lnTo>
                <a:lnTo>
                  <a:pt x="0" y="929086"/>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261638" y="2999977"/>
            <a:ext cx="2155478" cy="1858172"/>
          </a:xfrm>
          <a:custGeom>
            <a:avLst/>
            <a:gdLst>
              <a:gd name="connsiteX0" fmla="*/ 464543 w 2155478"/>
              <a:gd name="connsiteY0" fmla="*/ 0 h 1858172"/>
              <a:gd name="connsiteX1" fmla="*/ 1690935 w 2155478"/>
              <a:gd name="connsiteY1" fmla="*/ 0 h 1858172"/>
              <a:gd name="connsiteX2" fmla="*/ 2155478 w 2155478"/>
              <a:gd name="connsiteY2" fmla="*/ 929086 h 1858172"/>
              <a:gd name="connsiteX3" fmla="*/ 1690935 w 2155478"/>
              <a:gd name="connsiteY3" fmla="*/ 1858172 h 1858172"/>
              <a:gd name="connsiteX4" fmla="*/ 464543 w 2155478"/>
              <a:gd name="connsiteY4" fmla="*/ 1858172 h 1858172"/>
              <a:gd name="connsiteX5" fmla="*/ 0 w 2155478"/>
              <a:gd name="connsiteY5" fmla="*/ 929086 h 185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5478" h="1858172">
                <a:moveTo>
                  <a:pt x="464543" y="0"/>
                </a:moveTo>
                <a:lnTo>
                  <a:pt x="1690935" y="0"/>
                </a:lnTo>
                <a:lnTo>
                  <a:pt x="2155478" y="929086"/>
                </a:lnTo>
                <a:lnTo>
                  <a:pt x="1690935" y="1858172"/>
                </a:lnTo>
                <a:lnTo>
                  <a:pt x="464543" y="1858172"/>
                </a:lnTo>
                <a:lnTo>
                  <a:pt x="0" y="929086"/>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755534" y="2999977"/>
            <a:ext cx="2155478" cy="1858172"/>
          </a:xfrm>
          <a:custGeom>
            <a:avLst/>
            <a:gdLst>
              <a:gd name="connsiteX0" fmla="*/ 464543 w 2155478"/>
              <a:gd name="connsiteY0" fmla="*/ 0 h 1858172"/>
              <a:gd name="connsiteX1" fmla="*/ 1690935 w 2155478"/>
              <a:gd name="connsiteY1" fmla="*/ 0 h 1858172"/>
              <a:gd name="connsiteX2" fmla="*/ 2155478 w 2155478"/>
              <a:gd name="connsiteY2" fmla="*/ 929086 h 1858172"/>
              <a:gd name="connsiteX3" fmla="*/ 1690935 w 2155478"/>
              <a:gd name="connsiteY3" fmla="*/ 1858172 h 1858172"/>
              <a:gd name="connsiteX4" fmla="*/ 464543 w 2155478"/>
              <a:gd name="connsiteY4" fmla="*/ 1858172 h 1858172"/>
              <a:gd name="connsiteX5" fmla="*/ 0 w 2155478"/>
              <a:gd name="connsiteY5" fmla="*/ 929086 h 185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5478" h="1858172">
                <a:moveTo>
                  <a:pt x="464543" y="0"/>
                </a:moveTo>
                <a:lnTo>
                  <a:pt x="1690935" y="0"/>
                </a:lnTo>
                <a:lnTo>
                  <a:pt x="2155478" y="929086"/>
                </a:lnTo>
                <a:lnTo>
                  <a:pt x="1690935" y="1858172"/>
                </a:lnTo>
                <a:lnTo>
                  <a:pt x="464543" y="1858172"/>
                </a:lnTo>
                <a:lnTo>
                  <a:pt x="0" y="92908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82590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7068108" y="0"/>
            <a:ext cx="4032448" cy="6858000"/>
          </a:xfrm>
          <a:custGeom>
            <a:avLst/>
            <a:gdLst>
              <a:gd name="connsiteX0" fmla="*/ 0 w 4032448"/>
              <a:gd name="connsiteY0" fmla="*/ 0 h 6858000"/>
              <a:gd name="connsiteX1" fmla="*/ 4032448 w 4032448"/>
              <a:gd name="connsiteY1" fmla="*/ 0 h 6858000"/>
              <a:gd name="connsiteX2" fmla="*/ 4032448 w 4032448"/>
              <a:gd name="connsiteY2" fmla="*/ 6858000 h 6858000"/>
              <a:gd name="connsiteX3" fmla="*/ 0 w 4032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32448" h="6858000">
                <a:moveTo>
                  <a:pt x="0" y="0"/>
                </a:moveTo>
                <a:lnTo>
                  <a:pt x="4032448" y="0"/>
                </a:lnTo>
                <a:lnTo>
                  <a:pt x="4032448" y="6858000"/>
                </a:lnTo>
                <a:lnTo>
                  <a:pt x="0"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13674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25117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4" r:id="rId3"/>
    <p:sldLayoutId id="2147483655" r:id="rId4"/>
    <p:sldLayoutId id="2147483661" r:id="rId5"/>
    <p:sldLayoutId id="2147483660" r:id="rId6"/>
    <p:sldLayoutId id="2147483659" r:id="rId7"/>
    <p:sldLayoutId id="2147483658"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1.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9.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0.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tags" Target="../tags/tag21.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A_PicturePlaceholder 21"/>
          <p:cNvPicPr>
            <a:picLocks noGrp="1" noChangeAspect="1"/>
          </p:cNvPicPr>
          <p:nvPr>
            <p:ph type="pic" sz="quarter" idx="10"/>
            <p:custDataLst>
              <p:tags r:id="rId1"/>
            </p:custDataLst>
          </p:nvPr>
        </p:nvPicPr>
        <p:blipFill>
          <a:blip r:embed="rId13">
            <a:extLst>
              <a:ext uri="{28A0092B-C50C-407E-A947-70E740481C1C}">
                <a14:useLocalDpi xmlns:a14="http://schemas.microsoft.com/office/drawing/2010/main" val="0"/>
              </a:ext>
            </a:extLst>
          </a:blip>
          <a:srcRect/>
          <a:stretch>
            <a:fillRect/>
          </a:stretch>
        </p:blipFill>
        <p:spPr/>
      </p:pic>
      <p:sp>
        <p:nvSpPr>
          <p:cNvPr id="4" name="PA_矩形 3"/>
          <p:cNvSpPr/>
          <p:nvPr>
            <p:custDataLst>
              <p:tags r:id="rId2"/>
            </p:custDataLst>
          </p:nvPr>
        </p:nvSpPr>
        <p:spPr>
          <a:xfrm>
            <a:off x="0" y="0"/>
            <a:ext cx="12192000" cy="6858000"/>
          </a:xfrm>
          <a:prstGeom prst="rect">
            <a:avLst/>
          </a:prstGeom>
          <a:gradFill flip="none" rotWithShape="1">
            <a:gsLst>
              <a:gs pos="0">
                <a:schemeClr val="tx1">
                  <a:alpha val="75000"/>
                </a:schemeClr>
              </a:gs>
              <a:gs pos="100000">
                <a:schemeClr val="tx1">
                  <a:alpha val="9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文本框 4"/>
          <p:cNvSpPr txBox="1"/>
          <p:nvPr>
            <p:custDataLst>
              <p:tags r:id="rId3"/>
            </p:custDataLst>
          </p:nvPr>
        </p:nvSpPr>
        <p:spPr>
          <a:xfrm>
            <a:off x="600075" y="1932216"/>
            <a:ext cx="7109639" cy="1015663"/>
          </a:xfrm>
          <a:prstGeom prst="rect">
            <a:avLst/>
          </a:prstGeom>
          <a:noFill/>
        </p:spPr>
        <p:txBody>
          <a:bodyPr wrap="none" rtlCol="0">
            <a:spAutoFit/>
            <a:scene3d>
              <a:camera prst="orthographicFront"/>
              <a:lightRig rig="threePt" dir="t"/>
            </a:scene3d>
            <a:sp3d contourW="12700"/>
          </a:bodyPr>
          <a:lstStyle/>
          <a:p>
            <a:r>
              <a:rPr lang="zh-CN" altLang="en-US" sz="6000" dirty="0">
                <a:solidFill>
                  <a:schemeClr val="bg1"/>
                </a:solidFill>
                <a:effectLst>
                  <a:outerShdw blurRad="38100" dist="38100" dir="2700000" algn="tl">
                    <a:srgbClr val="000000">
                      <a:alpha val="43137"/>
                    </a:srgbClr>
                  </a:outerShdw>
                </a:effectLst>
                <a:latin typeface="经典综艺体简" panose="02010609000101010101" pitchFamily="49" charset="-122"/>
                <a:ea typeface="经典综艺体简" panose="02010609000101010101" pitchFamily="49" charset="-122"/>
                <a:cs typeface="经典综艺体简" panose="02010609000101010101" pitchFamily="49" charset="-122"/>
              </a:rPr>
              <a:t>数据库</a:t>
            </a:r>
            <a:r>
              <a:rPr lang="zh-CN" altLang="en-US" sz="6000" b="1" dirty="0">
                <a:solidFill>
                  <a:srgbClr val="C3334F"/>
                </a:solidFill>
                <a:effectLst>
                  <a:outerShdw blurRad="38100" dist="38100" dir="2700000" algn="tl">
                    <a:srgbClr val="000000">
                      <a:alpha val="43137"/>
                    </a:srgbClr>
                  </a:outerShdw>
                </a:effectLst>
                <a:latin typeface="经典综艺体简" panose="02010609000101010101" pitchFamily="49" charset="-122"/>
                <a:ea typeface="经典综艺体简" panose="02010609000101010101" pitchFamily="49" charset="-122"/>
                <a:cs typeface="经典综艺体简" panose="02010609000101010101" pitchFamily="49" charset="-122"/>
              </a:rPr>
              <a:t>前沿探索</a:t>
            </a:r>
            <a:r>
              <a:rPr lang="zh-CN" altLang="en-US" sz="6000" dirty="0">
                <a:solidFill>
                  <a:schemeClr val="bg1"/>
                </a:solidFill>
                <a:effectLst>
                  <a:outerShdw blurRad="38100" dist="38100" dir="2700000" algn="tl">
                    <a:srgbClr val="000000">
                      <a:alpha val="43137"/>
                    </a:srgbClr>
                  </a:outerShdw>
                </a:effectLst>
                <a:latin typeface="经典综艺体简" panose="02010609000101010101" pitchFamily="49" charset="-122"/>
                <a:ea typeface="经典综艺体简" panose="02010609000101010101" pitchFamily="49" charset="-122"/>
                <a:cs typeface="经典综艺体简" panose="02010609000101010101" pitchFamily="49" charset="-122"/>
              </a:rPr>
              <a:t>汇报</a:t>
            </a:r>
          </a:p>
        </p:txBody>
      </p:sp>
      <p:sp>
        <p:nvSpPr>
          <p:cNvPr id="6" name="PA_文本框 5"/>
          <p:cNvSpPr txBox="1"/>
          <p:nvPr>
            <p:custDataLst>
              <p:tags r:id="rId4"/>
            </p:custDataLst>
          </p:nvPr>
        </p:nvSpPr>
        <p:spPr>
          <a:xfrm>
            <a:off x="600075" y="3031690"/>
            <a:ext cx="5204695" cy="400110"/>
          </a:xfrm>
          <a:prstGeom prst="rect">
            <a:avLst/>
          </a:prstGeom>
          <a:noFill/>
        </p:spPr>
        <p:txBody>
          <a:bodyPr wrap="none" rtlCol="0">
            <a:spAutoFit/>
            <a:scene3d>
              <a:camera prst="orthographicFront"/>
              <a:lightRig rig="threePt" dir="t"/>
            </a:scene3d>
            <a:sp3d contourW="12700"/>
          </a:bodyPr>
          <a:lstStyle/>
          <a:p>
            <a:r>
              <a:rPr lang="en-US" altLang="zh-CN" sz="2000" dirty="0">
                <a:solidFill>
                  <a:schemeClr val="bg1"/>
                </a:solidFill>
              </a:rPr>
              <a:t>ADD YOUR TEXE HERE ADD YOUR TEXE</a:t>
            </a:r>
          </a:p>
        </p:txBody>
      </p:sp>
      <p:grpSp>
        <p:nvGrpSpPr>
          <p:cNvPr id="34" name="PA_组合 33"/>
          <p:cNvGrpSpPr/>
          <p:nvPr>
            <p:custDataLst>
              <p:tags r:id="rId5"/>
            </p:custDataLst>
          </p:nvPr>
        </p:nvGrpSpPr>
        <p:grpSpPr>
          <a:xfrm>
            <a:off x="714375" y="3818239"/>
            <a:ext cx="4351896" cy="2754011"/>
            <a:chOff x="714374" y="4527561"/>
            <a:chExt cx="5698783" cy="449603"/>
          </a:xfrm>
        </p:grpSpPr>
        <p:sp>
          <p:nvSpPr>
            <p:cNvPr id="7" name="矩形 6"/>
            <p:cNvSpPr/>
            <p:nvPr/>
          </p:nvSpPr>
          <p:spPr>
            <a:xfrm>
              <a:off x="714374" y="4527561"/>
              <a:ext cx="5698783" cy="449603"/>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04875" y="4577054"/>
              <a:ext cx="3961341" cy="316548"/>
            </a:xfrm>
            <a:prstGeom prst="rect">
              <a:avLst/>
            </a:prstGeom>
            <a:noFill/>
          </p:spPr>
          <p:txBody>
            <a:bodyPr wrap="none" rtlCol="0">
              <a:spAutoFit/>
              <a:scene3d>
                <a:camera prst="orthographicFront"/>
                <a:lightRig rig="threePt" dir="t"/>
              </a:scene3d>
              <a:sp3d contourW="12700"/>
            </a:bodyPr>
            <a:lstStyle/>
            <a:p>
              <a:r>
                <a:rPr lang="en-US" altLang="zh-CN" sz="2000" b="1" dirty="0">
                  <a:solidFill>
                    <a:schemeClr val="bg1"/>
                  </a:solidFill>
                </a:rPr>
                <a:t>22</a:t>
              </a:r>
              <a:r>
                <a:rPr lang="zh-CN" altLang="en-US" sz="2000" b="1" dirty="0">
                  <a:solidFill>
                    <a:schemeClr val="bg1"/>
                  </a:solidFill>
                </a:rPr>
                <a:t>组：</a:t>
              </a:r>
              <a:endParaRPr lang="en-US" altLang="zh-CN" sz="2000" b="1" dirty="0">
                <a:solidFill>
                  <a:schemeClr val="bg1"/>
                </a:solidFill>
              </a:endParaRPr>
            </a:p>
            <a:p>
              <a:r>
                <a:rPr lang="zh-CN" altLang="en-US" sz="2000" b="1" dirty="0">
                  <a:solidFill>
                    <a:schemeClr val="bg1"/>
                  </a:solidFill>
                </a:rPr>
                <a:t>王钧涛：</a:t>
              </a:r>
              <a:r>
                <a:rPr lang="en-US" altLang="zh-CN" sz="2000" b="1" dirty="0">
                  <a:solidFill>
                    <a:schemeClr val="bg1"/>
                  </a:solidFill>
                </a:rPr>
                <a:t>2PC</a:t>
              </a:r>
              <a:r>
                <a:rPr lang="zh-CN" altLang="en-US" sz="2000" b="1" dirty="0">
                  <a:solidFill>
                    <a:schemeClr val="bg1"/>
                  </a:solidFill>
                </a:rPr>
                <a:t>协议处理细节</a:t>
              </a:r>
              <a:endParaRPr lang="en-US" altLang="zh-CN" sz="2000" b="1" dirty="0">
                <a:solidFill>
                  <a:schemeClr val="bg1"/>
                </a:solidFill>
              </a:endParaRPr>
            </a:p>
            <a:p>
              <a:r>
                <a:rPr lang="zh-CN" altLang="en-US" sz="2000" b="1" dirty="0">
                  <a:solidFill>
                    <a:schemeClr val="bg1"/>
                  </a:solidFill>
                </a:rPr>
                <a:t>张弛：</a:t>
              </a:r>
              <a:r>
                <a:rPr lang="en-US" altLang="zh-CN" sz="2000" b="1" dirty="0" err="1">
                  <a:solidFill>
                    <a:schemeClr val="bg1"/>
                  </a:solidFill>
                </a:rPr>
                <a:t>Oceanbase</a:t>
              </a:r>
              <a:r>
                <a:rPr lang="zh-CN" altLang="en-US" sz="2000" b="1" dirty="0">
                  <a:solidFill>
                    <a:schemeClr val="bg1"/>
                  </a:solidFill>
                </a:rPr>
                <a:t>并行事务引擎</a:t>
              </a:r>
              <a:endParaRPr lang="en-US" altLang="zh-CN" sz="2000" b="1" dirty="0">
                <a:solidFill>
                  <a:schemeClr val="bg1"/>
                </a:solidFill>
              </a:endParaRPr>
            </a:p>
            <a:p>
              <a:r>
                <a:rPr lang="zh-CN" altLang="en-US" sz="2000" b="1" dirty="0">
                  <a:solidFill>
                    <a:schemeClr val="bg1"/>
                  </a:solidFill>
                </a:rPr>
                <a:t>陈奕澄：事务缓存</a:t>
              </a:r>
              <a:endParaRPr lang="en-US" altLang="zh-CN" sz="2000" b="1" dirty="0">
                <a:solidFill>
                  <a:schemeClr val="bg1"/>
                </a:solidFill>
              </a:endParaRPr>
            </a:p>
            <a:p>
              <a:r>
                <a:rPr lang="zh-CN" altLang="en-US" sz="2000" b="1" dirty="0">
                  <a:solidFill>
                    <a:schemeClr val="bg1"/>
                  </a:solidFill>
                </a:rPr>
                <a:t>刘竞元： </a:t>
              </a:r>
              <a:r>
                <a:rPr lang="en-US" altLang="zh-CN" sz="2000" b="1" dirty="0" err="1">
                  <a:solidFill>
                    <a:schemeClr val="bg1"/>
                  </a:solidFill>
                </a:rPr>
                <a:t>OceanBase</a:t>
              </a:r>
              <a:r>
                <a:rPr lang="zh-CN" altLang="en-US" sz="2000" b="1" dirty="0">
                  <a:solidFill>
                    <a:schemeClr val="bg1"/>
                  </a:solidFill>
                </a:rPr>
                <a:t>备份与恢复</a:t>
              </a:r>
              <a:endParaRPr lang="en-US" altLang="zh-CN" sz="2000" b="1" dirty="0">
                <a:solidFill>
                  <a:schemeClr val="bg1"/>
                </a:solidFill>
              </a:endParaRPr>
            </a:p>
            <a:p>
              <a:r>
                <a:rPr lang="zh-CN" altLang="en-US" sz="2000" b="1" dirty="0">
                  <a:solidFill>
                    <a:schemeClr val="bg1"/>
                  </a:solidFill>
                </a:rPr>
                <a:t>刘越影：</a:t>
              </a:r>
              <a:r>
                <a:rPr lang="en-US" altLang="zh-CN" sz="2000" b="1" dirty="0" err="1">
                  <a:solidFill>
                    <a:schemeClr val="bg1"/>
                  </a:solidFill>
                </a:rPr>
                <a:t>OceanBase</a:t>
              </a:r>
              <a:r>
                <a:rPr lang="zh-CN" altLang="en-US" sz="2000" b="1" dirty="0">
                  <a:solidFill>
                    <a:schemeClr val="bg1"/>
                  </a:solidFill>
                </a:rPr>
                <a:t>备份与恢复</a:t>
              </a:r>
            </a:p>
          </p:txBody>
        </p:sp>
      </p:grpSp>
      <p:cxnSp>
        <p:nvCxnSpPr>
          <p:cNvPr id="10" name="PA_直接连接符 9"/>
          <p:cNvCxnSpPr>
            <a:cxnSpLocks/>
          </p:cNvCxnSpPr>
          <p:nvPr>
            <p:custDataLst>
              <p:tags r:id="rId6"/>
            </p:custDataLst>
          </p:nvPr>
        </p:nvCxnSpPr>
        <p:spPr>
          <a:xfrm>
            <a:off x="708771" y="3535795"/>
            <a:ext cx="609600" cy="0"/>
          </a:xfrm>
          <a:prstGeom prst="line">
            <a:avLst/>
          </a:prstGeom>
          <a:ln>
            <a:solidFill>
              <a:srgbClr val="C3334F"/>
            </a:solidFill>
          </a:ln>
        </p:spPr>
        <p:style>
          <a:lnRef idx="1">
            <a:schemeClr val="accent1"/>
          </a:lnRef>
          <a:fillRef idx="0">
            <a:schemeClr val="accent1"/>
          </a:fillRef>
          <a:effectRef idx="0">
            <a:schemeClr val="accent1"/>
          </a:effectRef>
          <a:fontRef idx="minor">
            <a:schemeClr val="tx1"/>
          </a:fontRef>
        </p:style>
      </p:cxnSp>
      <p:sp>
        <p:nvSpPr>
          <p:cNvPr id="12" name="PA_矩形 11"/>
          <p:cNvSpPr/>
          <p:nvPr>
            <p:custDataLst>
              <p:tags r:id="rId7"/>
            </p:custDataLst>
          </p:nvPr>
        </p:nvSpPr>
        <p:spPr>
          <a:xfrm>
            <a:off x="10744201" y="5419726"/>
            <a:ext cx="1152524" cy="1152524"/>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_矩形 12"/>
          <p:cNvSpPr/>
          <p:nvPr>
            <p:custDataLst>
              <p:tags r:id="rId8"/>
            </p:custDataLst>
          </p:nvPr>
        </p:nvSpPr>
        <p:spPr>
          <a:xfrm>
            <a:off x="10139082" y="4814608"/>
            <a:ext cx="605118" cy="605118"/>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矩形 13"/>
          <p:cNvSpPr/>
          <p:nvPr>
            <p:custDataLst>
              <p:tags r:id="rId9"/>
            </p:custDataLst>
          </p:nvPr>
        </p:nvSpPr>
        <p:spPr>
          <a:xfrm>
            <a:off x="9655548" y="5419726"/>
            <a:ext cx="483533" cy="483533"/>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PA_组合 32"/>
          <p:cNvGrpSpPr/>
          <p:nvPr>
            <p:custDataLst>
              <p:tags r:id="rId10"/>
            </p:custDataLst>
          </p:nvPr>
        </p:nvGrpSpPr>
        <p:grpSpPr>
          <a:xfrm>
            <a:off x="11161377" y="545121"/>
            <a:ext cx="295275" cy="152400"/>
            <a:chOff x="3867150" y="1504950"/>
            <a:chExt cx="295275" cy="152400"/>
          </a:xfrm>
        </p:grpSpPr>
        <p:cxnSp>
          <p:nvCxnSpPr>
            <p:cNvPr id="29" name="直接连接符 28"/>
            <p:cNvCxnSpPr>
              <a:cxnSpLocks/>
            </p:cNvCxnSpPr>
            <p:nvPr/>
          </p:nvCxnSpPr>
          <p:spPr>
            <a:xfrm>
              <a:off x="3867150" y="1504950"/>
              <a:ext cx="295275"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a:cxnSpLocks/>
            </p:cNvCxnSpPr>
            <p:nvPr/>
          </p:nvCxnSpPr>
          <p:spPr>
            <a:xfrm>
              <a:off x="3867150" y="1581150"/>
              <a:ext cx="295275"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a:cxnSpLocks/>
            </p:cNvCxnSpPr>
            <p:nvPr/>
          </p:nvCxnSpPr>
          <p:spPr>
            <a:xfrm>
              <a:off x="3867150" y="1657350"/>
              <a:ext cx="295275"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1707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1000"/>
                            </p:stCondLst>
                            <p:childTnLst>
                              <p:par>
                                <p:cTn id="27" presetID="12" presetClass="entr" presetSubtype="4"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p:tgtEl>
                                          <p:spTgt spid="5"/>
                                        </p:tgtEl>
                                        <p:attrNameLst>
                                          <p:attrName>ppt_y</p:attrName>
                                        </p:attrNameLst>
                                      </p:cBhvr>
                                      <p:tavLst>
                                        <p:tav tm="0">
                                          <p:val>
                                            <p:strVal val="#ppt_y+#ppt_h*1.125000"/>
                                          </p:val>
                                        </p:tav>
                                        <p:tav tm="100000">
                                          <p:val>
                                            <p:strVal val="#ppt_y"/>
                                          </p:val>
                                        </p:tav>
                                      </p:tavLst>
                                    </p:anim>
                                    <p:animEffect transition="in" filter="wipe(up)">
                                      <p:cBhvr>
                                        <p:cTn id="30" dur="500"/>
                                        <p:tgtEl>
                                          <p:spTgt spid="5"/>
                                        </p:tgtEl>
                                      </p:cBhvr>
                                    </p:animEffect>
                                  </p:childTnLst>
                                </p:cTn>
                              </p:par>
                            </p:childTnLst>
                          </p:cTn>
                        </p:par>
                        <p:par>
                          <p:cTn id="31" fill="hold">
                            <p:stCondLst>
                              <p:cond delay="1500"/>
                            </p:stCondLst>
                            <p:childTnLst>
                              <p:par>
                                <p:cTn id="32" presetID="1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p:tgtEl>
                                          <p:spTgt spid="6"/>
                                        </p:tgtEl>
                                        <p:attrNameLst>
                                          <p:attrName>ppt_x</p:attrName>
                                        </p:attrNameLst>
                                      </p:cBhvr>
                                      <p:tavLst>
                                        <p:tav tm="0">
                                          <p:val>
                                            <p:strVal val="#ppt_x-#ppt_w*1.125000"/>
                                          </p:val>
                                        </p:tav>
                                        <p:tav tm="100000">
                                          <p:val>
                                            <p:strVal val="#ppt_x"/>
                                          </p:val>
                                        </p:tav>
                                      </p:tavLst>
                                    </p:anim>
                                    <p:animEffect transition="in" filter="wipe(right)">
                                      <p:cBhvr>
                                        <p:cTn id="35" dur="500"/>
                                        <p:tgtEl>
                                          <p:spTgt spid="6"/>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2500"/>
                            </p:stCondLst>
                            <p:childTnLst>
                              <p:par>
                                <p:cTn id="41" presetID="53" presetClass="entr" presetSubtype="16"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13"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386896e-67d1-4eb6-af62-d556a51fd7b9"/>
          <p:cNvGrpSpPr>
            <a:grpSpLocks noChangeAspect="1"/>
          </p:cNvGrpSpPr>
          <p:nvPr/>
        </p:nvGrpSpPr>
        <p:grpSpPr>
          <a:xfrm>
            <a:off x="800387" y="1686535"/>
            <a:ext cx="9913590" cy="3661543"/>
            <a:chOff x="1142041" y="1774337"/>
            <a:chExt cx="9913590" cy="3661543"/>
          </a:xfrm>
        </p:grpSpPr>
        <p:cxnSp>
          <p:nvCxnSpPr>
            <p:cNvPr id="13" name="Straight Connector 18"/>
            <p:cNvCxnSpPr/>
            <p:nvPr/>
          </p:nvCxnSpPr>
          <p:spPr>
            <a:xfrm flipV="1">
              <a:off x="6096000" y="1774337"/>
              <a:ext cx="0" cy="3661543"/>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Freeform: Shape 19"/>
            <p:cNvSpPr>
              <a:spLocks/>
            </p:cNvSpPr>
            <p:nvPr/>
          </p:nvSpPr>
          <p:spPr bwMode="auto">
            <a:xfrm>
              <a:off x="10572616" y="3421852"/>
              <a:ext cx="460856" cy="460856"/>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headEnd/>
              <a:tailEnd/>
            </a:ln>
          </p:spPr>
          <p:txBody>
            <a:bodyPr anchor="ctr"/>
            <a:lstStyle/>
            <a:p>
              <a:pPr algn="ctr"/>
              <a:endParaRPr/>
            </a:p>
          </p:txBody>
        </p:sp>
        <p:sp>
          <p:nvSpPr>
            <p:cNvPr id="15" name="Freeform: Shape 20"/>
            <p:cNvSpPr>
              <a:spLocks/>
            </p:cNvSpPr>
            <p:nvPr/>
          </p:nvSpPr>
          <p:spPr bwMode="auto">
            <a:xfrm>
              <a:off x="1142041" y="2063112"/>
              <a:ext cx="493827" cy="493827"/>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anchor="ctr"/>
            <a:lstStyle/>
            <a:p>
              <a:pPr algn="ctr"/>
              <a:endParaRPr/>
            </a:p>
          </p:txBody>
        </p:sp>
        <p:sp>
          <p:nvSpPr>
            <p:cNvPr id="16" name="Freeform: Shape 21"/>
            <p:cNvSpPr>
              <a:spLocks/>
            </p:cNvSpPr>
            <p:nvPr/>
          </p:nvSpPr>
          <p:spPr bwMode="auto">
            <a:xfrm>
              <a:off x="1167880" y="3431204"/>
              <a:ext cx="442149" cy="44214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anchor="ctr"/>
            <a:lstStyle/>
            <a:p>
              <a:pPr algn="ctr"/>
              <a:endParaRPr/>
            </a:p>
          </p:txBody>
        </p:sp>
        <p:sp>
          <p:nvSpPr>
            <p:cNvPr id="17" name="Freeform: Shape 22"/>
            <p:cNvSpPr>
              <a:spLocks/>
            </p:cNvSpPr>
            <p:nvPr/>
          </p:nvSpPr>
          <p:spPr bwMode="auto">
            <a:xfrm>
              <a:off x="1191195" y="4707525"/>
              <a:ext cx="395520" cy="577832"/>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anchor="ctr"/>
            <a:lstStyle/>
            <a:p>
              <a:pPr algn="ctr"/>
              <a:endParaRPr/>
            </a:p>
          </p:txBody>
        </p:sp>
        <p:sp>
          <p:nvSpPr>
            <p:cNvPr id="18" name="Freeform: Shape 23"/>
            <p:cNvSpPr>
              <a:spLocks/>
            </p:cNvSpPr>
            <p:nvPr/>
          </p:nvSpPr>
          <p:spPr bwMode="auto">
            <a:xfrm>
              <a:off x="10550458" y="2118676"/>
              <a:ext cx="505173" cy="378881"/>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anchor="ctr"/>
            <a:lstStyle/>
            <a:p>
              <a:pPr algn="ctr"/>
              <a:endParaRPr/>
            </a:p>
          </p:txBody>
        </p:sp>
        <p:sp>
          <p:nvSpPr>
            <p:cNvPr id="19" name="Freeform: Shape 24"/>
            <p:cNvSpPr>
              <a:spLocks/>
            </p:cNvSpPr>
            <p:nvPr/>
          </p:nvSpPr>
          <p:spPr bwMode="auto">
            <a:xfrm>
              <a:off x="10600805" y="4807004"/>
              <a:ext cx="404481" cy="378881"/>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a:p>
          </p:txBody>
        </p:sp>
        <p:sp>
          <p:nvSpPr>
            <p:cNvPr id="62" name="Freeform: Shape 21">
              <a:extLst>
                <a:ext uri="{FF2B5EF4-FFF2-40B4-BE49-F238E27FC236}">
                  <a16:creationId xmlns:a16="http://schemas.microsoft.com/office/drawing/2014/main" id="{9BABB005-8C56-4912-967D-D016C50ED776}"/>
                </a:ext>
              </a:extLst>
            </p:cNvPr>
            <p:cNvSpPr>
              <a:spLocks/>
            </p:cNvSpPr>
            <p:nvPr/>
          </p:nvSpPr>
          <p:spPr bwMode="auto">
            <a:xfrm>
              <a:off x="1167880" y="3409964"/>
              <a:ext cx="442149" cy="44214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anchor="ctr"/>
            <a:lstStyle/>
            <a:p>
              <a:pPr algn="ctr"/>
              <a:endParaRPr/>
            </a:p>
          </p:txBody>
        </p:sp>
      </p:grpSp>
      <p:sp>
        <p:nvSpPr>
          <p:cNvPr id="36" name="文本框 35"/>
          <p:cNvSpPr txBox="1"/>
          <p:nvPr/>
        </p:nvSpPr>
        <p:spPr>
          <a:xfrm>
            <a:off x="695325" y="341066"/>
            <a:ext cx="3262432" cy="584775"/>
          </a:xfrm>
          <a:prstGeom prst="rect">
            <a:avLst/>
          </a:prstGeom>
          <a:noFill/>
        </p:spPr>
        <p:txBody>
          <a:bodyPr wrap="none" rtlCol="0">
            <a:spAutoFit/>
            <a:scene3d>
              <a:camera prst="orthographicFront"/>
              <a:lightRig rig="threePt" dir="t"/>
            </a:scene3d>
            <a:sp3d contourW="12700"/>
          </a:bodyPr>
          <a:lstStyle/>
          <a:p>
            <a:r>
              <a:rPr lang="en-US" altLang="zh-CN" sz="3200" b="1" dirty="0">
                <a:solidFill>
                  <a:srgbClr val="C3334F"/>
                </a:solidFill>
              </a:rPr>
              <a:t>Location cache</a:t>
            </a:r>
          </a:p>
        </p:txBody>
      </p:sp>
      <p:sp>
        <p:nvSpPr>
          <p:cNvPr id="38" name="矩形 37"/>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9" name="图片占位符 15">
            <a:extLst>
              <a:ext uri="{FF2B5EF4-FFF2-40B4-BE49-F238E27FC236}">
                <a16:creationId xmlns:a16="http://schemas.microsoft.com/office/drawing/2014/main" id="{B9D2D391-D23E-4B5E-9965-1C5E5BF2369A}"/>
              </a:ext>
            </a:extLst>
          </p:cNvPr>
          <p:cNvPicPr>
            <a:picLocks noChangeAspect="1"/>
          </p:cNvPicPr>
          <p:nvPr/>
        </p:nvPicPr>
        <p:blipFill>
          <a:blip r:embed="rId3">
            <a:extLst>
              <a:ext uri="{28A0092B-C50C-407E-A947-70E740481C1C}">
                <a14:useLocalDpi xmlns:a14="http://schemas.microsoft.com/office/drawing/2010/main" val="0"/>
              </a:ext>
            </a:extLst>
          </a:blip>
          <a:srcRect l="4113" r="4113"/>
          <a:stretch>
            <a:fillRect/>
          </a:stretch>
        </p:blipFill>
        <p:spPr>
          <a:xfrm>
            <a:off x="5977047" y="1984079"/>
            <a:ext cx="5866612" cy="3114004"/>
          </a:xfrm>
          <a:prstGeom prst="rect">
            <a:avLst/>
          </a:prstGeom>
        </p:spPr>
      </p:pic>
      <p:sp>
        <p:nvSpPr>
          <p:cNvPr id="63" name="TextBox 127">
            <a:extLst>
              <a:ext uri="{FF2B5EF4-FFF2-40B4-BE49-F238E27FC236}">
                <a16:creationId xmlns:a16="http://schemas.microsoft.com/office/drawing/2014/main" id="{97CA665B-3EA7-4309-911D-889F696B04A4}"/>
              </a:ext>
            </a:extLst>
          </p:cNvPr>
          <p:cNvSpPr txBox="1">
            <a:spLocks noChangeArrowheads="1"/>
          </p:cNvSpPr>
          <p:nvPr/>
        </p:nvSpPr>
        <p:spPr bwMode="auto">
          <a:xfrm>
            <a:off x="398417" y="2308116"/>
            <a:ext cx="5061856" cy="226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sz="2000">
                <a:latin typeface="Helvetica Neue Thin"/>
                <a:ea typeface="Helvetica Neue Thin"/>
                <a:cs typeface="Helvetica Neue Thin"/>
                <a:sym typeface="Helvetica Neue Thin"/>
              </a:defRPr>
            </a:pPr>
            <a:r>
              <a:rPr lang="id-ID" sz="1600" dirty="0">
                <a:latin typeface="+mn-lt"/>
                <a:ea typeface="Helvetica Neue Thin"/>
                <a:cs typeface="Helvetica Neue Thin"/>
                <a:sym typeface="Helvetica Neue Thin"/>
              </a:rPr>
              <a:t>Location cache </a:t>
            </a:r>
            <a:r>
              <a:rPr lang="zh-CN" altLang="en-US" sz="1600" dirty="0">
                <a:latin typeface="+mn-lt"/>
                <a:ea typeface="Helvetica Neue Thin"/>
                <a:cs typeface="Helvetica Neue Thin"/>
                <a:sym typeface="Helvetica Neue Thin"/>
              </a:rPr>
              <a:t>是 </a:t>
            </a:r>
            <a:r>
              <a:rPr lang="id-ID" sz="1600" dirty="0">
                <a:latin typeface="+mn-lt"/>
                <a:ea typeface="Helvetica Neue Thin"/>
                <a:cs typeface="Helvetica Neue Thin"/>
                <a:sym typeface="Helvetica Neue Thin"/>
              </a:rPr>
              <a:t>observer </a:t>
            </a:r>
            <a:r>
              <a:rPr lang="zh-CN" altLang="en-US" sz="1600" dirty="0">
                <a:latin typeface="+mn-lt"/>
                <a:ea typeface="Helvetica Neue Thin"/>
                <a:cs typeface="Helvetica Neue Thin"/>
                <a:sym typeface="Helvetica Neue Thin"/>
              </a:rPr>
              <a:t>上的一个基础模块，为事务等其他模块提供获取即缓存某个副本的位置信息的能力。</a:t>
            </a:r>
            <a:r>
              <a:rPr lang="id-ID" sz="1600" dirty="0">
                <a:latin typeface="+mn-lt"/>
                <a:ea typeface="Helvetica Neue Thin"/>
                <a:cs typeface="Helvetica Neue Thin"/>
                <a:sym typeface="Helvetica Neue Thin"/>
              </a:rPr>
              <a:t>Location cache </a:t>
            </a:r>
            <a:r>
              <a:rPr lang="zh-CN" altLang="en-US" sz="1600" dirty="0">
                <a:latin typeface="+mn-lt"/>
                <a:ea typeface="Helvetica Neue Thin"/>
                <a:cs typeface="Helvetica Neue Thin"/>
                <a:sym typeface="Helvetica Neue Thin"/>
              </a:rPr>
              <a:t>依赖各级 </a:t>
            </a:r>
            <a:r>
              <a:rPr lang="id-ID" sz="1600" dirty="0">
                <a:latin typeface="+mn-lt"/>
                <a:ea typeface="Helvetica Neue Thin"/>
                <a:cs typeface="Helvetica Neue Thin"/>
                <a:sym typeface="Helvetica Neue Thin"/>
              </a:rPr>
              <a:t>meta </a:t>
            </a:r>
            <a:r>
              <a:rPr lang="zh-CN" altLang="en-US" sz="1600" dirty="0">
                <a:latin typeface="+mn-lt"/>
                <a:ea typeface="Helvetica Neue Thin"/>
                <a:cs typeface="Helvetica Neue Thin"/>
                <a:sym typeface="Helvetica Neue Thin"/>
              </a:rPr>
              <a:t>表以及底层 </a:t>
            </a:r>
            <a:r>
              <a:rPr lang="id-ID" sz="1600" dirty="0">
                <a:latin typeface="+mn-lt"/>
                <a:ea typeface="Helvetica Neue Thin"/>
                <a:cs typeface="Helvetica Neue Thin"/>
                <a:sym typeface="Helvetica Neue Thin"/>
              </a:rPr>
              <a:t>partition_service、log_service </a:t>
            </a:r>
            <a:r>
              <a:rPr lang="zh-CN" altLang="en-US" sz="1600" dirty="0">
                <a:latin typeface="+mn-lt"/>
                <a:ea typeface="Helvetica Neue Thin"/>
                <a:cs typeface="Helvetica Neue Thin"/>
                <a:sym typeface="Helvetica Neue Thin"/>
              </a:rPr>
              <a:t>的服务获取副本的位置信息，通过各模块的调用被动刷新即缓存 </a:t>
            </a:r>
            <a:r>
              <a:rPr lang="en-US" altLang="zh-CN" sz="1600" dirty="0">
                <a:latin typeface="+mn-lt"/>
                <a:ea typeface="Helvetica Neue Thin"/>
                <a:cs typeface="Helvetica Neue Thin"/>
                <a:sym typeface="Helvetica Neue Thin"/>
              </a:rPr>
              <a:t>cache</a:t>
            </a:r>
            <a:r>
              <a:rPr lang="zh-CN" altLang="en-US" sz="1600" dirty="0">
                <a:latin typeface="+mn-lt"/>
                <a:ea typeface="Helvetica Neue Thin"/>
                <a:cs typeface="Helvetica Neue Thin"/>
                <a:sym typeface="Helvetica Neue Thin"/>
              </a:rPr>
              <a:t>。同一个 </a:t>
            </a:r>
            <a:r>
              <a:rPr lang="en-US" altLang="zh-CN" sz="1600" dirty="0">
                <a:latin typeface="+mn-lt"/>
                <a:ea typeface="Helvetica Neue Thin"/>
                <a:cs typeface="Helvetica Neue Thin"/>
                <a:sym typeface="Helvetica Neue Thin"/>
              </a:rPr>
              <a:t>observer </a:t>
            </a:r>
            <a:r>
              <a:rPr lang="zh-CN" altLang="en-US" sz="1600" dirty="0">
                <a:latin typeface="+mn-lt"/>
                <a:ea typeface="Helvetica Neue Thin"/>
                <a:cs typeface="Helvetica Neue Thin"/>
                <a:sym typeface="Helvetica Neue Thin"/>
              </a:rPr>
              <a:t>各模块共享同一个 </a:t>
            </a:r>
            <a:r>
              <a:rPr lang="en-US" altLang="zh-CN" sz="1600" dirty="0">
                <a:latin typeface="+mn-lt"/>
                <a:ea typeface="Helvetica Neue Thin"/>
                <a:cs typeface="Helvetica Neue Thin"/>
                <a:sym typeface="Helvetica Neue Thin"/>
              </a:rPr>
              <a:t>Location cache</a:t>
            </a:r>
            <a:r>
              <a:rPr lang="zh-CN" altLang="en-US" sz="1600" dirty="0">
                <a:latin typeface="+mn-lt"/>
                <a:ea typeface="Helvetica Neue Thin"/>
                <a:cs typeface="Helvetica Neue Thin"/>
                <a:sym typeface="Helvetica Neue Thin"/>
              </a:rPr>
              <a:t>。</a:t>
            </a:r>
          </a:p>
        </p:txBody>
      </p:sp>
    </p:spTree>
    <p:extLst>
      <p:ext uri="{BB962C8B-B14F-4D97-AF65-F5344CB8AC3E}">
        <p14:creationId xmlns:p14="http://schemas.microsoft.com/office/powerpoint/2010/main" val="1254538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up)">
                                      <p:cBhvr>
                                        <p:cTn id="1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386896e-67d1-4eb6-af62-d556a51fd7b9"/>
          <p:cNvGrpSpPr>
            <a:grpSpLocks noChangeAspect="1"/>
          </p:cNvGrpSpPr>
          <p:nvPr/>
        </p:nvGrpSpPr>
        <p:grpSpPr>
          <a:xfrm>
            <a:off x="800387" y="1686535"/>
            <a:ext cx="9913590" cy="3661543"/>
            <a:chOff x="1142041" y="1774337"/>
            <a:chExt cx="9913590" cy="3661543"/>
          </a:xfrm>
        </p:grpSpPr>
        <p:cxnSp>
          <p:nvCxnSpPr>
            <p:cNvPr id="13" name="Straight Connector 18"/>
            <p:cNvCxnSpPr/>
            <p:nvPr/>
          </p:nvCxnSpPr>
          <p:spPr>
            <a:xfrm flipV="1">
              <a:off x="6096000" y="1774337"/>
              <a:ext cx="0" cy="3661543"/>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Freeform: Shape 19"/>
            <p:cNvSpPr>
              <a:spLocks/>
            </p:cNvSpPr>
            <p:nvPr/>
          </p:nvSpPr>
          <p:spPr bwMode="auto">
            <a:xfrm>
              <a:off x="10572616" y="3421852"/>
              <a:ext cx="460856" cy="460856"/>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headEnd/>
              <a:tailEnd/>
            </a:ln>
          </p:spPr>
          <p:txBody>
            <a:bodyPr anchor="ctr"/>
            <a:lstStyle/>
            <a:p>
              <a:pPr algn="ctr"/>
              <a:endParaRPr/>
            </a:p>
          </p:txBody>
        </p:sp>
        <p:sp>
          <p:nvSpPr>
            <p:cNvPr id="15" name="Freeform: Shape 20"/>
            <p:cNvSpPr>
              <a:spLocks/>
            </p:cNvSpPr>
            <p:nvPr/>
          </p:nvSpPr>
          <p:spPr bwMode="auto">
            <a:xfrm>
              <a:off x="1142041" y="2063112"/>
              <a:ext cx="493827" cy="493827"/>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anchor="ctr"/>
            <a:lstStyle/>
            <a:p>
              <a:pPr algn="ctr"/>
              <a:endParaRPr/>
            </a:p>
          </p:txBody>
        </p:sp>
        <p:sp>
          <p:nvSpPr>
            <p:cNvPr id="16" name="Freeform: Shape 21"/>
            <p:cNvSpPr>
              <a:spLocks/>
            </p:cNvSpPr>
            <p:nvPr/>
          </p:nvSpPr>
          <p:spPr bwMode="auto">
            <a:xfrm>
              <a:off x="1167880" y="3431204"/>
              <a:ext cx="442149" cy="44214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anchor="ctr"/>
            <a:lstStyle/>
            <a:p>
              <a:pPr algn="ctr"/>
              <a:endParaRPr/>
            </a:p>
          </p:txBody>
        </p:sp>
        <p:sp>
          <p:nvSpPr>
            <p:cNvPr id="17" name="Freeform: Shape 22"/>
            <p:cNvSpPr>
              <a:spLocks/>
            </p:cNvSpPr>
            <p:nvPr/>
          </p:nvSpPr>
          <p:spPr bwMode="auto">
            <a:xfrm>
              <a:off x="1191195" y="4707525"/>
              <a:ext cx="395520" cy="577832"/>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anchor="ctr"/>
            <a:lstStyle/>
            <a:p>
              <a:pPr algn="ctr"/>
              <a:endParaRPr/>
            </a:p>
          </p:txBody>
        </p:sp>
        <p:sp>
          <p:nvSpPr>
            <p:cNvPr id="18" name="Freeform: Shape 23"/>
            <p:cNvSpPr>
              <a:spLocks/>
            </p:cNvSpPr>
            <p:nvPr/>
          </p:nvSpPr>
          <p:spPr bwMode="auto">
            <a:xfrm>
              <a:off x="10550458" y="2118676"/>
              <a:ext cx="505173" cy="378881"/>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anchor="ctr"/>
            <a:lstStyle/>
            <a:p>
              <a:pPr algn="ctr"/>
              <a:endParaRPr/>
            </a:p>
          </p:txBody>
        </p:sp>
        <p:sp>
          <p:nvSpPr>
            <p:cNvPr id="19" name="Freeform: Shape 24"/>
            <p:cNvSpPr>
              <a:spLocks/>
            </p:cNvSpPr>
            <p:nvPr/>
          </p:nvSpPr>
          <p:spPr bwMode="auto">
            <a:xfrm>
              <a:off x="10600805" y="4807004"/>
              <a:ext cx="404481" cy="378881"/>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a:p>
          </p:txBody>
        </p:sp>
        <p:sp>
          <p:nvSpPr>
            <p:cNvPr id="62" name="Freeform: Shape 21">
              <a:extLst>
                <a:ext uri="{FF2B5EF4-FFF2-40B4-BE49-F238E27FC236}">
                  <a16:creationId xmlns:a16="http://schemas.microsoft.com/office/drawing/2014/main" id="{9BABB005-8C56-4912-967D-D016C50ED776}"/>
                </a:ext>
              </a:extLst>
            </p:cNvPr>
            <p:cNvSpPr>
              <a:spLocks/>
            </p:cNvSpPr>
            <p:nvPr/>
          </p:nvSpPr>
          <p:spPr bwMode="auto">
            <a:xfrm>
              <a:off x="1167880" y="3409964"/>
              <a:ext cx="442149" cy="44214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anchor="ctr"/>
            <a:lstStyle/>
            <a:p>
              <a:pPr algn="ctr"/>
              <a:endParaRPr/>
            </a:p>
          </p:txBody>
        </p:sp>
      </p:grpSp>
      <p:sp>
        <p:nvSpPr>
          <p:cNvPr id="36" name="文本框 35"/>
          <p:cNvSpPr txBox="1"/>
          <p:nvPr/>
        </p:nvSpPr>
        <p:spPr>
          <a:xfrm>
            <a:off x="695325" y="341066"/>
            <a:ext cx="2453492" cy="584775"/>
          </a:xfrm>
          <a:prstGeom prst="rect">
            <a:avLst/>
          </a:prstGeom>
          <a:noFill/>
        </p:spPr>
        <p:txBody>
          <a:bodyPr wrap="none" rtlCol="0">
            <a:spAutoFit/>
            <a:scene3d>
              <a:camera prst="orthographicFront"/>
              <a:lightRig rig="threePt" dir="t"/>
            </a:scene3d>
            <a:sp3d contourW="12700"/>
          </a:bodyPr>
          <a:lstStyle/>
          <a:p>
            <a:r>
              <a:rPr lang="en-US" altLang="zh-CN" sz="3200" b="1" dirty="0">
                <a:solidFill>
                  <a:srgbClr val="C3334F"/>
                </a:solidFill>
              </a:rPr>
              <a:t>SQL engine</a:t>
            </a:r>
          </a:p>
        </p:txBody>
      </p:sp>
      <p:sp>
        <p:nvSpPr>
          <p:cNvPr id="38" name="矩形 37"/>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127">
            <a:extLst>
              <a:ext uri="{FF2B5EF4-FFF2-40B4-BE49-F238E27FC236}">
                <a16:creationId xmlns:a16="http://schemas.microsoft.com/office/drawing/2014/main" id="{97CA665B-3EA7-4309-911D-889F696B04A4}"/>
              </a:ext>
            </a:extLst>
          </p:cNvPr>
          <p:cNvSpPr txBox="1">
            <a:spLocks noChangeArrowheads="1"/>
          </p:cNvSpPr>
          <p:nvPr/>
        </p:nvSpPr>
        <p:spPr bwMode="auto">
          <a:xfrm>
            <a:off x="398417" y="2308116"/>
            <a:ext cx="5061856" cy="263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sz="2000">
                <a:latin typeface="Helvetica Neue Thin"/>
                <a:ea typeface="Helvetica Neue Thin"/>
                <a:cs typeface="Helvetica Neue Thin"/>
                <a:sym typeface="Helvetica Neue Thin"/>
              </a:defRPr>
            </a:pPr>
            <a:r>
              <a:rPr lang="en-US" altLang="zh-CN" sz="1600" dirty="0" err="1">
                <a:latin typeface="+mn-lt"/>
                <a:ea typeface="Helvetica Neue Thin"/>
                <a:cs typeface="Helvetica Neue Thin"/>
                <a:sym typeface="Helvetica Neue Thin"/>
              </a:rPr>
              <a:t>OceanBase</a:t>
            </a:r>
            <a:r>
              <a:rPr lang="en-US" altLang="zh-CN" sz="1600" dirty="0">
                <a:latin typeface="+mn-lt"/>
                <a:ea typeface="Helvetica Neue Thin"/>
                <a:cs typeface="Helvetica Neue Thin"/>
                <a:sym typeface="Helvetica Neue Thin"/>
              </a:rPr>
              <a:t> </a:t>
            </a:r>
            <a:r>
              <a:rPr lang="zh-CN" altLang="en-US" sz="1600" dirty="0">
                <a:latin typeface="+mn-lt"/>
                <a:ea typeface="Helvetica Neue Thin"/>
                <a:cs typeface="Helvetica Neue Thin"/>
                <a:sym typeface="Helvetica Neue Thin"/>
              </a:rPr>
              <a:t>的 </a:t>
            </a:r>
            <a:r>
              <a:rPr lang="en-US" altLang="zh-CN" sz="1600" dirty="0">
                <a:latin typeface="+mn-lt"/>
                <a:ea typeface="Helvetica Neue Thin"/>
                <a:cs typeface="Helvetica Neue Thin"/>
                <a:sym typeface="Helvetica Neue Thin"/>
              </a:rPr>
              <a:t>SQL</a:t>
            </a:r>
            <a:r>
              <a:rPr lang="zh-CN" altLang="en-US" sz="1600" dirty="0">
                <a:latin typeface="+mn-lt"/>
                <a:ea typeface="Helvetica Neue Thin"/>
                <a:cs typeface="Helvetica Neue Thin"/>
                <a:sym typeface="Helvetica Neue Thin"/>
              </a:rPr>
              <a:t>引擎是整个数据库的数据计算中心。当它接收到经过一系列处理（如语法分析、语义分析、查询重写和查询优化）的</a:t>
            </a:r>
            <a:r>
              <a:rPr lang="en-US" altLang="zh-CN" sz="1600" dirty="0">
                <a:latin typeface="+mn-lt"/>
                <a:ea typeface="Helvetica Neue Thin"/>
                <a:cs typeface="Helvetica Neue Thin"/>
                <a:sym typeface="Helvetica Neue Thin"/>
              </a:rPr>
              <a:t>SQL</a:t>
            </a:r>
            <a:r>
              <a:rPr lang="zh-CN" altLang="en-US" sz="1600" dirty="0">
                <a:latin typeface="+mn-lt"/>
                <a:ea typeface="Helvetica Neue Thin"/>
                <a:cs typeface="Helvetica Neue Thin"/>
                <a:sym typeface="Helvetica Neue Thin"/>
              </a:rPr>
              <a:t>请求后，执行器负责执行。如果</a:t>
            </a:r>
            <a:r>
              <a:rPr lang="en-US" altLang="zh-CN" sz="1600" dirty="0">
                <a:latin typeface="+mn-lt"/>
                <a:ea typeface="Helvetica Neue Thin"/>
                <a:cs typeface="Helvetica Neue Thin"/>
                <a:sym typeface="Helvetica Neue Thin"/>
              </a:rPr>
              <a:t>SQL</a:t>
            </a:r>
            <a:r>
              <a:rPr lang="zh-CN" altLang="en-US" sz="1600" dirty="0">
                <a:latin typeface="+mn-lt"/>
                <a:ea typeface="Helvetica Neue Thin"/>
                <a:cs typeface="Helvetica Neue Thin"/>
                <a:sym typeface="Helvetica Neue Thin"/>
              </a:rPr>
              <a:t>语句涉及大量数据，</a:t>
            </a:r>
            <a:r>
              <a:rPr lang="en-US" altLang="zh-CN" sz="1600" dirty="0" err="1">
                <a:latin typeface="+mn-lt"/>
                <a:ea typeface="Helvetica Neue Thin"/>
                <a:cs typeface="Helvetica Neue Thin"/>
                <a:sym typeface="Helvetica Neue Thin"/>
              </a:rPr>
              <a:t>OceanBase</a:t>
            </a:r>
            <a:r>
              <a:rPr lang="zh-CN" altLang="en-US" sz="1600" dirty="0">
                <a:latin typeface="+mn-lt"/>
                <a:ea typeface="Helvetica Neue Thin"/>
                <a:cs typeface="Helvetica Neue Thin"/>
                <a:sym typeface="Helvetica Neue Thin"/>
              </a:rPr>
              <a:t>的查询执行引擎将实现一系列技术，例如分布式查询执行、数据重分布、垂直（水平）并行执行、动态连接过滤、动态分区修剪和全局排队。</a:t>
            </a:r>
          </a:p>
        </p:txBody>
      </p:sp>
      <p:pic>
        <p:nvPicPr>
          <p:cNvPr id="20" name="图片占位符 24">
            <a:extLst>
              <a:ext uri="{FF2B5EF4-FFF2-40B4-BE49-F238E27FC236}">
                <a16:creationId xmlns:a16="http://schemas.microsoft.com/office/drawing/2014/main" id="{ECBCECC6-D8C5-4C0D-BF1C-A874A9670192}"/>
              </a:ext>
            </a:extLst>
          </p:cNvPr>
          <p:cNvPicPr>
            <a:picLocks noChangeAspect="1"/>
          </p:cNvPicPr>
          <p:nvPr/>
        </p:nvPicPr>
        <p:blipFill>
          <a:blip r:embed="rId3">
            <a:extLst>
              <a:ext uri="{28A0092B-C50C-407E-A947-70E740481C1C}">
                <a14:useLocalDpi xmlns:a14="http://schemas.microsoft.com/office/drawing/2010/main" val="0"/>
              </a:ext>
            </a:extLst>
          </a:blip>
          <a:srcRect l="620" r="620"/>
          <a:stretch>
            <a:fillRect/>
          </a:stretch>
        </p:blipFill>
        <p:spPr>
          <a:xfrm>
            <a:off x="6380223" y="1550504"/>
            <a:ext cx="5503863" cy="3746500"/>
          </a:xfrm>
          <a:prstGeom prst="rect">
            <a:avLst/>
          </a:prstGeom>
        </p:spPr>
      </p:pic>
    </p:spTree>
    <p:extLst>
      <p:ext uri="{BB962C8B-B14F-4D97-AF65-F5344CB8AC3E}">
        <p14:creationId xmlns:p14="http://schemas.microsoft.com/office/powerpoint/2010/main" val="4288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up)">
                                      <p:cBhvr>
                                        <p:cTn id="1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7aad327f-96ee-479b-9e47-4d9af0f21fa7"/>
          <p:cNvGrpSpPr>
            <a:grpSpLocks noChangeAspect="1"/>
          </p:cNvGrpSpPr>
          <p:nvPr/>
        </p:nvGrpSpPr>
        <p:grpSpPr>
          <a:xfrm>
            <a:off x="2557754" y="2325253"/>
            <a:ext cx="7076493" cy="3631519"/>
            <a:chOff x="2557754" y="1802739"/>
            <a:chExt cx="7076493" cy="3631519"/>
          </a:xfrm>
        </p:grpSpPr>
        <p:grpSp>
          <p:nvGrpSpPr>
            <p:cNvPr id="4" name="Group 1"/>
            <p:cNvGrpSpPr/>
            <p:nvPr/>
          </p:nvGrpSpPr>
          <p:grpSpPr>
            <a:xfrm>
              <a:off x="3731650" y="3001614"/>
              <a:ext cx="1548058" cy="1346811"/>
              <a:chOff x="3731650" y="3001614"/>
              <a:chExt cx="1548058" cy="1346811"/>
            </a:xfrm>
          </p:grpSpPr>
          <p:sp>
            <p:nvSpPr>
              <p:cNvPr id="30" name="Hexagon 6"/>
              <p:cNvSpPr/>
              <p:nvPr/>
            </p:nvSpPr>
            <p:spPr>
              <a:xfrm>
                <a:off x="3731650" y="3001614"/>
                <a:ext cx="1548058" cy="1346811"/>
              </a:xfrm>
              <a:prstGeom prst="hexagon">
                <a:avLst>
                  <a:gd name="adj" fmla="val 25000"/>
                  <a:gd name="vf" fmla="val 115470"/>
                </a:avLst>
              </a:prstGeom>
              <a:solidFill>
                <a:schemeClr val="accent4"/>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31" name="Freeform: Shape 8"/>
              <p:cNvSpPr>
                <a:spLocks noChangeAspect="1"/>
              </p:cNvSpPr>
              <p:nvPr/>
            </p:nvSpPr>
            <p:spPr bwMode="auto">
              <a:xfrm>
                <a:off x="4357779" y="3471893"/>
                <a:ext cx="354331" cy="36000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bg1"/>
              </a:solidFill>
              <a:ln w="0">
                <a:noFill/>
                <a:prstDash val="solid"/>
                <a:round/>
                <a:headEnd/>
                <a:tailEnd/>
              </a:ln>
            </p:spPr>
            <p:txBody>
              <a:bodyPr anchor="ctr"/>
              <a:lstStyle/>
              <a:p>
                <a:pPr algn="ctr"/>
                <a:endParaRPr/>
              </a:p>
            </p:txBody>
          </p:sp>
        </p:grpSp>
        <p:grpSp>
          <p:nvGrpSpPr>
            <p:cNvPr id="5" name="Group 22"/>
            <p:cNvGrpSpPr/>
            <p:nvPr/>
          </p:nvGrpSpPr>
          <p:grpSpPr>
            <a:xfrm>
              <a:off x="6414731" y="3001614"/>
              <a:ext cx="1548058" cy="1346811"/>
              <a:chOff x="6414731" y="3001614"/>
              <a:chExt cx="1548058" cy="1346811"/>
            </a:xfrm>
          </p:grpSpPr>
          <p:sp>
            <p:nvSpPr>
              <p:cNvPr id="28" name="Hexagon 7"/>
              <p:cNvSpPr/>
              <p:nvPr/>
            </p:nvSpPr>
            <p:spPr>
              <a:xfrm>
                <a:off x="6414731" y="3001614"/>
                <a:ext cx="1548058" cy="1346811"/>
              </a:xfrm>
              <a:prstGeom prst="hexagon">
                <a:avLst>
                  <a:gd name="adj" fmla="val 25000"/>
                  <a:gd name="vf" fmla="val 115470"/>
                </a:avLst>
              </a:prstGeom>
              <a:solidFill>
                <a:schemeClr val="accent2"/>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9" name="Freeform: Shape 9"/>
              <p:cNvSpPr>
                <a:spLocks noChangeAspect="1"/>
              </p:cNvSpPr>
              <p:nvPr/>
            </p:nvSpPr>
            <p:spPr bwMode="auto">
              <a:xfrm>
                <a:off x="7080976" y="3495019"/>
                <a:ext cx="342439" cy="360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headEnd/>
                <a:tailEnd/>
              </a:ln>
            </p:spPr>
            <p:txBody>
              <a:bodyPr anchor="ctr"/>
              <a:lstStyle/>
              <a:p>
                <a:pPr algn="ctr"/>
                <a:endParaRPr/>
              </a:p>
            </p:txBody>
          </p:sp>
        </p:grpSp>
        <p:grpSp>
          <p:nvGrpSpPr>
            <p:cNvPr id="6" name="Group 21"/>
            <p:cNvGrpSpPr/>
            <p:nvPr/>
          </p:nvGrpSpPr>
          <p:grpSpPr>
            <a:xfrm>
              <a:off x="5073191" y="3768208"/>
              <a:ext cx="1548058" cy="1346811"/>
              <a:chOff x="5073191" y="3768208"/>
              <a:chExt cx="1548058" cy="1346811"/>
            </a:xfrm>
          </p:grpSpPr>
          <p:sp>
            <p:nvSpPr>
              <p:cNvPr id="26" name="Hexagon 5"/>
              <p:cNvSpPr/>
              <p:nvPr/>
            </p:nvSpPr>
            <p:spPr>
              <a:xfrm>
                <a:off x="5073191" y="3768208"/>
                <a:ext cx="1548058" cy="1346811"/>
              </a:xfrm>
              <a:prstGeom prst="hexagon">
                <a:avLst>
                  <a:gd name="adj" fmla="val 25000"/>
                  <a:gd name="vf" fmla="val 115470"/>
                </a:avLst>
              </a:prstGeom>
              <a:solidFill>
                <a:schemeClr val="accent3"/>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7" name="Freeform: Shape 10"/>
              <p:cNvSpPr>
                <a:spLocks noChangeAspect="1"/>
              </p:cNvSpPr>
              <p:nvPr/>
            </p:nvSpPr>
            <p:spPr bwMode="auto">
              <a:xfrm>
                <a:off x="5659657" y="4229166"/>
                <a:ext cx="280630" cy="360000"/>
              </a:xfrm>
              <a:custGeom>
                <a:avLst/>
                <a:gdLst>
                  <a:gd name="T0" fmla="*/ 49 w 99"/>
                  <a:gd name="T1" fmla="*/ 17 h 127"/>
                  <a:gd name="T2" fmla="*/ 36 w 99"/>
                  <a:gd name="T3" fmla="*/ 21 h 127"/>
                  <a:gd name="T4" fmla="*/ 26 w 99"/>
                  <a:gd name="T5" fmla="*/ 31 h 127"/>
                  <a:gd name="T6" fmla="*/ 22 w 99"/>
                  <a:gd name="T7" fmla="*/ 46 h 127"/>
                  <a:gd name="T8" fmla="*/ 26 w 99"/>
                  <a:gd name="T9" fmla="*/ 60 h 127"/>
                  <a:gd name="T10" fmla="*/ 36 w 99"/>
                  <a:gd name="T11" fmla="*/ 69 h 127"/>
                  <a:gd name="T12" fmla="*/ 49 w 99"/>
                  <a:gd name="T13" fmla="*/ 73 h 127"/>
                  <a:gd name="T14" fmla="*/ 64 w 99"/>
                  <a:gd name="T15" fmla="*/ 69 h 127"/>
                  <a:gd name="T16" fmla="*/ 74 w 99"/>
                  <a:gd name="T17" fmla="*/ 60 h 127"/>
                  <a:gd name="T18" fmla="*/ 78 w 99"/>
                  <a:gd name="T19" fmla="*/ 46 h 127"/>
                  <a:gd name="T20" fmla="*/ 74 w 99"/>
                  <a:gd name="T21" fmla="*/ 31 h 127"/>
                  <a:gd name="T22" fmla="*/ 64 w 99"/>
                  <a:gd name="T23" fmla="*/ 21 h 127"/>
                  <a:gd name="T24" fmla="*/ 49 w 99"/>
                  <a:gd name="T25" fmla="*/ 17 h 127"/>
                  <a:gd name="T26" fmla="*/ 49 w 99"/>
                  <a:gd name="T27" fmla="*/ 0 h 127"/>
                  <a:gd name="T28" fmla="*/ 69 w 99"/>
                  <a:gd name="T29" fmla="*/ 4 h 127"/>
                  <a:gd name="T30" fmla="*/ 85 w 99"/>
                  <a:gd name="T31" fmla="*/ 14 h 127"/>
                  <a:gd name="T32" fmla="*/ 95 w 99"/>
                  <a:gd name="T33" fmla="*/ 30 h 127"/>
                  <a:gd name="T34" fmla="*/ 99 w 99"/>
                  <a:gd name="T35" fmla="*/ 50 h 127"/>
                  <a:gd name="T36" fmla="*/ 99 w 99"/>
                  <a:gd name="T37" fmla="*/ 55 h 127"/>
                  <a:gd name="T38" fmla="*/ 97 w 99"/>
                  <a:gd name="T39" fmla="*/ 72 h 127"/>
                  <a:gd name="T40" fmla="*/ 89 w 99"/>
                  <a:gd name="T41" fmla="*/ 89 h 127"/>
                  <a:gd name="T42" fmla="*/ 80 w 99"/>
                  <a:gd name="T43" fmla="*/ 102 h 127"/>
                  <a:gd name="T44" fmla="*/ 69 w 99"/>
                  <a:gd name="T45" fmla="*/ 113 h 127"/>
                  <a:gd name="T46" fmla="*/ 60 w 99"/>
                  <a:gd name="T47" fmla="*/ 120 h 127"/>
                  <a:gd name="T48" fmla="*/ 53 w 99"/>
                  <a:gd name="T49" fmla="*/ 126 h 127"/>
                  <a:gd name="T50" fmla="*/ 51 w 99"/>
                  <a:gd name="T51" fmla="*/ 127 h 127"/>
                  <a:gd name="T52" fmla="*/ 48 w 99"/>
                  <a:gd name="T53" fmla="*/ 126 h 127"/>
                  <a:gd name="T54" fmla="*/ 43 w 99"/>
                  <a:gd name="T55" fmla="*/ 122 h 127"/>
                  <a:gd name="T56" fmla="*/ 34 w 99"/>
                  <a:gd name="T57" fmla="*/ 115 h 127"/>
                  <a:gd name="T58" fmla="*/ 25 w 99"/>
                  <a:gd name="T59" fmla="*/ 106 h 127"/>
                  <a:gd name="T60" fmla="*/ 15 w 99"/>
                  <a:gd name="T61" fmla="*/ 94 h 127"/>
                  <a:gd name="T62" fmla="*/ 8 w 99"/>
                  <a:gd name="T63" fmla="*/ 80 h 127"/>
                  <a:gd name="T64" fmla="*/ 2 w 99"/>
                  <a:gd name="T65" fmla="*/ 65 h 127"/>
                  <a:gd name="T66" fmla="*/ 1 w 99"/>
                  <a:gd name="T67" fmla="*/ 58 h 127"/>
                  <a:gd name="T68" fmla="*/ 0 w 99"/>
                  <a:gd name="T69" fmla="*/ 50 h 127"/>
                  <a:gd name="T70" fmla="*/ 4 w 99"/>
                  <a:gd name="T71" fmla="*/ 30 h 127"/>
                  <a:gd name="T72" fmla="*/ 14 w 99"/>
                  <a:gd name="T73" fmla="*/ 14 h 127"/>
                  <a:gd name="T74" fmla="*/ 30 w 99"/>
                  <a:gd name="T75" fmla="*/ 4 h 127"/>
                  <a:gd name="T76" fmla="*/ 49 w 99"/>
                  <a:gd name="T7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27">
                    <a:moveTo>
                      <a:pt x="49" y="17"/>
                    </a:moveTo>
                    <a:lnTo>
                      <a:pt x="36" y="21"/>
                    </a:lnTo>
                    <a:lnTo>
                      <a:pt x="26" y="31"/>
                    </a:lnTo>
                    <a:lnTo>
                      <a:pt x="22" y="46"/>
                    </a:lnTo>
                    <a:lnTo>
                      <a:pt x="26" y="60"/>
                    </a:lnTo>
                    <a:lnTo>
                      <a:pt x="36" y="69"/>
                    </a:lnTo>
                    <a:lnTo>
                      <a:pt x="49" y="73"/>
                    </a:lnTo>
                    <a:lnTo>
                      <a:pt x="64" y="69"/>
                    </a:lnTo>
                    <a:lnTo>
                      <a:pt x="74" y="60"/>
                    </a:lnTo>
                    <a:lnTo>
                      <a:pt x="78" y="46"/>
                    </a:lnTo>
                    <a:lnTo>
                      <a:pt x="74" y="31"/>
                    </a:lnTo>
                    <a:lnTo>
                      <a:pt x="64" y="21"/>
                    </a:lnTo>
                    <a:lnTo>
                      <a:pt x="49" y="17"/>
                    </a:lnTo>
                    <a:close/>
                    <a:moveTo>
                      <a:pt x="49" y="0"/>
                    </a:moveTo>
                    <a:lnTo>
                      <a:pt x="69" y="4"/>
                    </a:lnTo>
                    <a:lnTo>
                      <a:pt x="85" y="14"/>
                    </a:lnTo>
                    <a:lnTo>
                      <a:pt x="95" y="30"/>
                    </a:lnTo>
                    <a:lnTo>
                      <a:pt x="99" y="50"/>
                    </a:lnTo>
                    <a:lnTo>
                      <a:pt x="99" y="55"/>
                    </a:lnTo>
                    <a:lnTo>
                      <a:pt x="97" y="72"/>
                    </a:lnTo>
                    <a:lnTo>
                      <a:pt x="89" y="89"/>
                    </a:lnTo>
                    <a:lnTo>
                      <a:pt x="80" y="102"/>
                    </a:lnTo>
                    <a:lnTo>
                      <a:pt x="69" y="113"/>
                    </a:lnTo>
                    <a:lnTo>
                      <a:pt x="60" y="120"/>
                    </a:lnTo>
                    <a:lnTo>
                      <a:pt x="53" y="126"/>
                    </a:lnTo>
                    <a:lnTo>
                      <a:pt x="51" y="127"/>
                    </a:lnTo>
                    <a:lnTo>
                      <a:pt x="48" y="126"/>
                    </a:lnTo>
                    <a:lnTo>
                      <a:pt x="43" y="122"/>
                    </a:lnTo>
                    <a:lnTo>
                      <a:pt x="34" y="115"/>
                    </a:lnTo>
                    <a:lnTo>
                      <a:pt x="25" y="106"/>
                    </a:lnTo>
                    <a:lnTo>
                      <a:pt x="15" y="94"/>
                    </a:lnTo>
                    <a:lnTo>
                      <a:pt x="8" y="80"/>
                    </a:lnTo>
                    <a:lnTo>
                      <a:pt x="2" y="65"/>
                    </a:lnTo>
                    <a:lnTo>
                      <a:pt x="1" y="58"/>
                    </a:lnTo>
                    <a:lnTo>
                      <a:pt x="0" y="50"/>
                    </a:lnTo>
                    <a:lnTo>
                      <a:pt x="4" y="30"/>
                    </a:lnTo>
                    <a:lnTo>
                      <a:pt x="14" y="14"/>
                    </a:lnTo>
                    <a:lnTo>
                      <a:pt x="30" y="4"/>
                    </a:lnTo>
                    <a:lnTo>
                      <a:pt x="49" y="0"/>
                    </a:lnTo>
                    <a:close/>
                  </a:path>
                </a:pathLst>
              </a:custGeom>
              <a:solidFill>
                <a:schemeClr val="bg1"/>
              </a:solidFill>
              <a:ln w="0">
                <a:noFill/>
                <a:prstDash val="solid"/>
                <a:round/>
                <a:headEnd/>
                <a:tailEnd/>
              </a:ln>
            </p:spPr>
            <p:txBody>
              <a:bodyPr anchor="ctr"/>
              <a:lstStyle/>
              <a:p>
                <a:pPr algn="ctr"/>
                <a:endParaRPr/>
              </a:p>
            </p:txBody>
          </p:sp>
        </p:grpSp>
        <p:grpSp>
          <p:nvGrpSpPr>
            <p:cNvPr id="7" name="Group 20"/>
            <p:cNvGrpSpPr/>
            <p:nvPr/>
          </p:nvGrpSpPr>
          <p:grpSpPr>
            <a:xfrm>
              <a:off x="5073191" y="2235019"/>
              <a:ext cx="1548058" cy="1346811"/>
              <a:chOff x="5073191" y="2235019"/>
              <a:chExt cx="1548058" cy="1346811"/>
            </a:xfrm>
          </p:grpSpPr>
          <p:sp>
            <p:nvSpPr>
              <p:cNvPr id="24" name="Hexagon 4"/>
              <p:cNvSpPr/>
              <p:nvPr/>
            </p:nvSpPr>
            <p:spPr>
              <a:xfrm>
                <a:off x="5073191" y="2235019"/>
                <a:ext cx="1548058" cy="1346811"/>
              </a:xfrm>
              <a:prstGeom prst="hexagon">
                <a:avLst>
                  <a:gd name="adj" fmla="val 25000"/>
                  <a:gd name="vf" fmla="val 115470"/>
                </a:avLst>
              </a:prstGeom>
              <a:solidFill>
                <a:schemeClr val="accent1"/>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5" name="Freeform: Shape 11"/>
              <p:cNvSpPr>
                <a:spLocks noChangeAspect="1"/>
              </p:cNvSpPr>
              <p:nvPr/>
            </p:nvSpPr>
            <p:spPr bwMode="auto">
              <a:xfrm>
                <a:off x="5659657" y="2728424"/>
                <a:ext cx="375125" cy="36000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bg1"/>
              </a:solidFill>
              <a:ln w="0">
                <a:noFill/>
                <a:prstDash val="solid"/>
                <a:round/>
                <a:headEnd/>
                <a:tailEnd/>
              </a:ln>
            </p:spPr>
            <p:txBody>
              <a:bodyPr anchor="ctr"/>
              <a:lstStyle/>
              <a:p>
                <a:pPr algn="ctr"/>
                <a:endParaRPr/>
              </a:p>
            </p:txBody>
          </p:sp>
        </p:grpSp>
        <p:cxnSp>
          <p:nvCxnSpPr>
            <p:cNvPr id="8" name="Connector: Elbow 16"/>
            <p:cNvCxnSpPr>
              <a:cxnSpLocks/>
            </p:cNvCxnSpPr>
            <p:nvPr/>
          </p:nvCxnSpPr>
          <p:spPr>
            <a:xfrm rot="10800000" flipH="1" flipV="1">
              <a:off x="2674264" y="1802739"/>
              <a:ext cx="2735629" cy="383639"/>
            </a:xfrm>
            <a:prstGeom prst="bentConnector4">
              <a:avLst>
                <a:gd name="adj1" fmla="val -8356"/>
                <a:gd name="adj2" fmla="val -163881"/>
              </a:avLst>
            </a:prstGeom>
            <a:ln w="3175">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Connector: Elbow 17"/>
            <p:cNvCxnSpPr>
              <a:cxnSpLocks/>
            </p:cNvCxnSpPr>
            <p:nvPr/>
          </p:nvCxnSpPr>
          <p:spPr>
            <a:xfrm flipV="1">
              <a:off x="8011429" y="2064333"/>
              <a:ext cx="1622818" cy="1610687"/>
            </a:xfrm>
            <a:prstGeom prst="bentConnector3">
              <a:avLst>
                <a:gd name="adj1" fmla="val 114087"/>
              </a:avLst>
            </a:prstGeom>
            <a:ln w="3175">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Connector: Elbow 18"/>
            <p:cNvCxnSpPr>
              <a:cxnSpLocks/>
            </p:cNvCxnSpPr>
            <p:nvPr/>
          </p:nvCxnSpPr>
          <p:spPr>
            <a:xfrm>
              <a:off x="6669889" y="4441614"/>
              <a:ext cx="2964358" cy="673405"/>
            </a:xfrm>
            <a:prstGeom prst="bentConnector3">
              <a:avLst>
                <a:gd name="adj1" fmla="val 107712"/>
              </a:avLst>
            </a:prstGeom>
            <a:ln w="3175">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Connector: Elbow 19"/>
            <p:cNvCxnSpPr>
              <a:cxnSpLocks/>
            </p:cNvCxnSpPr>
            <p:nvPr/>
          </p:nvCxnSpPr>
          <p:spPr>
            <a:xfrm rot="10800000" flipH="1">
              <a:off x="2557754" y="3675021"/>
              <a:ext cx="1125255" cy="1759237"/>
            </a:xfrm>
            <a:prstGeom prst="bentConnector3">
              <a:avLst>
                <a:gd name="adj1" fmla="val -20315"/>
              </a:avLst>
            </a:prstGeom>
            <a:ln w="3175">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695325" y="341066"/>
            <a:ext cx="2453492" cy="584775"/>
          </a:xfrm>
          <a:prstGeom prst="rect">
            <a:avLst/>
          </a:prstGeom>
          <a:noFill/>
        </p:spPr>
        <p:txBody>
          <a:bodyPr wrap="none" rtlCol="0">
            <a:spAutoFit/>
            <a:scene3d>
              <a:camera prst="orthographicFront"/>
              <a:lightRig rig="threePt" dir="t"/>
            </a:scene3d>
            <a:sp3d contourW="12700"/>
          </a:bodyPr>
          <a:lstStyle/>
          <a:p>
            <a:r>
              <a:rPr lang="en-US" altLang="zh-CN" sz="3200" b="1" dirty="0">
                <a:solidFill>
                  <a:srgbClr val="C3334F"/>
                </a:solidFill>
              </a:rPr>
              <a:t>SQL engine</a:t>
            </a:r>
          </a:p>
        </p:txBody>
      </p:sp>
      <p:sp>
        <p:nvSpPr>
          <p:cNvPr id="35" name="矩形 34"/>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6982330" y="1976570"/>
            <a:ext cx="2425929" cy="1456772"/>
            <a:chOff x="1090387" y="2856558"/>
            <a:chExt cx="2425929" cy="1456772"/>
          </a:xfrm>
        </p:grpSpPr>
        <p:sp>
          <p:nvSpPr>
            <p:cNvPr id="39" name="矩形 38"/>
            <p:cNvSpPr/>
            <p:nvPr/>
          </p:nvSpPr>
          <p:spPr>
            <a:xfrm>
              <a:off x="1090387" y="3209182"/>
              <a:ext cx="2425929" cy="110414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优化器需要执行查询转换、物理优化，最后引擎需要进行代码生成，这通常会从端到端角度计算整个执行时间。</a:t>
              </a:r>
            </a:p>
          </p:txBody>
        </p:sp>
        <p:sp>
          <p:nvSpPr>
            <p:cNvPr id="40" name="矩形 39"/>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问题背景</a:t>
              </a:r>
            </a:p>
          </p:txBody>
        </p:sp>
      </p:grpSp>
      <p:grpSp>
        <p:nvGrpSpPr>
          <p:cNvPr id="44" name="组合 43"/>
          <p:cNvGrpSpPr/>
          <p:nvPr/>
        </p:nvGrpSpPr>
        <p:grpSpPr>
          <a:xfrm>
            <a:off x="2853779" y="1951844"/>
            <a:ext cx="2425929" cy="1533845"/>
            <a:chOff x="1090387" y="2856558"/>
            <a:chExt cx="2425929" cy="1533845"/>
          </a:xfrm>
        </p:grpSpPr>
        <p:sp>
          <p:nvSpPr>
            <p:cNvPr id="45" name="矩形 44"/>
            <p:cNvSpPr/>
            <p:nvPr/>
          </p:nvSpPr>
          <p:spPr>
            <a:xfrm>
              <a:off x="1090387" y="3209182"/>
              <a:ext cx="2425929" cy="118122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tx1">
                      <a:lumMod val="50000"/>
                      <a:lumOff val="50000"/>
                    </a:schemeClr>
                  </a:solidFill>
                </a:rPr>
                <a:t>Execution plan</a:t>
              </a:r>
              <a:r>
                <a:rPr lang="zh-CN" altLang="en-US" sz="1200" dirty="0">
                  <a:solidFill>
                    <a:schemeClr val="tx1">
                      <a:lumMod val="50000"/>
                      <a:lumOff val="50000"/>
                    </a:schemeClr>
                  </a:solidFill>
                </a:rPr>
                <a:t>的生成（在某些数据库供应商的系统中称为硬解析）是一个相对复杂的过程，需要很长一段时间，特别是在</a:t>
              </a:r>
              <a:r>
                <a:rPr lang="en-US" altLang="zh-CN" sz="1200" dirty="0">
                  <a:solidFill>
                    <a:schemeClr val="tx1">
                      <a:lumMod val="50000"/>
                      <a:lumOff val="50000"/>
                    </a:schemeClr>
                  </a:solidFill>
                </a:rPr>
                <a:t>OLTP</a:t>
              </a:r>
              <a:r>
                <a:rPr lang="zh-CN" altLang="en-US" sz="1200" dirty="0">
                  <a:solidFill>
                    <a:schemeClr val="tx1">
                      <a:lumMod val="50000"/>
                      <a:lumOff val="50000"/>
                    </a:schemeClr>
                  </a:solidFill>
                </a:rPr>
                <a:t>场景中。</a:t>
              </a:r>
            </a:p>
          </p:txBody>
        </p:sp>
        <p:sp>
          <p:nvSpPr>
            <p:cNvPr id="46" name="矩形 45"/>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问题背景</a:t>
              </a:r>
            </a:p>
          </p:txBody>
        </p:sp>
      </p:grpSp>
      <p:grpSp>
        <p:nvGrpSpPr>
          <p:cNvPr id="47" name="组合 46"/>
          <p:cNvGrpSpPr/>
          <p:nvPr/>
        </p:nvGrpSpPr>
        <p:grpSpPr>
          <a:xfrm>
            <a:off x="6798464" y="5046024"/>
            <a:ext cx="2425929" cy="1312246"/>
            <a:chOff x="1090387" y="2856558"/>
            <a:chExt cx="2425929" cy="1312246"/>
          </a:xfrm>
        </p:grpSpPr>
        <p:sp>
          <p:nvSpPr>
            <p:cNvPr id="48" name="矩形 47"/>
            <p:cNvSpPr/>
            <p:nvPr/>
          </p:nvSpPr>
          <p:spPr>
            <a:xfrm>
              <a:off x="1090387" y="3209182"/>
              <a:ext cx="2425929" cy="95962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背后的考虑是，只要它能匹配计划缓存中已经存在的语句，就不需要语法</a:t>
              </a:r>
              <a:r>
                <a:rPr lang="en-US" altLang="zh-CN" sz="1200" dirty="0">
                  <a:solidFill>
                    <a:schemeClr val="tx1">
                      <a:lumMod val="50000"/>
                      <a:lumOff val="50000"/>
                    </a:schemeClr>
                  </a:solidFill>
                </a:rPr>
                <a:t>/</a:t>
              </a:r>
              <a:r>
                <a:rPr lang="zh-CN" altLang="en-US" sz="1200" dirty="0">
                  <a:solidFill>
                    <a:schemeClr val="tx1">
                      <a:lumMod val="50000"/>
                      <a:lumOff val="50000"/>
                    </a:schemeClr>
                  </a:solidFill>
                </a:rPr>
                <a:t>语法检查。这种方法比普通解析器快</a:t>
              </a:r>
              <a:r>
                <a:rPr lang="en-US" altLang="zh-CN" sz="1200" dirty="0">
                  <a:solidFill>
                    <a:schemeClr val="tx1">
                      <a:lumMod val="50000"/>
                      <a:lumOff val="50000"/>
                    </a:schemeClr>
                  </a:solidFill>
                </a:rPr>
                <a:t>10</a:t>
              </a:r>
              <a:r>
                <a:rPr lang="zh-CN" altLang="en-US" sz="1200" dirty="0">
                  <a:solidFill>
                    <a:schemeClr val="tx1">
                      <a:lumMod val="50000"/>
                      <a:lumOff val="50000"/>
                    </a:schemeClr>
                  </a:solidFill>
                </a:rPr>
                <a:t>倍。</a:t>
              </a:r>
            </a:p>
          </p:txBody>
        </p:sp>
        <p:sp>
          <p:nvSpPr>
            <p:cNvPr id="49" name="矩形 48"/>
            <p:cNvSpPr/>
            <p:nvPr/>
          </p:nvSpPr>
          <p:spPr>
            <a:xfrm>
              <a:off x="1090387" y="2856558"/>
              <a:ext cx="2241974" cy="396134"/>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solidFill>
                    <a:schemeClr val="tx1">
                      <a:lumMod val="65000"/>
                      <a:lumOff val="35000"/>
                    </a:schemeClr>
                  </a:solidFill>
                </a:rPr>
                <a:t>Plan cache </a:t>
              </a:r>
              <a:r>
                <a:rPr lang="zh-CN" altLang="en-US" b="1" dirty="0">
                  <a:solidFill>
                    <a:schemeClr val="tx1">
                      <a:lumMod val="65000"/>
                      <a:lumOff val="35000"/>
                    </a:schemeClr>
                  </a:solidFill>
                </a:rPr>
                <a:t>的引入</a:t>
              </a:r>
            </a:p>
          </p:txBody>
        </p:sp>
      </p:grpSp>
      <p:grpSp>
        <p:nvGrpSpPr>
          <p:cNvPr id="50" name="组合 49"/>
          <p:cNvGrpSpPr/>
          <p:nvPr/>
        </p:nvGrpSpPr>
        <p:grpSpPr>
          <a:xfrm>
            <a:off x="2750519" y="4922596"/>
            <a:ext cx="2425929" cy="1755444"/>
            <a:chOff x="1090387" y="2856558"/>
            <a:chExt cx="2425929" cy="1755444"/>
          </a:xfrm>
        </p:grpSpPr>
        <p:sp>
          <p:nvSpPr>
            <p:cNvPr id="51" name="矩形 50"/>
            <p:cNvSpPr/>
            <p:nvPr/>
          </p:nvSpPr>
          <p:spPr>
            <a:xfrm>
              <a:off x="1090387" y="3209182"/>
              <a:ext cx="2425929" cy="140282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rPr>
                <a:t>由于许多系统也实现了类似计划缓存的组件，因此</a:t>
              </a:r>
              <a:r>
                <a:rPr lang="en-US" altLang="zh-CN" sz="1200" dirty="0" err="1">
                  <a:solidFill>
                    <a:schemeClr val="tx1">
                      <a:lumMod val="50000"/>
                      <a:lumOff val="50000"/>
                    </a:schemeClr>
                  </a:solidFill>
                </a:rPr>
                <a:t>OceanBase</a:t>
              </a:r>
              <a:r>
                <a:rPr lang="zh-CN" altLang="en-US" sz="1200" dirty="0">
                  <a:solidFill>
                    <a:schemeClr val="tx1">
                      <a:lumMod val="50000"/>
                      <a:lumOff val="50000"/>
                    </a:schemeClr>
                  </a:solidFill>
                </a:rPr>
                <a:t>使用一个快速解析器，该解析器是一个超轻量级框架，只进行词法分析，然后尝试匹配计划缓存中的现有计划。</a:t>
              </a:r>
            </a:p>
          </p:txBody>
        </p:sp>
        <p:sp>
          <p:nvSpPr>
            <p:cNvPr id="52" name="矩形 51"/>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问题背景</a:t>
              </a:r>
            </a:p>
          </p:txBody>
        </p:sp>
      </p:grpSp>
    </p:spTree>
    <p:extLst>
      <p:ext uri="{BB962C8B-B14F-4D97-AF65-F5344CB8AC3E}">
        <p14:creationId xmlns:p14="http://schemas.microsoft.com/office/powerpoint/2010/main" val="2445834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randombar(horizontal)">
                                      <p:cBhvr>
                                        <p:cTn id="13" dur="500"/>
                                        <p:tgtEl>
                                          <p:spTgt spid="44"/>
                                        </p:tgtEl>
                                      </p:cBhvr>
                                    </p:animEffect>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randombar(horizontal)">
                                      <p:cBhvr>
                                        <p:cTn id="17" dur="500"/>
                                        <p:tgtEl>
                                          <p:spTgt spid="38"/>
                                        </p:tgtEl>
                                      </p:cBhvr>
                                    </p:animEffect>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randombar(horizontal)">
                                      <p:cBhvr>
                                        <p:cTn id="21" dur="500"/>
                                        <p:tgtEl>
                                          <p:spTgt spid="50"/>
                                        </p:tgtEl>
                                      </p:cBhvr>
                                    </p:animEffect>
                                  </p:childTnLst>
                                </p:cTn>
                              </p:par>
                            </p:childTnLst>
                          </p:cTn>
                        </p:par>
                        <p:par>
                          <p:cTn id="22" fill="hold">
                            <p:stCondLst>
                              <p:cond delay="2000"/>
                            </p:stCondLst>
                            <p:childTnLst>
                              <p:par>
                                <p:cTn id="23" presetID="14" presetClass="entr" presetSubtype="1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randombar(horizontal)">
                                      <p:cBhvr>
                                        <p:cTn id="2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386896e-67d1-4eb6-af62-d556a51fd7b9"/>
          <p:cNvGrpSpPr>
            <a:grpSpLocks noChangeAspect="1"/>
          </p:cNvGrpSpPr>
          <p:nvPr/>
        </p:nvGrpSpPr>
        <p:grpSpPr>
          <a:xfrm>
            <a:off x="800387" y="1686535"/>
            <a:ext cx="9913590" cy="3661543"/>
            <a:chOff x="1142041" y="1774337"/>
            <a:chExt cx="9913590" cy="3661543"/>
          </a:xfrm>
        </p:grpSpPr>
        <p:cxnSp>
          <p:nvCxnSpPr>
            <p:cNvPr id="13" name="Straight Connector 18"/>
            <p:cNvCxnSpPr/>
            <p:nvPr/>
          </p:nvCxnSpPr>
          <p:spPr>
            <a:xfrm flipV="1">
              <a:off x="6096000" y="1774337"/>
              <a:ext cx="0" cy="3661543"/>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Freeform: Shape 19"/>
            <p:cNvSpPr>
              <a:spLocks/>
            </p:cNvSpPr>
            <p:nvPr/>
          </p:nvSpPr>
          <p:spPr bwMode="auto">
            <a:xfrm>
              <a:off x="10572616" y="3421852"/>
              <a:ext cx="460856" cy="460856"/>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headEnd/>
              <a:tailEnd/>
            </a:ln>
          </p:spPr>
          <p:txBody>
            <a:bodyPr anchor="ctr"/>
            <a:lstStyle/>
            <a:p>
              <a:pPr algn="ctr"/>
              <a:endParaRPr/>
            </a:p>
          </p:txBody>
        </p:sp>
        <p:sp>
          <p:nvSpPr>
            <p:cNvPr id="15" name="Freeform: Shape 20"/>
            <p:cNvSpPr>
              <a:spLocks/>
            </p:cNvSpPr>
            <p:nvPr/>
          </p:nvSpPr>
          <p:spPr bwMode="auto">
            <a:xfrm>
              <a:off x="1142041" y="2063112"/>
              <a:ext cx="493827" cy="493827"/>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anchor="ctr"/>
            <a:lstStyle/>
            <a:p>
              <a:pPr algn="ctr"/>
              <a:endParaRPr/>
            </a:p>
          </p:txBody>
        </p:sp>
        <p:sp>
          <p:nvSpPr>
            <p:cNvPr id="16" name="Freeform: Shape 21"/>
            <p:cNvSpPr>
              <a:spLocks/>
            </p:cNvSpPr>
            <p:nvPr/>
          </p:nvSpPr>
          <p:spPr bwMode="auto">
            <a:xfrm>
              <a:off x="1167880" y="3431204"/>
              <a:ext cx="442149" cy="44214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anchor="ctr"/>
            <a:lstStyle/>
            <a:p>
              <a:pPr algn="ctr"/>
              <a:endParaRPr/>
            </a:p>
          </p:txBody>
        </p:sp>
        <p:sp>
          <p:nvSpPr>
            <p:cNvPr id="17" name="Freeform: Shape 22"/>
            <p:cNvSpPr>
              <a:spLocks/>
            </p:cNvSpPr>
            <p:nvPr/>
          </p:nvSpPr>
          <p:spPr bwMode="auto">
            <a:xfrm>
              <a:off x="1191195" y="4707525"/>
              <a:ext cx="395520" cy="577832"/>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anchor="ctr"/>
            <a:lstStyle/>
            <a:p>
              <a:pPr algn="ctr"/>
              <a:endParaRPr/>
            </a:p>
          </p:txBody>
        </p:sp>
        <p:sp>
          <p:nvSpPr>
            <p:cNvPr id="18" name="Freeform: Shape 23"/>
            <p:cNvSpPr>
              <a:spLocks/>
            </p:cNvSpPr>
            <p:nvPr/>
          </p:nvSpPr>
          <p:spPr bwMode="auto">
            <a:xfrm>
              <a:off x="10550458" y="2118676"/>
              <a:ext cx="505173" cy="378881"/>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anchor="ctr"/>
            <a:lstStyle/>
            <a:p>
              <a:pPr algn="ctr"/>
              <a:endParaRPr/>
            </a:p>
          </p:txBody>
        </p:sp>
        <p:sp>
          <p:nvSpPr>
            <p:cNvPr id="19" name="Freeform: Shape 24"/>
            <p:cNvSpPr>
              <a:spLocks/>
            </p:cNvSpPr>
            <p:nvPr/>
          </p:nvSpPr>
          <p:spPr bwMode="auto">
            <a:xfrm>
              <a:off x="10600805" y="4807004"/>
              <a:ext cx="404481" cy="378881"/>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a:p>
          </p:txBody>
        </p:sp>
        <p:sp>
          <p:nvSpPr>
            <p:cNvPr id="62" name="Freeform: Shape 21">
              <a:extLst>
                <a:ext uri="{FF2B5EF4-FFF2-40B4-BE49-F238E27FC236}">
                  <a16:creationId xmlns:a16="http://schemas.microsoft.com/office/drawing/2014/main" id="{9BABB005-8C56-4912-967D-D016C50ED776}"/>
                </a:ext>
              </a:extLst>
            </p:cNvPr>
            <p:cNvSpPr>
              <a:spLocks/>
            </p:cNvSpPr>
            <p:nvPr/>
          </p:nvSpPr>
          <p:spPr bwMode="auto">
            <a:xfrm>
              <a:off x="1167880" y="3409964"/>
              <a:ext cx="442149" cy="44214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anchor="ctr"/>
            <a:lstStyle/>
            <a:p>
              <a:pPr algn="ctr"/>
              <a:endParaRPr/>
            </a:p>
          </p:txBody>
        </p:sp>
      </p:grpSp>
      <p:sp>
        <p:nvSpPr>
          <p:cNvPr id="36" name="文本框 35"/>
          <p:cNvSpPr txBox="1"/>
          <p:nvPr/>
        </p:nvSpPr>
        <p:spPr>
          <a:xfrm>
            <a:off x="695325" y="341066"/>
            <a:ext cx="2300630" cy="584775"/>
          </a:xfrm>
          <a:prstGeom prst="rect">
            <a:avLst/>
          </a:prstGeom>
          <a:noFill/>
        </p:spPr>
        <p:txBody>
          <a:bodyPr wrap="none" rtlCol="0">
            <a:spAutoFit/>
            <a:scene3d>
              <a:camera prst="orthographicFront"/>
              <a:lightRig rig="threePt" dir="t"/>
            </a:scene3d>
            <a:sp3d contourW="12700"/>
          </a:bodyPr>
          <a:lstStyle/>
          <a:p>
            <a:r>
              <a:rPr lang="en-US" altLang="zh-CN" sz="3200" b="1" dirty="0">
                <a:solidFill>
                  <a:srgbClr val="C3334F"/>
                </a:solidFill>
              </a:rPr>
              <a:t>plan cache</a:t>
            </a:r>
          </a:p>
        </p:txBody>
      </p:sp>
      <p:sp>
        <p:nvSpPr>
          <p:cNvPr id="38" name="矩形 37"/>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127">
            <a:extLst>
              <a:ext uri="{FF2B5EF4-FFF2-40B4-BE49-F238E27FC236}">
                <a16:creationId xmlns:a16="http://schemas.microsoft.com/office/drawing/2014/main" id="{97CA665B-3EA7-4309-911D-889F696B04A4}"/>
              </a:ext>
            </a:extLst>
          </p:cNvPr>
          <p:cNvSpPr txBox="1">
            <a:spLocks noChangeArrowheads="1"/>
          </p:cNvSpPr>
          <p:nvPr/>
        </p:nvSpPr>
        <p:spPr bwMode="auto">
          <a:xfrm>
            <a:off x="569818" y="2104162"/>
            <a:ext cx="5061856" cy="296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defRPr sz="2000">
                <a:latin typeface="Helvetica Neue Thin"/>
                <a:ea typeface="Helvetica Neue Thin"/>
                <a:cs typeface="Helvetica Neue Thin"/>
                <a:sym typeface="Helvetica Neue Thin"/>
              </a:defRPr>
            </a:pPr>
            <a:r>
              <a:rPr lang="zh-CN" altLang="en-US" sz="1400" dirty="0">
                <a:latin typeface="+mn-lt"/>
                <a:ea typeface="Helvetica Neue Thin"/>
                <a:cs typeface="Helvetica Neue Thin"/>
                <a:sym typeface="Helvetica Neue Thin"/>
              </a:rPr>
              <a:t>在接收到用户发送的</a:t>
            </a:r>
            <a:r>
              <a:rPr lang="en-US" altLang="zh-CN" sz="1400" dirty="0">
                <a:latin typeface="+mn-lt"/>
                <a:ea typeface="Helvetica Neue Thin"/>
                <a:cs typeface="Helvetica Neue Thin"/>
                <a:sym typeface="Helvetica Neue Thin"/>
              </a:rPr>
              <a:t>SQL</a:t>
            </a:r>
            <a:r>
              <a:rPr lang="zh-CN" altLang="en-US" sz="1400" dirty="0">
                <a:latin typeface="+mn-lt"/>
                <a:ea typeface="Helvetica Neue Thin"/>
                <a:cs typeface="Helvetica Neue Thin"/>
                <a:sym typeface="Helvetica Neue Thin"/>
              </a:rPr>
              <a:t>请求字符串后，解析器将字符串分割成单个单词，并根据预设的语法规则解析整个请求。解析器根据数据库模式将</a:t>
            </a:r>
            <a:r>
              <a:rPr lang="en-US" altLang="zh-CN" sz="1400" dirty="0">
                <a:latin typeface="+mn-lt"/>
                <a:ea typeface="Helvetica Neue Thin"/>
                <a:cs typeface="Helvetica Neue Thin"/>
                <a:sym typeface="Helvetica Neue Thin"/>
              </a:rPr>
              <a:t>SQL</a:t>
            </a:r>
            <a:r>
              <a:rPr lang="zh-CN" altLang="en-US" sz="1400" dirty="0">
                <a:latin typeface="+mn-lt"/>
                <a:ea typeface="Helvetica Neue Thin"/>
                <a:cs typeface="Helvetica Neue Thin"/>
                <a:sym typeface="Helvetica Neue Thin"/>
              </a:rPr>
              <a:t>请求中的标记转换为相应的对象，例如库、表、列和索引，并生成一个语句树。</a:t>
            </a:r>
            <a:endParaRPr lang="en-US" altLang="zh-CN" sz="1400" dirty="0">
              <a:latin typeface="+mn-lt"/>
              <a:ea typeface="Helvetica Neue Thin"/>
              <a:cs typeface="Helvetica Neue Thin"/>
              <a:sym typeface="Helvetica Neue Thin"/>
            </a:endParaRPr>
          </a:p>
          <a:p>
            <a:pPr>
              <a:lnSpc>
                <a:spcPct val="150000"/>
              </a:lnSpc>
              <a:defRPr sz="2000">
                <a:latin typeface="Helvetica Neue Thin"/>
                <a:ea typeface="Helvetica Neue Thin"/>
                <a:cs typeface="Helvetica Neue Thin"/>
                <a:sym typeface="Helvetica Neue Thin"/>
              </a:defRPr>
            </a:pPr>
            <a:r>
              <a:rPr lang="zh-CN" altLang="en-US" sz="1400" dirty="0">
                <a:latin typeface="+mn-lt"/>
                <a:ea typeface="Helvetica Neue Thin"/>
                <a:cs typeface="Helvetica Neue Thin"/>
                <a:sym typeface="Helvetica Neue Thin"/>
              </a:rPr>
              <a:t>在解析器之后，转换器分析用户</a:t>
            </a:r>
            <a:r>
              <a:rPr lang="en-US" altLang="zh-CN" sz="1400" dirty="0">
                <a:latin typeface="+mn-lt"/>
                <a:ea typeface="Helvetica Neue Thin"/>
                <a:cs typeface="Helvetica Neue Thin"/>
                <a:sym typeface="Helvetica Neue Thin"/>
              </a:rPr>
              <a:t>SQL</a:t>
            </a:r>
            <a:r>
              <a:rPr lang="zh-CN" altLang="en-US" sz="1400" dirty="0">
                <a:latin typeface="+mn-lt"/>
                <a:ea typeface="Helvetica Neue Thin"/>
                <a:cs typeface="Helvetica Neue Thin"/>
                <a:sym typeface="Helvetica Neue Thin"/>
              </a:rPr>
              <a:t>的语义，并根据内部规则或成本模型将用户</a:t>
            </a:r>
            <a:r>
              <a:rPr lang="en-US" altLang="zh-CN" sz="1400" dirty="0">
                <a:latin typeface="+mn-lt"/>
                <a:ea typeface="Helvetica Neue Thin"/>
                <a:cs typeface="Helvetica Neue Thin"/>
                <a:sym typeface="Helvetica Neue Thin"/>
              </a:rPr>
              <a:t>SQL</a:t>
            </a:r>
            <a:r>
              <a:rPr lang="zh-CN" altLang="en-US" sz="1400" dirty="0">
                <a:latin typeface="+mn-lt"/>
                <a:ea typeface="Helvetica Neue Thin"/>
                <a:cs typeface="Helvetica Neue Thin"/>
                <a:sym typeface="Helvetica Neue Thin"/>
              </a:rPr>
              <a:t>重写为其他等价形式，并将其提供给后续的优化器进行进一步优化。优化器负责生成最佳的执行计划，尽管输出结果不能立即执行，还需要由代码生成器转换为可执行代码。</a:t>
            </a:r>
          </a:p>
        </p:txBody>
      </p:sp>
      <p:pic>
        <p:nvPicPr>
          <p:cNvPr id="20" name="图片占位符 24">
            <a:extLst>
              <a:ext uri="{FF2B5EF4-FFF2-40B4-BE49-F238E27FC236}">
                <a16:creationId xmlns:a16="http://schemas.microsoft.com/office/drawing/2014/main" id="{ECBCECC6-D8C5-4C0D-BF1C-A874A9670192}"/>
              </a:ext>
            </a:extLst>
          </p:cNvPr>
          <p:cNvPicPr>
            <a:picLocks noChangeAspect="1"/>
          </p:cNvPicPr>
          <p:nvPr/>
        </p:nvPicPr>
        <p:blipFill>
          <a:blip r:embed="rId3">
            <a:extLst>
              <a:ext uri="{28A0092B-C50C-407E-A947-70E740481C1C}">
                <a14:useLocalDpi xmlns:a14="http://schemas.microsoft.com/office/drawing/2010/main" val="0"/>
              </a:ext>
            </a:extLst>
          </a:blip>
          <a:srcRect l="620" r="620"/>
          <a:stretch>
            <a:fillRect/>
          </a:stretch>
        </p:blipFill>
        <p:spPr>
          <a:xfrm>
            <a:off x="6380223" y="1550504"/>
            <a:ext cx="5503863" cy="3746500"/>
          </a:xfrm>
          <a:prstGeom prst="rect">
            <a:avLst/>
          </a:prstGeom>
        </p:spPr>
      </p:pic>
    </p:spTree>
    <p:extLst>
      <p:ext uri="{BB962C8B-B14F-4D97-AF65-F5344CB8AC3E}">
        <p14:creationId xmlns:p14="http://schemas.microsoft.com/office/powerpoint/2010/main" val="1215579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up)">
                                      <p:cBhvr>
                                        <p:cTn id="1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pic>
        <p:nvPicPr>
          <p:cNvPr id="17" name="图片占位符 16"/>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a:stretch>
            <a:fillRect/>
          </a:stretch>
        </p:blipFill>
        <p:spPr>
          <a:xfrm>
            <a:off x="4133850" y="0"/>
            <a:ext cx="8058150" cy="6858000"/>
          </a:xfrm>
        </p:spPr>
      </p:pic>
      <p:sp>
        <p:nvSpPr>
          <p:cNvPr id="58" name="矩形 57"/>
          <p:cNvSpPr/>
          <p:nvPr/>
        </p:nvSpPr>
        <p:spPr>
          <a:xfrm>
            <a:off x="0" y="0"/>
            <a:ext cx="12192000" cy="6858000"/>
          </a:xfrm>
          <a:prstGeom prst="rect">
            <a:avLst/>
          </a:prstGeom>
          <a:solidFill>
            <a:schemeClr val="bg2">
              <a:lumMod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nvGrpSpPr>
          <p:cNvPr id="33" name="组合 32"/>
          <p:cNvGrpSpPr/>
          <p:nvPr/>
        </p:nvGrpSpPr>
        <p:grpSpPr>
          <a:xfrm>
            <a:off x="714375" y="2527311"/>
            <a:ext cx="2028825" cy="504000"/>
            <a:chOff x="714375" y="4527561"/>
            <a:chExt cx="2028825" cy="504000"/>
          </a:xfrm>
        </p:grpSpPr>
        <p:sp>
          <p:nvSpPr>
            <p:cNvPr id="50" name="矩形 49"/>
            <p:cNvSpPr/>
            <p:nvPr/>
          </p:nvSpPr>
          <p:spPr>
            <a:xfrm>
              <a:off x="714375" y="4527561"/>
              <a:ext cx="2028825" cy="504000"/>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904875" y="4577054"/>
              <a:ext cx="1808700" cy="400110"/>
            </a:xfrm>
            <a:prstGeom prst="rect">
              <a:avLst/>
            </a:prstGeom>
            <a:noFill/>
          </p:spPr>
          <p:txBody>
            <a:bodyPr wrap="none" rtlCol="0">
              <a:spAutoFit/>
              <a:scene3d>
                <a:camera prst="orthographicFront"/>
                <a:lightRig rig="threePt" dir="t"/>
              </a:scene3d>
              <a:sp3d contourW="12700"/>
            </a:bodyPr>
            <a:lstStyle/>
            <a:p>
              <a:r>
                <a:rPr lang="en-US" altLang="zh-CN" sz="2000" b="1" dirty="0">
                  <a:solidFill>
                    <a:schemeClr val="bg1"/>
                  </a:solidFill>
                </a:rPr>
                <a:t>PART THREE</a:t>
              </a:r>
              <a:endParaRPr lang="zh-CN" altLang="en-US" sz="2000" b="1" dirty="0">
                <a:solidFill>
                  <a:schemeClr val="bg1"/>
                </a:solidFill>
              </a:endParaRPr>
            </a:p>
          </p:txBody>
        </p:sp>
      </p:grpSp>
      <p:sp>
        <p:nvSpPr>
          <p:cNvPr id="53" name="文本框 52"/>
          <p:cNvSpPr txBox="1"/>
          <p:nvPr/>
        </p:nvSpPr>
        <p:spPr>
          <a:xfrm>
            <a:off x="608241" y="3336889"/>
            <a:ext cx="3940502" cy="523220"/>
          </a:xfrm>
          <a:prstGeom prst="rect">
            <a:avLst/>
          </a:prstGeom>
          <a:noFill/>
        </p:spPr>
        <p:txBody>
          <a:bodyPr wrap="none" rtlCol="0">
            <a:spAutoFit/>
            <a:scene3d>
              <a:camera prst="orthographicFront"/>
              <a:lightRig rig="threePt" dir="t"/>
            </a:scene3d>
            <a:sp3d contourW="12700"/>
          </a:bodyPr>
          <a:lstStyle/>
          <a:p>
            <a:r>
              <a:rPr lang="en-US" altLang="zh-CN" sz="2800" b="1" dirty="0" err="1">
                <a:solidFill>
                  <a:schemeClr val="bg1"/>
                </a:solidFill>
              </a:rPr>
              <a:t>OceanBase</a:t>
            </a:r>
            <a:r>
              <a:rPr lang="zh-CN" altLang="en-US" sz="2800" b="1" dirty="0">
                <a:solidFill>
                  <a:schemeClr val="bg1"/>
                </a:solidFill>
              </a:rPr>
              <a:t>备份与恢复</a:t>
            </a:r>
            <a:endParaRPr lang="en-US" altLang="zh-CN" sz="2800" b="1" dirty="0">
              <a:solidFill>
                <a:schemeClr val="bg1"/>
              </a:solidFill>
            </a:endParaRPr>
          </a:p>
        </p:txBody>
      </p:sp>
      <p:sp>
        <p:nvSpPr>
          <p:cNvPr id="55" name="文本框 54"/>
          <p:cNvSpPr txBox="1"/>
          <p:nvPr/>
        </p:nvSpPr>
        <p:spPr>
          <a:xfrm>
            <a:off x="714286" y="4598928"/>
            <a:ext cx="3672205" cy="337185"/>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02.</a:t>
            </a:r>
            <a:r>
              <a:rPr lang="zh-CN" altLang="en-US" sz="1600" dirty="0">
                <a:solidFill>
                  <a:schemeClr val="bg1"/>
                </a:solidFill>
              </a:rPr>
              <a:t>从 </a:t>
            </a:r>
            <a:r>
              <a:rPr lang="en-US" altLang="zh-CN" sz="1600" dirty="0">
                <a:solidFill>
                  <a:schemeClr val="bg1"/>
                </a:solidFill>
              </a:rPr>
              <a:t>OceanBase </a:t>
            </a:r>
            <a:r>
              <a:rPr lang="zh-CN" altLang="en-US" sz="1600" dirty="0">
                <a:solidFill>
                  <a:schemeClr val="bg1"/>
                </a:solidFill>
              </a:rPr>
              <a:t>存储引擎看性能优化</a:t>
            </a:r>
            <a:endParaRPr lang="en-US" altLang="zh-CN" sz="1600" dirty="0">
              <a:solidFill>
                <a:schemeClr val="bg1"/>
              </a:solidFill>
            </a:endParaRPr>
          </a:p>
        </p:txBody>
      </p:sp>
      <p:sp>
        <p:nvSpPr>
          <p:cNvPr id="56" name="文本框 55"/>
          <p:cNvSpPr txBox="1"/>
          <p:nvPr/>
        </p:nvSpPr>
        <p:spPr>
          <a:xfrm>
            <a:off x="714286" y="5042468"/>
            <a:ext cx="3006090" cy="337185"/>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03. OceanBase</a:t>
            </a:r>
            <a:r>
              <a:rPr lang="zh-CN" altLang="en-US" sz="1600" dirty="0">
                <a:solidFill>
                  <a:schemeClr val="bg1"/>
                </a:solidFill>
              </a:rPr>
              <a:t>备份及恢复原理</a:t>
            </a:r>
            <a:endParaRPr lang="en-US" altLang="zh-CN" sz="1600" dirty="0">
              <a:solidFill>
                <a:schemeClr val="bg1"/>
              </a:solidFill>
            </a:endParaRPr>
          </a:p>
        </p:txBody>
      </p:sp>
      <p:sp>
        <p:nvSpPr>
          <p:cNvPr id="57" name="文本框 56"/>
          <p:cNvSpPr txBox="1"/>
          <p:nvPr/>
        </p:nvSpPr>
        <p:spPr>
          <a:xfrm>
            <a:off x="714286" y="5499342"/>
            <a:ext cx="3672205" cy="337185"/>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04.</a:t>
            </a:r>
            <a:r>
              <a:rPr lang="zh-CN" altLang="en-US" sz="1600" dirty="0">
                <a:solidFill>
                  <a:schemeClr val="bg1"/>
                </a:solidFill>
              </a:rPr>
              <a:t> </a:t>
            </a:r>
            <a:r>
              <a:rPr lang="en-US" altLang="zh-CN" sz="1600" dirty="0">
                <a:solidFill>
                  <a:schemeClr val="bg1"/>
                </a:solidFill>
              </a:rPr>
              <a:t>OceanBase </a:t>
            </a:r>
            <a:r>
              <a:rPr lang="zh-CN" altLang="en-US" sz="1600" dirty="0">
                <a:solidFill>
                  <a:schemeClr val="bg1"/>
                </a:solidFill>
              </a:rPr>
              <a:t>存储关键数据结构解析</a:t>
            </a:r>
            <a:endParaRPr lang="en-US" altLang="zh-CN" sz="1600" dirty="0">
              <a:solidFill>
                <a:schemeClr val="bg1"/>
              </a:solidFill>
            </a:endParaRPr>
          </a:p>
        </p:txBody>
      </p:sp>
      <p:sp>
        <p:nvSpPr>
          <p:cNvPr id="27" name="矩形 26"/>
          <p:cNvSpPr/>
          <p:nvPr/>
        </p:nvSpPr>
        <p:spPr>
          <a:xfrm>
            <a:off x="10744201" y="5419726"/>
            <a:ext cx="1152524" cy="1152524"/>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139082" y="4814608"/>
            <a:ext cx="605118" cy="605118"/>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9655548" y="5419726"/>
            <a:ext cx="483533" cy="483533"/>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14286" y="5956325"/>
            <a:ext cx="3265805" cy="337185"/>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05.</a:t>
            </a:r>
            <a:r>
              <a:rPr lang="zh-CN" altLang="en-US" sz="1600" dirty="0">
                <a:solidFill>
                  <a:schemeClr val="bg1"/>
                </a:solidFill>
              </a:rPr>
              <a:t> </a:t>
            </a:r>
            <a:r>
              <a:rPr lang="en-US" altLang="zh-CN" sz="1600" dirty="0">
                <a:solidFill>
                  <a:schemeClr val="bg1"/>
                </a:solidFill>
              </a:rPr>
              <a:t>OceanBase </a:t>
            </a:r>
            <a:r>
              <a:rPr lang="zh-CN" altLang="en-US" sz="1600" dirty="0">
                <a:solidFill>
                  <a:schemeClr val="bg1"/>
                </a:solidFill>
              </a:rPr>
              <a:t>恢复流程代码解析</a:t>
            </a:r>
            <a:endParaRPr lang="en-US" altLang="zh-CN" sz="1600" dirty="0">
              <a:solidFill>
                <a:schemeClr val="bg1"/>
              </a:solidFill>
            </a:endParaRPr>
          </a:p>
        </p:txBody>
      </p:sp>
      <p:sp>
        <p:nvSpPr>
          <p:cNvPr id="2" name="文本框 1"/>
          <p:cNvSpPr txBox="1"/>
          <p:nvPr>
            <p:custDataLst>
              <p:tags r:id="rId1"/>
            </p:custDataLst>
          </p:nvPr>
        </p:nvSpPr>
        <p:spPr>
          <a:xfrm>
            <a:off x="714286" y="4129028"/>
            <a:ext cx="3209290" cy="337185"/>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01.</a:t>
            </a:r>
            <a:r>
              <a:rPr lang="zh-CN" altLang="en-US" sz="1600" dirty="0">
                <a:solidFill>
                  <a:schemeClr val="bg1"/>
                </a:solidFill>
              </a:rPr>
              <a:t>从 </a:t>
            </a:r>
            <a:r>
              <a:rPr lang="en-US" altLang="zh-CN" sz="1600" dirty="0">
                <a:solidFill>
                  <a:schemeClr val="bg1"/>
                </a:solidFill>
              </a:rPr>
              <a:t>OceanBase</a:t>
            </a:r>
            <a:r>
              <a:rPr lang="zh-CN" altLang="en-US" sz="1600" dirty="0">
                <a:solidFill>
                  <a:schemeClr val="bg1"/>
                </a:solidFill>
              </a:rPr>
              <a:t>备份与恢复概述</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菱形 8"/>
          <p:cNvSpPr/>
          <p:nvPr/>
        </p:nvSpPr>
        <p:spPr>
          <a:xfrm>
            <a:off x="3742433" y="1242466"/>
            <a:ext cx="4549698" cy="4549698"/>
          </a:xfrm>
          <a:prstGeom prst="diamond">
            <a:avLst/>
          </a:prstGeom>
          <a:solidFill>
            <a:srgbClr val="B2D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59"/>
          <p:cNvSpPr txBox="1"/>
          <p:nvPr/>
        </p:nvSpPr>
        <p:spPr>
          <a:xfrm>
            <a:off x="273685" y="1818640"/>
            <a:ext cx="1858010" cy="276860"/>
          </a:xfrm>
          <a:prstGeom prst="rect">
            <a:avLst/>
          </a:prstGeom>
          <a:noFill/>
        </p:spPr>
        <p:txBody>
          <a:bodyPr wrap="square" lIns="0" tIns="0" rIns="0" bIns="0" rtlCol="0">
            <a:noAutofit/>
          </a:bodyPr>
          <a:lstStyle/>
          <a:p>
            <a:r>
              <a:rPr lang="zh-CN" altLang="en-US" b="1" dirty="0">
                <a:latin typeface="Impact MT Std" pitchFamily="34" charset="0"/>
                <a:ea typeface="微软雅黑" panose="020B0503020204020204" pitchFamily="34" charset="-122"/>
              </a:rPr>
              <a:t>数据库备份方式</a:t>
            </a:r>
          </a:p>
        </p:txBody>
      </p:sp>
      <p:sp>
        <p:nvSpPr>
          <p:cNvPr id="19" name="TextBox 253"/>
          <p:cNvSpPr txBox="1"/>
          <p:nvPr/>
        </p:nvSpPr>
        <p:spPr>
          <a:xfrm>
            <a:off x="273571" y="2183001"/>
            <a:ext cx="3411951" cy="1886428"/>
          </a:xfrm>
          <a:prstGeom prst="rect">
            <a:avLst/>
          </a:prstGeom>
          <a:noFill/>
        </p:spPr>
        <p:txBody>
          <a:bodyPr wrap="square" lIns="0" tIns="0" rIns="0" bIns="0" rtlCol="0">
            <a:normAutofit/>
          </a:bodyPr>
          <a:lstStyle/>
          <a:p>
            <a:pPr>
              <a:lnSpc>
                <a:spcPct val="150000"/>
              </a:lnSpc>
            </a:pPr>
            <a:r>
              <a:rPr sz="1400" dirty="0">
                <a:solidFill>
                  <a:schemeClr val="bg2">
                    <a:lumMod val="50000"/>
                  </a:schemeClr>
                </a:solidFill>
                <a:latin typeface="微软雅黑" panose="020B0503020204020204" pitchFamily="34" charset="-122"/>
                <a:ea typeface="微软雅黑" panose="020B0503020204020204" pitchFamily="34" charset="-122"/>
                <a:cs typeface="+mn-ea"/>
                <a:sym typeface="+mn-lt"/>
              </a:rPr>
              <a:t>逻辑备份：导出工具将数据库对象和数据以特定格式导出到存储设备。</a:t>
            </a:r>
          </a:p>
          <a:p>
            <a:pPr>
              <a:lnSpc>
                <a:spcPct val="150000"/>
              </a:lnSpc>
            </a:pPr>
            <a:r>
              <a:rPr sz="1400" dirty="0">
                <a:solidFill>
                  <a:schemeClr val="bg2">
                    <a:lumMod val="50000"/>
                  </a:schemeClr>
                </a:solidFill>
                <a:latin typeface="微软雅黑" panose="020B0503020204020204" pitchFamily="34" charset="-122"/>
                <a:ea typeface="微软雅黑" panose="020B0503020204020204" pitchFamily="34" charset="-122"/>
                <a:cs typeface="+mn-ea"/>
                <a:sym typeface="+mn-lt"/>
              </a:rPr>
              <a:t>物理备份：转储数据库的物理文件到另外的设备。</a:t>
            </a:r>
            <a:endParaRPr lang="en-US" sz="1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TextBox 59"/>
          <p:cNvSpPr txBox="1"/>
          <p:nvPr/>
        </p:nvSpPr>
        <p:spPr>
          <a:xfrm>
            <a:off x="273685" y="4363085"/>
            <a:ext cx="1998345" cy="520700"/>
          </a:xfrm>
          <a:prstGeom prst="rect">
            <a:avLst/>
          </a:prstGeom>
          <a:noFill/>
        </p:spPr>
        <p:txBody>
          <a:bodyPr wrap="square" lIns="0" tIns="0" rIns="0" bIns="0" rtlCol="0">
            <a:noAutofit/>
          </a:bodyPr>
          <a:lstStyle/>
          <a:p>
            <a:r>
              <a:rPr lang="zh-CN" altLang="en-US" b="1" dirty="0">
                <a:latin typeface="Impact MT Std" pitchFamily="34" charset="0"/>
                <a:ea typeface="微软雅黑" panose="020B0503020204020204" pitchFamily="34" charset="-122"/>
                <a:sym typeface="+mn-lt"/>
              </a:rPr>
              <a:t>OceanBase特点</a:t>
            </a:r>
            <a:endParaRPr lang="zh-CN" altLang="en-US" b="1" dirty="0">
              <a:latin typeface="Impact MT Std" pitchFamily="34" charset="0"/>
              <a:ea typeface="微软雅黑" panose="020B0503020204020204" pitchFamily="34" charset="-122"/>
            </a:endParaRPr>
          </a:p>
        </p:txBody>
      </p:sp>
      <p:sp>
        <p:nvSpPr>
          <p:cNvPr id="23" name="TextBox 253"/>
          <p:cNvSpPr txBox="1"/>
          <p:nvPr/>
        </p:nvSpPr>
        <p:spPr>
          <a:xfrm>
            <a:off x="273571" y="4730751"/>
            <a:ext cx="3982768" cy="1886428"/>
          </a:xfrm>
          <a:prstGeom prst="rect">
            <a:avLst/>
          </a:prstGeom>
          <a:noFill/>
        </p:spPr>
        <p:txBody>
          <a:bodyPr wrap="square" lIns="0" tIns="0" rIns="0" bIns="0" rtlCol="0">
            <a:normAutofit/>
          </a:bodyPr>
          <a:lstStyle/>
          <a:p>
            <a:pPr>
              <a:lnSpc>
                <a:spcPct val="140000"/>
              </a:lnSpc>
            </a:pPr>
            <a:r>
              <a:rPr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分布式、基于无共享架构的关系型数据库。</a:t>
            </a:r>
          </a:p>
          <a:p>
            <a:pPr>
              <a:lnSpc>
                <a:spcPct val="140000"/>
              </a:lnSpc>
            </a:pPr>
            <a:r>
              <a:rPr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高可用性和数据恢复能力。</a:t>
            </a:r>
          </a:p>
          <a:p>
            <a:pPr>
              <a:lnSpc>
                <a:spcPct val="140000"/>
              </a:lnSpc>
            </a:pPr>
            <a:r>
              <a:rPr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遵循严格的Paxos协议，实现强一致性。</a:t>
            </a:r>
          </a:p>
        </p:txBody>
      </p:sp>
      <p:sp>
        <p:nvSpPr>
          <p:cNvPr id="24" name="TextBox 59"/>
          <p:cNvSpPr txBox="1"/>
          <p:nvPr/>
        </p:nvSpPr>
        <p:spPr>
          <a:xfrm>
            <a:off x="8311515" y="1818005"/>
            <a:ext cx="2632075" cy="365125"/>
          </a:xfrm>
          <a:prstGeom prst="rect">
            <a:avLst/>
          </a:prstGeom>
          <a:noFill/>
        </p:spPr>
        <p:txBody>
          <a:bodyPr wrap="square" lIns="0" tIns="0" rIns="0" bIns="0" rtlCol="0">
            <a:noAutofit/>
          </a:bodyPr>
          <a:lstStyle/>
          <a:p>
            <a:r>
              <a:rPr lang="zh-CN" altLang="en-US" b="1" dirty="0">
                <a:latin typeface="Impact MT Std" pitchFamily="34" charset="0"/>
                <a:ea typeface="微软雅黑" panose="020B0503020204020204" pitchFamily="34" charset="-122"/>
                <a:sym typeface="+mn-ea"/>
              </a:rPr>
              <a:t>数据异常问题及恢复方案</a:t>
            </a:r>
            <a:endParaRPr lang="zh-CN" altLang="en-US" b="1" dirty="0">
              <a:latin typeface="Impact MT Std" pitchFamily="34" charset="0"/>
              <a:ea typeface="微软雅黑" panose="020B0503020204020204" pitchFamily="34" charset="-122"/>
            </a:endParaRPr>
          </a:p>
        </p:txBody>
      </p:sp>
      <p:sp>
        <p:nvSpPr>
          <p:cNvPr id="25" name="TextBox 253"/>
          <p:cNvSpPr txBox="1"/>
          <p:nvPr/>
        </p:nvSpPr>
        <p:spPr>
          <a:xfrm>
            <a:off x="8349042" y="2183001"/>
            <a:ext cx="3366151" cy="1886428"/>
          </a:xfrm>
          <a:prstGeom prst="rect">
            <a:avLst/>
          </a:prstGeom>
          <a:noFill/>
        </p:spPr>
        <p:txBody>
          <a:bodyPr wrap="square" lIns="0" tIns="0" rIns="0" bIns="0" rtlCol="0">
            <a:normAutofit/>
          </a:bodyPr>
          <a:lstStyle/>
          <a:p>
            <a:pPr fontAlgn="base">
              <a:lnSpc>
                <a:spcPct val="130000"/>
              </a:lnSpc>
            </a:pPr>
            <a:r>
              <a:rPr sz="1300" dirty="0">
                <a:solidFill>
                  <a:schemeClr val="bg2">
                    <a:lumMod val="50000"/>
                  </a:schemeClr>
                </a:solidFill>
                <a:latin typeface="微软雅黑" panose="020B0503020204020204" pitchFamily="34" charset="-122"/>
                <a:ea typeface="微软雅黑" panose="020B0503020204020204" pitchFamily="34" charset="-122"/>
                <a:cs typeface="+mn-ea"/>
              </a:rPr>
              <a:t>单机问题：多副本容灾复制可恢复。</a:t>
            </a:r>
          </a:p>
          <a:p>
            <a:pPr fontAlgn="base">
              <a:lnSpc>
                <a:spcPct val="130000"/>
              </a:lnSpc>
            </a:pPr>
            <a:r>
              <a:rPr sz="1300" dirty="0">
                <a:solidFill>
                  <a:schemeClr val="bg2">
                    <a:lumMod val="50000"/>
                  </a:schemeClr>
                </a:solidFill>
                <a:latin typeface="微软雅黑" panose="020B0503020204020204" pitchFamily="34" charset="-122"/>
                <a:ea typeface="微软雅黑" panose="020B0503020204020204" pitchFamily="34" charset="-122"/>
                <a:cs typeface="+mn-ea"/>
              </a:rPr>
              <a:t>多机问题：考虑数据恢复措施。</a:t>
            </a:r>
          </a:p>
          <a:p>
            <a:pPr fontAlgn="base">
              <a:lnSpc>
                <a:spcPct val="130000"/>
              </a:lnSpc>
            </a:pPr>
            <a:r>
              <a:rPr sz="1300" dirty="0">
                <a:solidFill>
                  <a:schemeClr val="bg2">
                    <a:lumMod val="50000"/>
                  </a:schemeClr>
                </a:solidFill>
                <a:latin typeface="微软雅黑" panose="020B0503020204020204" pitchFamily="34" charset="-122"/>
                <a:ea typeface="微软雅黑" panose="020B0503020204020204" pitchFamily="34" charset="-122"/>
                <a:cs typeface="+mn-ea"/>
              </a:rPr>
              <a:t>少数派副本问题：多副本机制保证正常运行并自动补全数据。</a:t>
            </a:r>
          </a:p>
          <a:p>
            <a:pPr fontAlgn="base">
              <a:lnSpc>
                <a:spcPct val="130000"/>
              </a:lnSpc>
            </a:pPr>
            <a:r>
              <a:rPr sz="1300" dirty="0">
                <a:solidFill>
                  <a:schemeClr val="bg2">
                    <a:lumMod val="50000"/>
                  </a:schemeClr>
                </a:solidFill>
                <a:latin typeface="微软雅黑" panose="020B0503020204020204" pitchFamily="34" charset="-122"/>
                <a:ea typeface="微软雅黑" panose="020B0503020204020204" pitchFamily="34" charset="-122"/>
                <a:cs typeface="+mn-ea"/>
              </a:rPr>
              <a:t>多数派副本问题：使用备库切主或备份恢复来恢复数据。</a:t>
            </a:r>
          </a:p>
          <a:p>
            <a:pPr fontAlgn="base">
              <a:lnSpc>
                <a:spcPct val="130000"/>
              </a:lnSpc>
            </a:pPr>
            <a:r>
              <a:rPr sz="1300" dirty="0">
                <a:solidFill>
                  <a:schemeClr val="bg2">
                    <a:lumMod val="50000"/>
                  </a:schemeClr>
                </a:solidFill>
                <a:latin typeface="微软雅黑" panose="020B0503020204020204" pitchFamily="34" charset="-122"/>
                <a:ea typeface="微软雅黑" panose="020B0503020204020204" pitchFamily="34" charset="-122"/>
                <a:cs typeface="+mn-ea"/>
              </a:rPr>
              <a:t>人为操作：回收站功能或备份恢复恢复数据。</a:t>
            </a:r>
          </a:p>
        </p:txBody>
      </p:sp>
      <p:sp>
        <p:nvSpPr>
          <p:cNvPr id="26" name="TextBox 59"/>
          <p:cNvSpPr txBox="1"/>
          <p:nvPr/>
        </p:nvSpPr>
        <p:spPr>
          <a:xfrm>
            <a:off x="8311549" y="4362836"/>
            <a:ext cx="1502746" cy="276860"/>
          </a:xfrm>
          <a:prstGeom prst="rect">
            <a:avLst/>
          </a:prstGeom>
          <a:noFill/>
        </p:spPr>
        <p:txBody>
          <a:bodyPr wrap="square" lIns="0" tIns="0" rIns="0" bIns="0" rtlCol="0">
            <a:spAutoFit/>
          </a:bodyPr>
          <a:lstStyle/>
          <a:p>
            <a:r>
              <a:rPr lang="zh-CN" altLang="en-US" b="1" dirty="0">
                <a:latin typeface="Impact MT Std" pitchFamily="34" charset="0"/>
                <a:ea typeface="微软雅黑" panose="020B0503020204020204" pitchFamily="34" charset="-122"/>
              </a:rPr>
              <a:t>总结</a:t>
            </a:r>
          </a:p>
        </p:txBody>
      </p:sp>
      <p:sp>
        <p:nvSpPr>
          <p:cNvPr id="27" name="TextBox 253"/>
          <p:cNvSpPr txBox="1"/>
          <p:nvPr/>
        </p:nvSpPr>
        <p:spPr>
          <a:xfrm>
            <a:off x="8311549" y="4758679"/>
            <a:ext cx="3606880" cy="1886428"/>
          </a:xfrm>
          <a:prstGeom prst="rect">
            <a:avLst/>
          </a:prstGeom>
          <a:noFill/>
        </p:spPr>
        <p:txBody>
          <a:bodyPr wrap="square" lIns="0" tIns="0" rIns="0" bIns="0" rtlCol="0">
            <a:normAutofit/>
          </a:bodyPr>
          <a:lstStyle/>
          <a:p>
            <a:pPr fontAlgn="base">
              <a:lnSpc>
                <a:spcPct val="130000"/>
              </a:lnSpc>
            </a:pPr>
            <a:r>
              <a:rPr sz="1300" dirty="0">
                <a:solidFill>
                  <a:schemeClr val="bg2">
                    <a:lumMod val="50000"/>
                  </a:schemeClr>
                </a:solidFill>
                <a:latin typeface="微软雅黑" panose="020B0503020204020204" pitchFamily="34" charset="-122"/>
                <a:ea typeface="微软雅黑" panose="020B0503020204020204" pitchFamily="34" charset="-122"/>
                <a:cs typeface="+mn-ea"/>
              </a:rPr>
              <a:t>OceanBase提供强大的高可用性和数据恢复能力。</a:t>
            </a:r>
          </a:p>
          <a:p>
            <a:pPr fontAlgn="base">
              <a:lnSpc>
                <a:spcPct val="130000"/>
              </a:lnSpc>
            </a:pPr>
            <a:r>
              <a:rPr sz="1300" dirty="0">
                <a:solidFill>
                  <a:schemeClr val="bg2">
                    <a:lumMod val="50000"/>
                  </a:schemeClr>
                </a:solidFill>
                <a:latin typeface="微软雅黑" panose="020B0503020204020204" pitchFamily="34" charset="-122"/>
                <a:ea typeface="微软雅黑" panose="020B0503020204020204" pitchFamily="34" charset="-122"/>
                <a:cs typeface="+mn-ea"/>
              </a:rPr>
              <a:t>根据情况选择合适的恢复措施。</a:t>
            </a:r>
          </a:p>
          <a:p>
            <a:pPr fontAlgn="base">
              <a:lnSpc>
                <a:spcPct val="130000"/>
              </a:lnSpc>
            </a:pPr>
            <a:r>
              <a:rPr sz="1300" dirty="0">
                <a:solidFill>
                  <a:schemeClr val="bg2">
                    <a:lumMod val="50000"/>
                  </a:schemeClr>
                </a:solidFill>
                <a:latin typeface="微软雅黑" panose="020B0503020204020204" pitchFamily="34" charset="-122"/>
                <a:ea typeface="微软雅黑" panose="020B0503020204020204" pitchFamily="34" charset="-122"/>
                <a:cs typeface="+mn-ea"/>
              </a:rPr>
              <a:t>备份恢复功能应对人为操作和复杂数据异常问题。</a:t>
            </a:r>
          </a:p>
        </p:txBody>
      </p:sp>
      <p:sp>
        <p:nvSpPr>
          <p:cNvPr id="17" name="文本框 16"/>
          <p:cNvSpPr txBox="1"/>
          <p:nvPr/>
        </p:nvSpPr>
        <p:spPr>
          <a:xfrm>
            <a:off x="695325" y="341066"/>
            <a:ext cx="5241925" cy="583565"/>
          </a:xfrm>
          <a:prstGeom prst="rect">
            <a:avLst/>
          </a:prstGeom>
          <a:noFill/>
        </p:spPr>
        <p:txBody>
          <a:bodyPr wrap="none" rtlCol="0">
            <a:spAutoFit/>
            <a:scene3d>
              <a:camera prst="orthographicFront"/>
              <a:lightRig rig="threePt" dir="t"/>
            </a:scene3d>
            <a:sp3d contourW="12700"/>
          </a:bodyPr>
          <a:lstStyle/>
          <a:p>
            <a:r>
              <a:rPr lang="en-US" altLang="zh-CN" sz="3200" b="1" dirty="0">
                <a:solidFill>
                  <a:srgbClr val="C3334F"/>
                </a:solidFill>
              </a:rPr>
              <a:t>OceanBase</a:t>
            </a:r>
            <a:r>
              <a:rPr lang="zh-CN" altLang="en-US" sz="3200" b="1" dirty="0">
                <a:solidFill>
                  <a:srgbClr val="C3334F"/>
                </a:solidFill>
              </a:rPr>
              <a:t>备份及恢复概述</a:t>
            </a:r>
          </a:p>
        </p:txBody>
      </p:sp>
      <p:pic>
        <p:nvPicPr>
          <p:cNvPr id="3" name="图片 2"/>
          <p:cNvPicPr>
            <a:picLocks noChangeAspect="1"/>
          </p:cNvPicPr>
          <p:nvPr>
            <p:custDataLst>
              <p:tags r:id="rId1"/>
            </p:custDataLst>
          </p:nvPr>
        </p:nvPicPr>
        <p:blipFill>
          <a:blip r:embed="rId4"/>
          <a:stretch>
            <a:fillRect/>
          </a:stretch>
        </p:blipFill>
        <p:spPr>
          <a:xfrm>
            <a:off x="4064000" y="2524760"/>
            <a:ext cx="3906520" cy="22059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8227840" y="1310162"/>
            <a:ext cx="3964160" cy="5547837"/>
          </a:xfrm>
          <a:prstGeom prst="rect">
            <a:avLst/>
          </a:prstGeom>
          <a:solidFill>
            <a:srgbClr val="1A4E9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文本框 29"/>
          <p:cNvSpPr txBox="1"/>
          <p:nvPr/>
        </p:nvSpPr>
        <p:spPr>
          <a:xfrm>
            <a:off x="695325" y="341066"/>
            <a:ext cx="6747360"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rgbClr val="C3334F"/>
                </a:solidFill>
              </a:rPr>
              <a:t>从 </a:t>
            </a:r>
            <a:r>
              <a:rPr lang="en-US" altLang="zh-CN" sz="3200" b="1" dirty="0">
                <a:solidFill>
                  <a:srgbClr val="C3334F"/>
                </a:solidFill>
              </a:rPr>
              <a:t>OceanBase </a:t>
            </a:r>
            <a:r>
              <a:rPr lang="zh-CN" altLang="en-US" sz="3200" b="1" dirty="0">
                <a:solidFill>
                  <a:srgbClr val="C3334F"/>
                </a:solidFill>
              </a:rPr>
              <a:t>存储引擎看性能优化</a:t>
            </a:r>
            <a:endParaRPr lang="en-US" altLang="zh-CN" sz="3200" b="1" dirty="0">
              <a:solidFill>
                <a:srgbClr val="C3334F"/>
              </a:solidFill>
            </a:endParaRPr>
          </a:p>
        </p:txBody>
      </p:sp>
      <p:sp>
        <p:nvSpPr>
          <p:cNvPr id="32" name="矩形 31"/>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暂无图片"/>
          <p:cNvPicPr>
            <a:picLocks noChangeAspect="1" noChangeArrowheads="1"/>
          </p:cNvPicPr>
          <p:nvPr/>
        </p:nvPicPr>
        <p:blipFill rotWithShape="1">
          <a:blip r:embed="rId3">
            <a:extLst>
              <a:ext uri="{28A0092B-C50C-407E-A947-70E740481C1C}">
                <a14:useLocalDpi xmlns:a14="http://schemas.microsoft.com/office/drawing/2010/main" val="0"/>
              </a:ext>
            </a:extLst>
          </a:blip>
          <a:srcRect l="5948" t="3758" r="1849" b="4728"/>
          <a:stretch>
            <a:fillRect/>
          </a:stretch>
        </p:blipFill>
        <p:spPr bwMode="auto">
          <a:xfrm>
            <a:off x="0" y="1310162"/>
            <a:ext cx="8227840" cy="43726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86157" y="5940782"/>
            <a:ext cx="7855526" cy="646331"/>
          </a:xfrm>
          <a:prstGeom prst="rect">
            <a:avLst/>
          </a:prstGeom>
          <a:noFill/>
        </p:spPr>
        <p:txBody>
          <a:bodyPr wrap="square" rtlCol="0">
            <a:spAutoFit/>
          </a:bodyPr>
          <a:lstStyle/>
          <a:p>
            <a:r>
              <a:rPr lang="en-US" altLang="zh-CN" dirty="0">
                <a:solidFill>
                  <a:schemeClr val="bg2">
                    <a:lumMod val="50000"/>
                  </a:schemeClr>
                </a:solidFill>
              </a:rPr>
              <a:t>OceanBase LSM Tree </a:t>
            </a:r>
            <a:r>
              <a:rPr lang="zh-CN" altLang="en-US" dirty="0">
                <a:solidFill>
                  <a:schemeClr val="bg2">
                    <a:lumMod val="50000"/>
                  </a:schemeClr>
                </a:solidFill>
              </a:rPr>
              <a:t>存储架构由两部分组成：</a:t>
            </a:r>
            <a:endParaRPr lang="en-US" altLang="zh-CN" dirty="0">
              <a:solidFill>
                <a:schemeClr val="bg2">
                  <a:lumMod val="50000"/>
                </a:schemeClr>
              </a:solidFill>
            </a:endParaRPr>
          </a:p>
          <a:p>
            <a:r>
              <a:rPr lang="zh-CN" altLang="en-US" dirty="0">
                <a:solidFill>
                  <a:schemeClr val="bg2">
                    <a:lumMod val="50000"/>
                  </a:schemeClr>
                </a:solidFill>
              </a:rPr>
              <a:t>一部分是磁盘数据 </a:t>
            </a:r>
            <a:r>
              <a:rPr lang="en-US" altLang="zh-CN" dirty="0">
                <a:solidFill>
                  <a:schemeClr val="bg2">
                    <a:lumMod val="50000"/>
                  </a:schemeClr>
                </a:solidFill>
              </a:rPr>
              <a:t>SSTable</a:t>
            </a:r>
            <a:r>
              <a:rPr lang="zh-CN" altLang="en-US" dirty="0">
                <a:solidFill>
                  <a:schemeClr val="bg2">
                    <a:lumMod val="50000"/>
                  </a:schemeClr>
                </a:solidFill>
              </a:rPr>
              <a:t>；另一部分是增量内存数据 </a:t>
            </a:r>
            <a:r>
              <a:rPr lang="en-US" altLang="zh-CN" dirty="0">
                <a:solidFill>
                  <a:schemeClr val="bg2">
                    <a:lumMod val="50000"/>
                  </a:schemeClr>
                </a:solidFill>
              </a:rPr>
              <a:t>MemTable</a:t>
            </a:r>
            <a:r>
              <a:rPr lang="zh-CN" altLang="en-US" dirty="0">
                <a:solidFill>
                  <a:schemeClr val="bg2">
                    <a:lumMod val="50000"/>
                  </a:schemeClr>
                </a:solidFill>
              </a:rPr>
              <a:t>。</a:t>
            </a:r>
          </a:p>
        </p:txBody>
      </p:sp>
      <p:sp>
        <p:nvSpPr>
          <p:cNvPr id="5" name="文本框 4"/>
          <p:cNvSpPr txBox="1"/>
          <p:nvPr/>
        </p:nvSpPr>
        <p:spPr>
          <a:xfrm>
            <a:off x="8227841" y="1310327"/>
            <a:ext cx="3964159" cy="522450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400" b="1" dirty="0">
                <a:solidFill>
                  <a:schemeClr val="bg1"/>
                </a:solidFill>
              </a:rPr>
              <a:t>内存数据 </a:t>
            </a:r>
            <a:r>
              <a:rPr lang="en-US" altLang="zh-CN" sz="1400" b="1" dirty="0">
                <a:solidFill>
                  <a:schemeClr val="bg1"/>
                </a:solidFill>
              </a:rPr>
              <a:t>MemTable</a:t>
            </a:r>
            <a:r>
              <a:rPr lang="zh-CN" altLang="en-US" sz="1400" b="1" dirty="0">
                <a:solidFill>
                  <a:schemeClr val="bg1"/>
                </a:solidFill>
              </a:rPr>
              <a:t>：</a:t>
            </a:r>
            <a:endParaRPr lang="en-US" altLang="zh-CN" sz="1400" b="1" dirty="0">
              <a:solidFill>
                <a:schemeClr val="bg1"/>
              </a:solidFill>
            </a:endParaRPr>
          </a:p>
          <a:p>
            <a:pPr>
              <a:lnSpc>
                <a:spcPct val="150000"/>
              </a:lnSpc>
            </a:pPr>
            <a:r>
              <a:rPr lang="zh-CN" altLang="en-US" sz="1400" dirty="0">
                <a:solidFill>
                  <a:schemeClr val="bg1"/>
                </a:solidFill>
              </a:rPr>
              <a:t>在查询上，</a:t>
            </a:r>
            <a:r>
              <a:rPr lang="en-US" altLang="zh-CN" sz="1400" dirty="0">
                <a:solidFill>
                  <a:schemeClr val="bg1"/>
                </a:solidFill>
              </a:rPr>
              <a:t>OceanBase</a:t>
            </a:r>
            <a:r>
              <a:rPr lang="zh-CN" altLang="en-US" sz="1400" dirty="0">
                <a:solidFill>
                  <a:schemeClr val="bg1"/>
                </a:solidFill>
              </a:rPr>
              <a:t>引入</a:t>
            </a:r>
            <a:r>
              <a:rPr lang="en-US" altLang="zh-CN" sz="1400" dirty="0">
                <a:solidFill>
                  <a:schemeClr val="bg1"/>
                </a:solidFill>
              </a:rPr>
              <a:t>rowcache</a:t>
            </a:r>
            <a:r>
              <a:rPr lang="zh-CN" altLang="en-US" sz="1400" dirty="0">
                <a:solidFill>
                  <a:schemeClr val="bg1"/>
                </a:solidFill>
              </a:rPr>
              <a:t>可以在热点数据查询场景下，大幅提升查询性能。内存结构上，</a:t>
            </a:r>
            <a:r>
              <a:rPr lang="en-US" altLang="zh-CN" sz="1400" dirty="0">
                <a:solidFill>
                  <a:schemeClr val="bg1"/>
                </a:solidFill>
              </a:rPr>
              <a:t>MemTable</a:t>
            </a:r>
            <a:r>
              <a:rPr lang="zh-CN" altLang="en-US" sz="1400" dirty="0">
                <a:solidFill>
                  <a:schemeClr val="bg1"/>
                </a:solidFill>
              </a:rPr>
              <a:t>有两种组织形式：</a:t>
            </a:r>
            <a:r>
              <a:rPr lang="en-US" altLang="zh-CN" sz="1400" dirty="0">
                <a:solidFill>
                  <a:schemeClr val="bg1"/>
                </a:solidFill>
              </a:rPr>
              <a:t>hashtable</a:t>
            </a:r>
            <a:r>
              <a:rPr lang="zh-CN" altLang="en-US" sz="1400" dirty="0">
                <a:solidFill>
                  <a:schemeClr val="bg1"/>
                </a:solidFill>
              </a:rPr>
              <a:t>和</a:t>
            </a:r>
            <a:r>
              <a:rPr lang="en-US" altLang="zh-CN" sz="1400" dirty="0" err="1">
                <a:solidFill>
                  <a:schemeClr val="bg1"/>
                </a:solidFill>
              </a:rPr>
              <a:t>btree</a:t>
            </a:r>
            <a:r>
              <a:rPr lang="en-US" altLang="zh-CN" sz="1400" dirty="0">
                <a:solidFill>
                  <a:schemeClr val="bg1"/>
                </a:solidFill>
              </a:rPr>
              <a:t> </a:t>
            </a:r>
            <a:r>
              <a:rPr lang="zh-CN" altLang="en-US" sz="1400" dirty="0">
                <a:solidFill>
                  <a:schemeClr val="bg1"/>
                </a:solidFill>
              </a:rPr>
              <a:t>，</a:t>
            </a:r>
            <a:r>
              <a:rPr lang="en-US" altLang="zh-CN" sz="1400" dirty="0">
                <a:solidFill>
                  <a:schemeClr val="bg1"/>
                </a:solidFill>
              </a:rPr>
              <a:t>hashtable</a:t>
            </a:r>
            <a:r>
              <a:rPr lang="zh-CN" altLang="en-US" sz="1400" dirty="0">
                <a:solidFill>
                  <a:schemeClr val="bg1"/>
                </a:solidFill>
              </a:rPr>
              <a:t>优化单值查询场景性能，</a:t>
            </a:r>
            <a:r>
              <a:rPr lang="en-US" altLang="zh-CN" sz="1400" dirty="0" err="1">
                <a:solidFill>
                  <a:schemeClr val="bg1"/>
                </a:solidFill>
              </a:rPr>
              <a:t>btree</a:t>
            </a:r>
            <a:r>
              <a:rPr lang="zh-CN" altLang="en-US" sz="1400" dirty="0">
                <a:solidFill>
                  <a:schemeClr val="bg1"/>
                </a:solidFill>
              </a:rPr>
              <a:t>则优化范围查询场景性能。</a:t>
            </a:r>
            <a:endParaRPr lang="en-US" altLang="zh-CN" sz="1400" dirty="0">
              <a:solidFill>
                <a:schemeClr val="bg1"/>
              </a:solidFill>
            </a:endParaRPr>
          </a:p>
          <a:p>
            <a:pPr>
              <a:lnSpc>
                <a:spcPct val="150000"/>
              </a:lnSpc>
            </a:pPr>
            <a:endParaRPr lang="en-US" altLang="zh-CN" sz="1400" dirty="0">
              <a:solidFill>
                <a:schemeClr val="bg1"/>
              </a:solidFill>
            </a:endParaRPr>
          </a:p>
          <a:p>
            <a:pPr marL="285750" indent="-285750">
              <a:lnSpc>
                <a:spcPct val="150000"/>
              </a:lnSpc>
              <a:buFont typeface="Wingdings" panose="05000000000000000000" pitchFamily="2" charset="2"/>
              <a:buChar char="Ø"/>
            </a:pPr>
            <a:r>
              <a:rPr lang="zh-CN" altLang="en-US" sz="1400" b="1" dirty="0">
                <a:solidFill>
                  <a:schemeClr val="bg1"/>
                </a:solidFill>
              </a:rPr>
              <a:t>磁盘数据</a:t>
            </a:r>
            <a:r>
              <a:rPr lang="en-US" altLang="zh-CN" sz="1400" b="1" dirty="0">
                <a:solidFill>
                  <a:schemeClr val="bg1"/>
                </a:solidFill>
              </a:rPr>
              <a:t>SSTable</a:t>
            </a:r>
            <a:r>
              <a:rPr lang="zh-CN" altLang="en-US" sz="1400" b="1" dirty="0">
                <a:solidFill>
                  <a:schemeClr val="bg1"/>
                </a:solidFill>
              </a:rPr>
              <a:t>：</a:t>
            </a:r>
            <a:endParaRPr lang="en-US" altLang="zh-CN" sz="1400" b="1" dirty="0">
              <a:solidFill>
                <a:schemeClr val="bg1"/>
              </a:solidFill>
            </a:endParaRPr>
          </a:p>
          <a:p>
            <a:pPr>
              <a:lnSpc>
                <a:spcPct val="150000"/>
              </a:lnSpc>
            </a:pPr>
            <a:r>
              <a:rPr lang="zh-CN" altLang="en-US" sz="1400" dirty="0">
                <a:solidFill>
                  <a:schemeClr val="bg1"/>
                </a:solidFill>
              </a:rPr>
              <a:t>从内存</a:t>
            </a:r>
            <a:r>
              <a:rPr lang="en-US" altLang="zh-CN" sz="1400" dirty="0">
                <a:solidFill>
                  <a:schemeClr val="bg1"/>
                </a:solidFill>
              </a:rPr>
              <a:t>dump</a:t>
            </a:r>
            <a:r>
              <a:rPr lang="zh-CN" altLang="en-US" sz="1400" dirty="0">
                <a:solidFill>
                  <a:schemeClr val="bg1"/>
                </a:solidFill>
              </a:rPr>
              <a:t>到磁盘的多个转储版本的</a:t>
            </a:r>
            <a:r>
              <a:rPr lang="en-US" altLang="zh-CN" sz="1400" dirty="0">
                <a:solidFill>
                  <a:schemeClr val="bg1"/>
                </a:solidFill>
              </a:rPr>
              <a:t>SSTable</a:t>
            </a:r>
            <a:r>
              <a:rPr lang="zh-CN" altLang="en-US" sz="1400" dirty="0">
                <a:solidFill>
                  <a:schemeClr val="bg1"/>
                </a:solidFill>
              </a:rPr>
              <a:t>达到指定个数时，会触发增量转储数据和基线数据的合并，产生一个新版本的基线数据。</a:t>
            </a:r>
            <a:endParaRPr lang="en-US" altLang="zh-CN" sz="1400" dirty="0">
              <a:solidFill>
                <a:schemeClr val="bg1"/>
              </a:solidFill>
            </a:endParaRPr>
          </a:p>
          <a:p>
            <a:pPr>
              <a:lnSpc>
                <a:spcPct val="150000"/>
              </a:lnSpc>
            </a:pPr>
            <a:endParaRPr lang="en-US" altLang="zh-CN" sz="1400" dirty="0">
              <a:solidFill>
                <a:schemeClr val="bg1"/>
              </a:solidFill>
            </a:endParaRPr>
          </a:p>
          <a:p>
            <a:pPr>
              <a:lnSpc>
                <a:spcPct val="150000"/>
              </a:lnSpc>
            </a:pPr>
            <a:r>
              <a:rPr lang="en-US" altLang="zh-CN" sz="1400" dirty="0">
                <a:solidFill>
                  <a:schemeClr val="bg1"/>
                </a:solidFill>
              </a:rPr>
              <a:t>LSM Tree</a:t>
            </a:r>
            <a:r>
              <a:rPr lang="zh-CN" altLang="en-US" sz="1400" dirty="0">
                <a:solidFill>
                  <a:schemeClr val="bg1"/>
                </a:solidFill>
              </a:rPr>
              <a:t>架构是</a:t>
            </a:r>
            <a:r>
              <a:rPr lang="en-US" altLang="zh-CN" sz="1400" dirty="0">
                <a:solidFill>
                  <a:schemeClr val="bg1"/>
                </a:solidFill>
              </a:rPr>
              <a:t>OceanBase</a:t>
            </a:r>
            <a:r>
              <a:rPr lang="zh-CN" altLang="en-US" sz="1400" dirty="0">
                <a:solidFill>
                  <a:schemeClr val="bg1"/>
                </a:solidFill>
              </a:rPr>
              <a:t>高性能的基础。基于这个架构，业务写入的数据异步批量入盘、连续存储，特别适合做数据的编码和压缩，不仅可以降低存储成本，还可以带来额外的性能提升。</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菱形 8"/>
          <p:cNvSpPr/>
          <p:nvPr/>
        </p:nvSpPr>
        <p:spPr>
          <a:xfrm>
            <a:off x="3742433" y="1242466"/>
            <a:ext cx="4549698" cy="4549698"/>
          </a:xfrm>
          <a:prstGeom prst="diamond">
            <a:avLst/>
          </a:prstGeom>
          <a:solidFill>
            <a:srgbClr val="B2D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59"/>
          <p:cNvSpPr txBox="1"/>
          <p:nvPr/>
        </p:nvSpPr>
        <p:spPr>
          <a:xfrm>
            <a:off x="273571" y="1818561"/>
            <a:ext cx="1502746" cy="276860"/>
          </a:xfrm>
          <a:prstGeom prst="rect">
            <a:avLst/>
          </a:prstGeom>
          <a:noFill/>
        </p:spPr>
        <p:txBody>
          <a:bodyPr wrap="square" lIns="0" tIns="0" rIns="0" bIns="0" rtlCol="0">
            <a:spAutoFit/>
          </a:bodyPr>
          <a:lstStyle/>
          <a:p>
            <a:pPr lvl="0" algn="l">
              <a:buClrTx/>
              <a:buSzTx/>
              <a:buFontTx/>
            </a:pPr>
            <a:r>
              <a:rPr lang="zh-CN" altLang="en-US" b="1" dirty="0">
                <a:latin typeface="Impact MT Std" pitchFamily="34" charset="0"/>
                <a:ea typeface="微软雅黑" panose="020B0503020204020204" pitchFamily="34" charset="-122"/>
                <a:sym typeface="+mn-ea"/>
              </a:rPr>
              <a:t>基线数据备份</a:t>
            </a:r>
          </a:p>
        </p:txBody>
      </p:sp>
      <p:sp>
        <p:nvSpPr>
          <p:cNvPr id="19" name="TextBox 253"/>
          <p:cNvSpPr txBox="1"/>
          <p:nvPr/>
        </p:nvSpPr>
        <p:spPr>
          <a:xfrm>
            <a:off x="273571" y="2183001"/>
            <a:ext cx="3411951" cy="1886428"/>
          </a:xfrm>
          <a:prstGeom prst="rect">
            <a:avLst/>
          </a:prstGeom>
          <a:noFill/>
        </p:spPr>
        <p:txBody>
          <a:bodyPr wrap="square" lIns="0" tIns="0" rIns="0" bIns="0" rtlCol="0">
            <a:normAutofit fontScale="92500" lnSpcReduction="20000"/>
          </a:bodyPr>
          <a:lstStyle/>
          <a:p>
            <a:pPr>
              <a:lnSpc>
                <a:spcPct val="15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cs typeface="+mn-ea"/>
                <a:sym typeface="+mn-lt"/>
              </a:rPr>
              <a:t>AgentServer</a:t>
            </a:r>
            <a:r>
              <a:rPr lang="zh-CN" altLang="en-US" sz="1400" dirty="0">
                <a:solidFill>
                  <a:schemeClr val="bg2">
                    <a:lumMod val="50000"/>
                  </a:schemeClr>
                </a:solidFill>
                <a:latin typeface="微软雅黑" panose="020B0503020204020204" pitchFamily="34" charset="-122"/>
                <a:ea typeface="微软雅黑" panose="020B0503020204020204" pitchFamily="34" charset="-122"/>
                <a:cs typeface="+mn-ea"/>
                <a:sym typeface="+mn-lt"/>
              </a:rPr>
              <a:t>定期去任务总控表（</a:t>
            </a:r>
            <a:r>
              <a:rPr lang="en-US" altLang="zh-CN" sz="1400" dirty="0">
                <a:solidFill>
                  <a:schemeClr val="bg2">
                    <a:lumMod val="50000"/>
                  </a:schemeClr>
                </a:solidFill>
                <a:latin typeface="微软雅黑" panose="020B0503020204020204" pitchFamily="34" charset="-122"/>
                <a:ea typeface="微软雅黑" panose="020B0503020204020204" pitchFamily="34" charset="-122"/>
                <a:cs typeface="+mn-ea"/>
                <a:sym typeface="+mn-lt"/>
              </a:rPr>
              <a:t>base_data_backup</a:t>
            </a:r>
            <a:r>
              <a:rPr lang="zh-CN" altLang="en-US" sz="1400" dirty="0">
                <a:solidFill>
                  <a:schemeClr val="bg2">
                    <a:lumMod val="50000"/>
                  </a:schemeClr>
                </a:solidFill>
                <a:latin typeface="微软雅黑" panose="020B0503020204020204" pitchFamily="34" charset="-122"/>
                <a:ea typeface="微软雅黑" panose="020B0503020204020204" pitchFamily="34" charset="-122"/>
                <a:cs typeface="+mn-ea"/>
                <a:sym typeface="+mn-lt"/>
              </a:rPr>
              <a:t>）中查询，以获取基线备份任务；在获取任务之后，</a:t>
            </a:r>
            <a:r>
              <a:rPr lang="en-US" altLang="zh-CN" sz="1400" dirty="0">
                <a:solidFill>
                  <a:schemeClr val="bg2">
                    <a:lumMod val="50000"/>
                  </a:schemeClr>
                </a:solidFill>
                <a:latin typeface="微软雅黑" panose="020B0503020204020204" pitchFamily="34" charset="-122"/>
                <a:ea typeface="微软雅黑" panose="020B0503020204020204" pitchFamily="34" charset="-122"/>
                <a:cs typeface="+mn-ea"/>
                <a:sym typeface="+mn-lt"/>
              </a:rPr>
              <a:t>AgentServer</a:t>
            </a:r>
            <a:r>
              <a:rPr lang="zh-CN" altLang="en-US" sz="1400" dirty="0">
                <a:solidFill>
                  <a:schemeClr val="bg2">
                    <a:lumMod val="50000"/>
                  </a:schemeClr>
                </a:solidFill>
                <a:latin typeface="微软雅黑" panose="020B0503020204020204" pitchFamily="34" charset="-122"/>
                <a:ea typeface="微软雅黑" panose="020B0503020204020204" pitchFamily="34" charset="-122"/>
                <a:cs typeface="+mn-ea"/>
                <a:sym typeface="+mn-lt"/>
              </a:rPr>
              <a:t>会将基线备份任务按照一定规则拆分为若干子任务，将子任务插入到子任务表（</a:t>
            </a:r>
            <a:r>
              <a:rPr lang="en-US" altLang="zh-CN" sz="1400" dirty="0">
                <a:solidFill>
                  <a:schemeClr val="bg2">
                    <a:lumMod val="50000"/>
                  </a:schemeClr>
                </a:solidFill>
                <a:latin typeface="微软雅黑" panose="020B0503020204020204" pitchFamily="34" charset="-122"/>
                <a:ea typeface="微软雅黑" panose="020B0503020204020204" pitchFamily="34" charset="-122"/>
                <a:cs typeface="+mn-ea"/>
                <a:sym typeface="+mn-lt"/>
              </a:rPr>
              <a:t>base_data_backup_task</a:t>
            </a:r>
            <a:r>
              <a:rPr lang="zh-CN" altLang="en-US" sz="1400" dirty="0">
                <a:solidFill>
                  <a:schemeClr val="bg2">
                    <a:lumMod val="50000"/>
                  </a:schemeClr>
                </a:solidFill>
                <a:latin typeface="微软雅黑" panose="020B0503020204020204" pitchFamily="34" charset="-122"/>
                <a:ea typeface="微软雅黑" panose="020B0503020204020204" pitchFamily="34" charset="-122"/>
                <a:cs typeface="+mn-ea"/>
                <a:sym typeface="+mn-lt"/>
              </a:rPr>
              <a:t>）中，随后每个子任务由一个相关线程来执行。</a:t>
            </a:r>
            <a:endParaRPr lang="en-US" sz="1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TextBox 59"/>
          <p:cNvSpPr txBox="1"/>
          <p:nvPr/>
        </p:nvSpPr>
        <p:spPr>
          <a:xfrm>
            <a:off x="273571" y="4362836"/>
            <a:ext cx="1502746" cy="276999"/>
          </a:xfrm>
          <a:prstGeom prst="rect">
            <a:avLst/>
          </a:prstGeom>
          <a:noFill/>
        </p:spPr>
        <p:txBody>
          <a:bodyPr wrap="square" lIns="0" tIns="0" rIns="0" bIns="0" rtlCol="0">
            <a:spAutoFit/>
          </a:bodyPr>
          <a:lstStyle/>
          <a:p>
            <a:r>
              <a:rPr lang="zh-CN" altLang="en-US" b="1" dirty="0">
                <a:latin typeface="Impact MT Std" pitchFamily="34" charset="0"/>
                <a:ea typeface="微软雅黑" panose="020B0503020204020204" pitchFamily="34" charset="-122"/>
              </a:rPr>
              <a:t>增量数据备份</a:t>
            </a:r>
          </a:p>
        </p:txBody>
      </p:sp>
      <p:sp>
        <p:nvSpPr>
          <p:cNvPr id="23" name="TextBox 253"/>
          <p:cNvSpPr txBox="1"/>
          <p:nvPr/>
        </p:nvSpPr>
        <p:spPr>
          <a:xfrm>
            <a:off x="273571" y="4730751"/>
            <a:ext cx="3982768" cy="1886428"/>
          </a:xfrm>
          <a:prstGeom prst="rect">
            <a:avLst/>
          </a:prstGeom>
          <a:noFill/>
        </p:spPr>
        <p:txBody>
          <a:bodyPr wrap="square" lIns="0" tIns="0" rIns="0" bIns="0" rtlCol="0">
            <a:normAutofit lnSpcReduction="10000"/>
          </a:bodyPr>
          <a:lstStyle/>
          <a:p>
            <a:pPr>
              <a:lnSpc>
                <a:spcPct val="140000"/>
              </a:lnSpc>
            </a:pP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增量备份通过拉取</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OceanBase</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的事务日志（即</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Clog</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）来备份用户实时变化的增量数据。增量备份的模块是</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incbackupserver</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，与基线备份的总体架构类似，</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incbackupserver</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定期查询</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Meta DB</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中的任务控制表（</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inc_data_backup</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），获取任务后通过</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RPC</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调用读取</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OceanBase</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的</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Clog</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sym typeface="+mn-lt"/>
              </a:rPr>
              <a:t>，然后对日志进行解析，按照事务组装成特定的格式后输出至备份介质。</a:t>
            </a:r>
            <a:endParaRPr lang="en-US" sz="13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4" name="TextBox 59"/>
          <p:cNvSpPr txBox="1"/>
          <p:nvPr/>
        </p:nvSpPr>
        <p:spPr>
          <a:xfrm>
            <a:off x="8311549" y="1818561"/>
            <a:ext cx="1502746" cy="276999"/>
          </a:xfrm>
          <a:prstGeom prst="rect">
            <a:avLst/>
          </a:prstGeom>
          <a:noFill/>
        </p:spPr>
        <p:txBody>
          <a:bodyPr wrap="square" lIns="0" tIns="0" rIns="0" bIns="0" rtlCol="0">
            <a:spAutoFit/>
          </a:bodyPr>
          <a:lstStyle/>
          <a:p>
            <a:r>
              <a:rPr lang="zh-CN" altLang="en-US" b="1" dirty="0">
                <a:latin typeface="Impact MT Std" pitchFamily="34" charset="0"/>
                <a:ea typeface="微软雅黑" panose="020B0503020204020204" pitchFamily="34" charset="-122"/>
              </a:rPr>
              <a:t>基线数据恢复</a:t>
            </a:r>
          </a:p>
        </p:txBody>
      </p:sp>
      <p:sp>
        <p:nvSpPr>
          <p:cNvPr id="25" name="TextBox 253"/>
          <p:cNvSpPr txBox="1"/>
          <p:nvPr/>
        </p:nvSpPr>
        <p:spPr>
          <a:xfrm>
            <a:off x="8349042" y="2183001"/>
            <a:ext cx="3366151" cy="1886428"/>
          </a:xfrm>
          <a:prstGeom prst="rect">
            <a:avLst/>
          </a:prstGeom>
          <a:noFill/>
        </p:spPr>
        <p:txBody>
          <a:bodyPr wrap="square" lIns="0" tIns="0" rIns="0" bIns="0" rtlCol="0">
            <a:normAutofit/>
          </a:bodyPr>
          <a:lstStyle/>
          <a:p>
            <a:pPr fontAlgn="base">
              <a:lnSpc>
                <a:spcPct val="130000"/>
              </a:lnSpc>
            </a:pP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rPr>
              <a:t>本质上来说，基线恢复是由恢复的目标集群来执行的。</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rPr>
              <a:t>AgentRestore</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rPr>
              <a:t>中的基线恢复线程发现基线恢复任务后，会向恢复目标集群发送一条执行基线恢复的命令（</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rPr>
              <a:t>ALTER SYSTEM RESTORE tenant</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rPr>
              <a:t> </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rPr>
              <a:t>FROM ...</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rPr>
              <a:t>），恢复的目标集群执行该命令即开始基线恢复，通过读取备份的基线数据来重构恢复租户。</a:t>
            </a:r>
          </a:p>
        </p:txBody>
      </p:sp>
      <p:sp>
        <p:nvSpPr>
          <p:cNvPr id="26" name="TextBox 59"/>
          <p:cNvSpPr txBox="1"/>
          <p:nvPr/>
        </p:nvSpPr>
        <p:spPr>
          <a:xfrm>
            <a:off x="8311549" y="4362836"/>
            <a:ext cx="1502746" cy="276999"/>
          </a:xfrm>
          <a:prstGeom prst="rect">
            <a:avLst/>
          </a:prstGeom>
          <a:noFill/>
        </p:spPr>
        <p:txBody>
          <a:bodyPr wrap="square" lIns="0" tIns="0" rIns="0" bIns="0" rtlCol="0">
            <a:spAutoFit/>
          </a:bodyPr>
          <a:lstStyle/>
          <a:p>
            <a:r>
              <a:rPr lang="zh-CN" altLang="en-US" b="1" dirty="0">
                <a:latin typeface="Impact MT Std" pitchFamily="34" charset="0"/>
                <a:ea typeface="微软雅黑" panose="020B0503020204020204" pitchFamily="34" charset="-122"/>
              </a:rPr>
              <a:t>增量数据恢复</a:t>
            </a:r>
          </a:p>
        </p:txBody>
      </p:sp>
      <p:sp>
        <p:nvSpPr>
          <p:cNvPr id="27" name="TextBox 253"/>
          <p:cNvSpPr txBox="1"/>
          <p:nvPr/>
        </p:nvSpPr>
        <p:spPr>
          <a:xfrm>
            <a:off x="8311549" y="4758679"/>
            <a:ext cx="3606880" cy="1886428"/>
          </a:xfrm>
          <a:prstGeom prst="rect">
            <a:avLst/>
          </a:prstGeom>
          <a:noFill/>
        </p:spPr>
        <p:txBody>
          <a:bodyPr wrap="square" lIns="0" tIns="0" rIns="0" bIns="0" rtlCol="0">
            <a:normAutofit/>
          </a:bodyPr>
          <a:lstStyle/>
          <a:p>
            <a:pPr fontAlgn="base">
              <a:lnSpc>
                <a:spcPct val="130000"/>
              </a:lnSpc>
            </a:pP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rPr>
              <a:t>在</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rPr>
              <a:t>AgentRestore</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rPr>
              <a:t>启动后，增量恢复线程开始不断扫描增量恢复任务控制表（</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rPr>
              <a:t>inc_data_restore</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rPr>
              <a:t>），发现新的任务后，启动下载线程开始下载增量备份的日志文件，下载完毕后，会对日志进行解压和解析，拼装成</a:t>
            </a:r>
            <a:r>
              <a:rPr lang="en-US" altLang="zh-CN" sz="1300" dirty="0">
                <a:solidFill>
                  <a:schemeClr val="bg2">
                    <a:lumMod val="50000"/>
                  </a:schemeClr>
                </a:solidFill>
                <a:latin typeface="微软雅黑" panose="020B0503020204020204" pitchFamily="34" charset="-122"/>
                <a:ea typeface="微软雅黑" panose="020B0503020204020204" pitchFamily="34" charset="-122"/>
                <a:cs typeface="+mn-ea"/>
              </a:rPr>
              <a:t>SQL</a:t>
            </a:r>
            <a:r>
              <a:rPr lang="zh-CN" altLang="en-US" sz="1300" dirty="0">
                <a:solidFill>
                  <a:schemeClr val="bg2">
                    <a:lumMod val="50000"/>
                  </a:schemeClr>
                </a:solidFill>
                <a:latin typeface="微软雅黑" panose="020B0503020204020204" pitchFamily="34" charset="-122"/>
                <a:ea typeface="微软雅黑" panose="020B0503020204020204" pitchFamily="34" charset="-122"/>
                <a:cs typeface="+mn-ea"/>
              </a:rPr>
              <a:t>语句并组装成事务，并写入恢复的目标集群租户中。下载、解析、写入这三个模块都通过多线程来提升执行效率。</a:t>
            </a:r>
          </a:p>
        </p:txBody>
      </p:sp>
      <p:pic>
        <p:nvPicPr>
          <p:cNvPr id="15" name="图片 14" descr="32EED743C6661CF01A4339DC69219843"/>
          <p:cNvPicPr>
            <a:picLocks noChangeAspect="1"/>
          </p:cNvPicPr>
          <p:nvPr/>
        </p:nvPicPr>
        <p:blipFill rotWithShape="1">
          <a:blip r:embed="rId3"/>
          <a:srcRect r="3538"/>
          <a:stretch>
            <a:fillRect/>
          </a:stretch>
        </p:blipFill>
        <p:spPr>
          <a:xfrm>
            <a:off x="4191005" y="1957059"/>
            <a:ext cx="3652554" cy="2801620"/>
          </a:xfrm>
          <a:prstGeom prst="rect">
            <a:avLst/>
          </a:prstGeom>
          <a:ln>
            <a:noFill/>
          </a:ln>
          <a:effectLst>
            <a:outerShdw blurRad="292100" dist="139700" dir="2700000" algn="tl" rotWithShape="0">
              <a:srgbClr val="333333">
                <a:alpha val="65000"/>
              </a:srgbClr>
            </a:outerShdw>
          </a:effectLst>
        </p:spPr>
      </p:pic>
      <p:sp>
        <p:nvSpPr>
          <p:cNvPr id="17" name="文本框 16"/>
          <p:cNvSpPr txBox="1"/>
          <p:nvPr/>
        </p:nvSpPr>
        <p:spPr>
          <a:xfrm>
            <a:off x="695325" y="341066"/>
            <a:ext cx="5288627" cy="584775"/>
          </a:xfrm>
          <a:prstGeom prst="rect">
            <a:avLst/>
          </a:prstGeom>
          <a:noFill/>
        </p:spPr>
        <p:txBody>
          <a:bodyPr wrap="none" rtlCol="0">
            <a:spAutoFit/>
            <a:scene3d>
              <a:camera prst="orthographicFront"/>
              <a:lightRig rig="threePt" dir="t"/>
            </a:scene3d>
            <a:sp3d contourW="12700"/>
          </a:bodyPr>
          <a:lstStyle/>
          <a:p>
            <a:r>
              <a:rPr lang="en-US" altLang="zh-CN" sz="3200" b="1" dirty="0">
                <a:solidFill>
                  <a:srgbClr val="C3334F"/>
                </a:solidFill>
              </a:rPr>
              <a:t>OceanBase</a:t>
            </a:r>
            <a:r>
              <a:rPr lang="zh-CN" altLang="en-US" sz="3200" b="1" dirty="0">
                <a:solidFill>
                  <a:srgbClr val="C3334F"/>
                </a:solidFill>
              </a:rPr>
              <a:t>备份及恢复原理</a:t>
            </a:r>
          </a:p>
        </p:txBody>
      </p:sp>
    </p:spTree>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95325" y="341066"/>
            <a:ext cx="7002780" cy="583565"/>
          </a:xfrm>
          <a:prstGeom prst="rect">
            <a:avLst/>
          </a:prstGeom>
          <a:noFill/>
        </p:spPr>
        <p:txBody>
          <a:bodyPr wrap="none" rtlCol="0">
            <a:spAutoFit/>
            <a:scene3d>
              <a:camera prst="orthographicFront"/>
              <a:lightRig rig="threePt" dir="t"/>
            </a:scene3d>
            <a:sp3d contourW="12700"/>
          </a:bodyPr>
          <a:lstStyle/>
          <a:p>
            <a:pPr algn="l"/>
            <a:r>
              <a:rPr lang="en-US" altLang="zh-CN" sz="3200" b="1" dirty="0">
                <a:solidFill>
                  <a:srgbClr val="C3334F"/>
                </a:solidFill>
                <a:sym typeface="+mn-ea"/>
              </a:rPr>
              <a:t>OceanBase</a:t>
            </a:r>
            <a:r>
              <a:rPr lang="zh-CN" altLang="en-US" sz="3200" b="1" dirty="0">
                <a:solidFill>
                  <a:srgbClr val="C3334F"/>
                </a:solidFill>
                <a:sym typeface="+mn-ea"/>
              </a:rPr>
              <a:t>备份及恢复原理</a:t>
            </a:r>
            <a:r>
              <a:rPr lang="en-US" altLang="zh-CN" sz="3200" b="1" dirty="0">
                <a:solidFill>
                  <a:srgbClr val="C3334F"/>
                </a:solidFill>
                <a:sym typeface="+mn-ea"/>
              </a:rPr>
              <a:t>-</a:t>
            </a:r>
            <a:r>
              <a:rPr lang="zh-CN" altLang="en-US" sz="3200" b="1" dirty="0">
                <a:solidFill>
                  <a:srgbClr val="C3334F"/>
                </a:solidFill>
                <a:sym typeface="+mn-ea"/>
              </a:rPr>
              <a:t>数据备份</a:t>
            </a:r>
          </a:p>
        </p:txBody>
      </p:sp>
      <p:sp>
        <p:nvSpPr>
          <p:cNvPr id="48" name="矩形 47"/>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1"/>
            </p:custDataLst>
          </p:nvPr>
        </p:nvPicPr>
        <p:blipFill>
          <a:blip r:embed="rId5"/>
          <a:stretch>
            <a:fillRect/>
          </a:stretch>
        </p:blipFill>
        <p:spPr>
          <a:xfrm>
            <a:off x="298450" y="2914015"/>
            <a:ext cx="5558790" cy="2835910"/>
          </a:xfrm>
          <a:prstGeom prst="rect">
            <a:avLst/>
          </a:prstGeom>
        </p:spPr>
      </p:pic>
      <p:sp>
        <p:nvSpPr>
          <p:cNvPr id="4" name="矩形 3"/>
          <p:cNvSpPr/>
          <p:nvPr>
            <p:custDataLst>
              <p:tags r:id="rId2"/>
            </p:custDataLst>
          </p:nvPr>
        </p:nvSpPr>
        <p:spPr>
          <a:xfrm>
            <a:off x="6212065" y="1309425"/>
            <a:ext cx="4651149" cy="5262245"/>
          </a:xfrm>
          <a:prstGeom prst="rect">
            <a:avLst/>
          </a:prstGeom>
        </p:spPr>
        <p:txBody>
          <a:bodyPr wrap="square">
            <a:spAutoFit/>
            <a:scene3d>
              <a:camera prst="orthographicFront"/>
              <a:lightRig rig="threePt" dir="t"/>
            </a:scene3d>
            <a:sp3d contourW="12700"/>
          </a:bodyPr>
          <a:lstStyle/>
          <a:p>
            <a:pPr algn="l">
              <a:lnSpc>
                <a:spcPct val="200000"/>
              </a:lnSpc>
            </a:pPr>
            <a:r>
              <a:rPr sz="1400" dirty="0">
                <a:solidFill>
                  <a:schemeClr val="tx1">
                    <a:lumMod val="50000"/>
                    <a:lumOff val="50000"/>
                  </a:schemeClr>
                </a:solidFill>
              </a:rPr>
              <a:t>AgentServer 定期去任务总控表（base_data_backup）中查询，以获取基线备份任务；在获取任务之后，AgentServer 会将基线备份任务按照一定规则拆分为若干子任务，将子任务插入到子任务表中，随后每个子任务由</a:t>
            </a:r>
          </a:p>
          <a:p>
            <a:pPr algn="l">
              <a:lnSpc>
                <a:spcPct val="200000"/>
              </a:lnSpc>
            </a:pPr>
            <a:r>
              <a:rPr sz="1400" dirty="0">
                <a:solidFill>
                  <a:schemeClr val="tx1">
                    <a:lumMod val="50000"/>
                    <a:lumOff val="50000"/>
                  </a:schemeClr>
                </a:solidFill>
              </a:rPr>
              <a:t>一个相关线程来执行，执行时随机选择延时低的从库，通过 RPC 调用来读取宏块数据，经过处理后异步写入到备份介质中，直到所有子任务都完成之后，任务记录被移动到历史表中。</a:t>
            </a:r>
          </a:p>
          <a:p>
            <a:pPr algn="l">
              <a:lnSpc>
                <a:spcPct val="200000"/>
              </a:lnSpc>
            </a:pPr>
            <a:r>
              <a:rPr sz="1400" dirty="0">
                <a:solidFill>
                  <a:schemeClr val="tx1">
                    <a:lumMod val="50000"/>
                    <a:lumOff val="50000"/>
                  </a:schemeClr>
                </a:solidFill>
              </a:rPr>
              <a:t>基线数据中既包含逻辑备份数据，也包含物理备份数据，其中包括建表语句等在内的 DDL 以逻辑的方式备份，用户数据则以物理的方式（即文件复制）备份，在备份数据中，也有记录备份进度元信息的索引文件。</a:t>
            </a:r>
          </a:p>
        </p:txBody>
      </p:sp>
      <p:sp>
        <p:nvSpPr>
          <p:cNvPr id="6" name="文本框 5"/>
          <p:cNvSpPr txBox="1"/>
          <p:nvPr/>
        </p:nvSpPr>
        <p:spPr>
          <a:xfrm>
            <a:off x="298450" y="1381125"/>
            <a:ext cx="6096000" cy="1076325"/>
          </a:xfrm>
          <a:prstGeom prst="rect">
            <a:avLst/>
          </a:prstGeom>
          <a:noFill/>
        </p:spPr>
        <p:txBody>
          <a:bodyPr wrap="square" rtlCol="0" anchor="t">
            <a:spAutoFit/>
          </a:bodyPr>
          <a:lstStyle/>
          <a:p>
            <a:pPr algn="just">
              <a:lnSpc>
                <a:spcPct val="200000"/>
              </a:lnSpc>
            </a:pPr>
            <a:r>
              <a:rPr lang="zh-CN" b="1" dirty="0">
                <a:solidFill>
                  <a:schemeClr val="tx1"/>
                </a:solidFill>
                <a:sym typeface="+mn-ea"/>
              </a:rPr>
              <a:t>基线数据备份</a:t>
            </a:r>
            <a:endParaRPr lang="zh-CN" b="1" dirty="0">
              <a:solidFill>
                <a:schemeClr val="tx1"/>
              </a:solidFill>
            </a:endParaRPr>
          </a:p>
          <a:p>
            <a:pPr algn="l">
              <a:lnSpc>
                <a:spcPct val="200000"/>
              </a:lnSpc>
            </a:pPr>
            <a:r>
              <a:rPr sz="1400" dirty="0">
                <a:solidFill>
                  <a:schemeClr val="tx1">
                    <a:lumMod val="50000"/>
                    <a:lumOff val="50000"/>
                  </a:schemeClr>
                </a:solidFill>
                <a:sym typeface="+mn-ea"/>
              </a:rPr>
              <a:t>备份恢复中执行基线备份的模块是 AgentServer ，如下图所示：</a:t>
            </a:r>
            <a:endParaRPr lang="zh-CN" altLang="en-US" sz="1400" dirty="0">
              <a:solidFill>
                <a:schemeClr val="tx1">
                  <a:lumMod val="50000"/>
                  <a:lumOff val="50000"/>
                </a:schemeClr>
              </a:solidFill>
              <a:sym typeface="+mn-ea"/>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95325" y="341066"/>
            <a:ext cx="7002780" cy="583565"/>
          </a:xfrm>
          <a:prstGeom prst="rect">
            <a:avLst/>
          </a:prstGeom>
          <a:noFill/>
        </p:spPr>
        <p:txBody>
          <a:bodyPr wrap="none" rtlCol="0">
            <a:spAutoFit/>
            <a:scene3d>
              <a:camera prst="orthographicFront"/>
              <a:lightRig rig="threePt" dir="t"/>
            </a:scene3d>
            <a:sp3d contourW="12700"/>
          </a:bodyPr>
          <a:lstStyle/>
          <a:p>
            <a:r>
              <a:rPr lang="en-US" altLang="zh-CN" sz="3200" b="1" dirty="0">
                <a:solidFill>
                  <a:srgbClr val="C3334F"/>
                </a:solidFill>
                <a:sym typeface="+mn-ea"/>
              </a:rPr>
              <a:t>OceanBase</a:t>
            </a:r>
            <a:r>
              <a:rPr lang="zh-CN" altLang="en-US" sz="3200" b="1" dirty="0">
                <a:solidFill>
                  <a:srgbClr val="C3334F"/>
                </a:solidFill>
                <a:sym typeface="+mn-ea"/>
              </a:rPr>
              <a:t>备份及恢复原理</a:t>
            </a:r>
            <a:r>
              <a:rPr lang="en-US" altLang="zh-CN" sz="3200" b="1" dirty="0">
                <a:solidFill>
                  <a:srgbClr val="C3334F"/>
                </a:solidFill>
                <a:sym typeface="+mn-ea"/>
              </a:rPr>
              <a:t>-</a:t>
            </a:r>
            <a:r>
              <a:rPr lang="zh-CN" altLang="en-US" sz="3200" b="1" dirty="0">
                <a:solidFill>
                  <a:srgbClr val="C3334F"/>
                </a:solidFill>
                <a:sym typeface="+mn-ea"/>
              </a:rPr>
              <a:t>数据备份</a:t>
            </a:r>
          </a:p>
        </p:txBody>
      </p:sp>
      <p:sp>
        <p:nvSpPr>
          <p:cNvPr id="48" name="矩形 47"/>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1"/>
            </p:custDataLst>
          </p:nvPr>
        </p:nvSpPr>
        <p:spPr>
          <a:xfrm>
            <a:off x="6495910" y="1735510"/>
            <a:ext cx="4651149" cy="4831080"/>
          </a:xfrm>
          <a:prstGeom prst="rect">
            <a:avLst/>
          </a:prstGeom>
        </p:spPr>
        <p:txBody>
          <a:bodyPr wrap="square">
            <a:spAutoFit/>
            <a:scene3d>
              <a:camera prst="orthographicFront"/>
              <a:lightRig rig="threePt" dir="t"/>
            </a:scene3d>
            <a:sp3d contourW="12700"/>
          </a:bodyPr>
          <a:lstStyle/>
          <a:p>
            <a:pPr algn="l">
              <a:lnSpc>
                <a:spcPct val="200000"/>
              </a:lnSpc>
            </a:pPr>
            <a:r>
              <a:rPr sz="1400" dirty="0">
                <a:solidFill>
                  <a:schemeClr val="tx1">
                    <a:lumMod val="50000"/>
                    <a:lumOff val="50000"/>
                  </a:schemeClr>
                </a:solidFill>
              </a:rPr>
              <a:t>与基线数据备份不同的是，增量备份是一个持续的过程，任务在发起后会一直执行，不断地备份数据变更生成的事务日志，因此增量备份任务没有历史表，任务的状态记录在 inc_data_backup 表中。除了任务的状态</a:t>
            </a:r>
            <a:r>
              <a:rPr lang="zh-CN" sz="1400" dirty="0">
                <a:solidFill>
                  <a:schemeClr val="tx1">
                    <a:lumMod val="50000"/>
                    <a:lumOff val="50000"/>
                  </a:schemeClr>
                </a:solidFill>
              </a:rPr>
              <a:t>，</a:t>
            </a:r>
            <a:r>
              <a:rPr sz="1400" dirty="0">
                <a:solidFill>
                  <a:schemeClr val="tx1">
                    <a:lumMod val="50000"/>
                    <a:lumOff val="50000"/>
                  </a:schemeClr>
                </a:solidFill>
              </a:rPr>
              <a:t>表中的另一个重要参数是增量备份位点，代表这个增量备份任务已经备份到的时间点，这是衡量增量备份任务进度以及是否正常运行的重要指标。</a:t>
            </a:r>
          </a:p>
          <a:p>
            <a:pPr algn="l">
              <a:lnSpc>
                <a:spcPct val="200000"/>
              </a:lnSpc>
            </a:pPr>
            <a:r>
              <a:rPr sz="1400" dirty="0">
                <a:solidFill>
                  <a:schemeClr val="tx1">
                    <a:lumMod val="50000"/>
                    <a:lumOff val="50000"/>
                  </a:schemeClr>
                </a:solidFill>
              </a:rPr>
              <a:t>值得一提的是，OceanBase 的增量备份是逻辑备份，不是物理备份，也就是说，增量备份出来的数据所包含的用户数据的变更只包含了变化的内容，没有包含数据在内存或硬盘上的物理变更。</a:t>
            </a:r>
          </a:p>
        </p:txBody>
      </p:sp>
      <p:sp>
        <p:nvSpPr>
          <p:cNvPr id="6" name="文本框 5"/>
          <p:cNvSpPr txBox="1"/>
          <p:nvPr/>
        </p:nvSpPr>
        <p:spPr>
          <a:xfrm>
            <a:off x="298450" y="1204595"/>
            <a:ext cx="6045200" cy="2799715"/>
          </a:xfrm>
          <a:prstGeom prst="rect">
            <a:avLst/>
          </a:prstGeom>
          <a:noFill/>
        </p:spPr>
        <p:txBody>
          <a:bodyPr wrap="square" rtlCol="0" anchor="t">
            <a:spAutoFit/>
          </a:bodyPr>
          <a:lstStyle/>
          <a:p>
            <a:pPr algn="just">
              <a:lnSpc>
                <a:spcPct val="200000"/>
              </a:lnSpc>
            </a:pPr>
            <a:r>
              <a:rPr lang="zh-CN" b="1" dirty="0">
                <a:sym typeface="+mn-ea"/>
              </a:rPr>
              <a:t>增量数据备份</a:t>
            </a:r>
            <a:endParaRPr lang="zh-CN" b="1" dirty="0"/>
          </a:p>
          <a:p>
            <a:pPr>
              <a:lnSpc>
                <a:spcPct val="200000"/>
              </a:lnSpc>
            </a:pPr>
            <a:r>
              <a:rPr sz="1400" dirty="0">
                <a:solidFill>
                  <a:schemeClr val="tx1">
                    <a:lumMod val="50000"/>
                    <a:lumOff val="50000"/>
                  </a:schemeClr>
                </a:solidFill>
                <a:sym typeface="+mn-ea"/>
              </a:rPr>
              <a:t>增量备份通过拉取 OceanBase 的事务日志（即 Clog）来备份用户实时变化的增量数据。增量备份的模块是 incbackupserver，与基线备份的总体架构类似，incbackupserver 定期查询 Meta DB 中的任务控制表，获取任务后通过 RPC 调用读取 OceanBase 的 Clog，然后对日志进行解析，按照事务组装成特定的格式后输出至备份介质。</a:t>
            </a:r>
          </a:p>
        </p:txBody>
      </p:sp>
      <p:pic>
        <p:nvPicPr>
          <p:cNvPr id="100" name="图片 99"/>
          <p:cNvPicPr/>
          <p:nvPr>
            <p:custDataLst>
              <p:tags r:id="rId2"/>
            </p:custDataLst>
          </p:nvPr>
        </p:nvPicPr>
        <p:blipFill>
          <a:blip r:embed="rId5"/>
          <a:srcRect b="10458"/>
          <a:stretch>
            <a:fillRect/>
          </a:stretch>
        </p:blipFill>
        <p:spPr>
          <a:xfrm>
            <a:off x="614045" y="4004310"/>
            <a:ext cx="5050155" cy="23526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386896e-67d1-4eb6-af62-d556a51fd7b9"/>
          <p:cNvGrpSpPr>
            <a:grpSpLocks noChangeAspect="1"/>
          </p:cNvGrpSpPr>
          <p:nvPr/>
        </p:nvGrpSpPr>
        <p:grpSpPr>
          <a:xfrm>
            <a:off x="906425" y="1774337"/>
            <a:ext cx="10379152" cy="3690824"/>
            <a:chOff x="906425" y="1774337"/>
            <a:chExt cx="10379152" cy="3690824"/>
          </a:xfrm>
        </p:grpSpPr>
        <p:sp>
          <p:nvSpPr>
            <p:cNvPr id="4" name="Flowchart: Off-page Connector 3"/>
            <p:cNvSpPr/>
            <p:nvPr/>
          </p:nvSpPr>
          <p:spPr>
            <a:xfrm>
              <a:off x="906425" y="1841310"/>
              <a:ext cx="965063" cy="937433"/>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Flowchart: Off-page Connector 4"/>
            <p:cNvSpPr/>
            <p:nvPr/>
          </p:nvSpPr>
          <p:spPr>
            <a:xfrm>
              <a:off x="906425" y="3183562"/>
              <a:ext cx="965063" cy="937436"/>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Flowchart: Off-page Connector 5"/>
            <p:cNvSpPr/>
            <p:nvPr/>
          </p:nvSpPr>
          <p:spPr>
            <a:xfrm>
              <a:off x="906425" y="4527725"/>
              <a:ext cx="965063" cy="937436"/>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Flowchart: Off-page Connector 9"/>
            <p:cNvSpPr/>
            <p:nvPr/>
          </p:nvSpPr>
          <p:spPr>
            <a:xfrm>
              <a:off x="10320514" y="1839398"/>
              <a:ext cx="965063" cy="937436"/>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Flowchart: Off-page Connector 13"/>
            <p:cNvSpPr/>
            <p:nvPr/>
          </p:nvSpPr>
          <p:spPr>
            <a:xfrm>
              <a:off x="10320514" y="3183563"/>
              <a:ext cx="965063" cy="937436"/>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Flowchart: Off-page Connector 17"/>
            <p:cNvSpPr/>
            <p:nvPr/>
          </p:nvSpPr>
          <p:spPr>
            <a:xfrm>
              <a:off x="10320514" y="4527724"/>
              <a:ext cx="965063" cy="937437"/>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13" name="Straight Connector 18"/>
            <p:cNvCxnSpPr/>
            <p:nvPr/>
          </p:nvCxnSpPr>
          <p:spPr>
            <a:xfrm flipV="1">
              <a:off x="6096000" y="1774337"/>
              <a:ext cx="0" cy="3661543"/>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Freeform: Shape 19"/>
            <p:cNvSpPr>
              <a:spLocks/>
            </p:cNvSpPr>
            <p:nvPr/>
          </p:nvSpPr>
          <p:spPr bwMode="auto">
            <a:xfrm>
              <a:off x="10572616" y="3421852"/>
              <a:ext cx="460856" cy="460856"/>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headEnd/>
              <a:tailEnd/>
            </a:ln>
          </p:spPr>
          <p:txBody>
            <a:bodyPr anchor="ctr"/>
            <a:lstStyle/>
            <a:p>
              <a:pPr algn="ctr"/>
              <a:endParaRPr/>
            </a:p>
          </p:txBody>
        </p:sp>
        <p:sp>
          <p:nvSpPr>
            <p:cNvPr id="15" name="Freeform: Shape 20"/>
            <p:cNvSpPr>
              <a:spLocks/>
            </p:cNvSpPr>
            <p:nvPr/>
          </p:nvSpPr>
          <p:spPr bwMode="auto">
            <a:xfrm>
              <a:off x="1142041" y="2063112"/>
              <a:ext cx="493827" cy="493827"/>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anchor="ctr"/>
            <a:lstStyle/>
            <a:p>
              <a:pPr algn="ctr"/>
              <a:endParaRPr/>
            </a:p>
          </p:txBody>
        </p:sp>
        <p:sp>
          <p:nvSpPr>
            <p:cNvPr id="16" name="Freeform: Shape 21"/>
            <p:cNvSpPr>
              <a:spLocks/>
            </p:cNvSpPr>
            <p:nvPr/>
          </p:nvSpPr>
          <p:spPr bwMode="auto">
            <a:xfrm>
              <a:off x="1167880" y="3431204"/>
              <a:ext cx="442149" cy="44214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anchor="ctr"/>
            <a:lstStyle/>
            <a:p>
              <a:pPr algn="ctr"/>
              <a:endParaRPr/>
            </a:p>
          </p:txBody>
        </p:sp>
        <p:sp>
          <p:nvSpPr>
            <p:cNvPr id="17" name="Freeform: Shape 22"/>
            <p:cNvSpPr>
              <a:spLocks/>
            </p:cNvSpPr>
            <p:nvPr/>
          </p:nvSpPr>
          <p:spPr bwMode="auto">
            <a:xfrm>
              <a:off x="1191195" y="4707525"/>
              <a:ext cx="395520" cy="577832"/>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anchor="ctr"/>
            <a:lstStyle/>
            <a:p>
              <a:pPr algn="ctr"/>
              <a:endParaRPr/>
            </a:p>
          </p:txBody>
        </p:sp>
        <p:sp>
          <p:nvSpPr>
            <p:cNvPr id="18" name="Freeform: Shape 23"/>
            <p:cNvSpPr>
              <a:spLocks/>
            </p:cNvSpPr>
            <p:nvPr/>
          </p:nvSpPr>
          <p:spPr bwMode="auto">
            <a:xfrm>
              <a:off x="10550458" y="2118676"/>
              <a:ext cx="505173" cy="378881"/>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anchor="ctr"/>
            <a:lstStyle/>
            <a:p>
              <a:pPr algn="ctr"/>
              <a:endParaRPr/>
            </a:p>
          </p:txBody>
        </p:sp>
        <p:sp>
          <p:nvSpPr>
            <p:cNvPr id="19" name="Freeform: Shape 24"/>
            <p:cNvSpPr>
              <a:spLocks/>
            </p:cNvSpPr>
            <p:nvPr/>
          </p:nvSpPr>
          <p:spPr bwMode="auto">
            <a:xfrm>
              <a:off x="10600805" y="4807004"/>
              <a:ext cx="404481" cy="378881"/>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a:p>
          </p:txBody>
        </p:sp>
      </p:grpSp>
      <p:sp>
        <p:nvSpPr>
          <p:cNvPr id="36" name="文本框 35"/>
          <p:cNvSpPr txBox="1"/>
          <p:nvPr/>
        </p:nvSpPr>
        <p:spPr>
          <a:xfrm>
            <a:off x="695325" y="341066"/>
            <a:ext cx="3467616"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rgbClr val="C3334F"/>
                </a:solidFill>
              </a:rPr>
              <a:t>与上学期的不同点</a:t>
            </a:r>
            <a:endParaRPr lang="en-US" altLang="zh-CN" sz="3200" b="1" dirty="0">
              <a:solidFill>
                <a:srgbClr val="C3334F"/>
              </a:solidFill>
            </a:endParaRPr>
          </a:p>
        </p:txBody>
      </p:sp>
      <p:sp>
        <p:nvSpPr>
          <p:cNvPr id="38" name="矩形 37"/>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2084306" y="1774337"/>
            <a:ext cx="3672876" cy="1198240"/>
            <a:chOff x="1090387" y="2856558"/>
            <a:chExt cx="3672876" cy="1198240"/>
          </a:xfrm>
        </p:grpSpPr>
        <p:sp>
          <p:nvSpPr>
            <p:cNvPr id="42" name="矩形 41"/>
            <p:cNvSpPr/>
            <p:nvPr/>
          </p:nvSpPr>
          <p:spPr>
            <a:xfrm>
              <a:off x="1090387" y="3209182"/>
              <a:ext cx="3672876" cy="84561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上学期，我们停留在了</a:t>
              </a:r>
              <a:r>
                <a:rPr lang="en-US" altLang="zh-CN" sz="1400" dirty="0" err="1">
                  <a:solidFill>
                    <a:schemeClr val="tx1">
                      <a:lumMod val="50000"/>
                      <a:lumOff val="50000"/>
                    </a:schemeClr>
                  </a:solidFill>
                </a:rPr>
                <a:t>oceanbase</a:t>
              </a:r>
              <a:r>
                <a:rPr lang="zh-CN" altLang="en-US" sz="1400" dirty="0">
                  <a:solidFill>
                    <a:schemeClr val="tx1">
                      <a:lumMod val="50000"/>
                      <a:lumOff val="50000"/>
                    </a:schemeClr>
                  </a:solidFill>
                </a:rPr>
                <a:t>的表现结果上，没有从代码级别深入了解。本学期我们从这一角度探讨了</a:t>
              </a:r>
              <a:r>
                <a:rPr lang="en-US" altLang="zh-CN" sz="1400" dirty="0" err="1">
                  <a:solidFill>
                    <a:schemeClr val="tx1">
                      <a:lumMod val="50000"/>
                      <a:lumOff val="50000"/>
                    </a:schemeClr>
                  </a:solidFill>
                </a:rPr>
                <a:t>oceanbase</a:t>
              </a:r>
              <a:r>
                <a:rPr lang="zh-CN" altLang="en-US" sz="1400" dirty="0">
                  <a:solidFill>
                    <a:schemeClr val="tx1">
                      <a:lumMod val="50000"/>
                      <a:lumOff val="50000"/>
                    </a:schemeClr>
                  </a:solidFill>
                </a:rPr>
                <a:t>数据库。</a:t>
              </a:r>
            </a:p>
          </p:txBody>
        </p:sp>
        <p:sp>
          <p:nvSpPr>
            <p:cNvPr id="43" name="矩形 42"/>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代码级别</a:t>
              </a:r>
            </a:p>
          </p:txBody>
        </p:sp>
      </p:grpSp>
      <p:grpSp>
        <p:nvGrpSpPr>
          <p:cNvPr id="44" name="组合 43"/>
          <p:cNvGrpSpPr/>
          <p:nvPr/>
        </p:nvGrpSpPr>
        <p:grpSpPr>
          <a:xfrm>
            <a:off x="2084306" y="3124097"/>
            <a:ext cx="3672876" cy="938234"/>
            <a:chOff x="1090387" y="2856558"/>
            <a:chExt cx="3672876" cy="938234"/>
          </a:xfrm>
        </p:grpSpPr>
        <p:sp>
          <p:nvSpPr>
            <p:cNvPr id="45" name="矩形 44"/>
            <p:cNvSpPr/>
            <p:nvPr/>
          </p:nvSpPr>
          <p:spPr>
            <a:xfrm>
              <a:off x="1090387" y="3209182"/>
              <a:ext cx="3672876" cy="58561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既然分析了代码，</a:t>
              </a:r>
              <a:r>
                <a:rPr lang="en-US" altLang="zh-CN" sz="1400" dirty="0" err="1">
                  <a:solidFill>
                    <a:schemeClr val="tx1">
                      <a:lumMod val="50000"/>
                      <a:lumOff val="50000"/>
                    </a:schemeClr>
                  </a:solidFill>
                </a:rPr>
                <a:t>oceanbase</a:t>
              </a:r>
              <a:r>
                <a:rPr lang="zh-CN" altLang="en-US" sz="1400" dirty="0">
                  <a:solidFill>
                    <a:schemeClr val="tx1">
                      <a:lumMod val="50000"/>
                      <a:lumOff val="50000"/>
                    </a:schemeClr>
                  </a:solidFill>
                </a:rPr>
                <a:t>独特的数据结构就更不能错过。我们同样做了分析。</a:t>
              </a:r>
            </a:p>
          </p:txBody>
        </p:sp>
        <p:sp>
          <p:nvSpPr>
            <p:cNvPr id="46" name="矩形 45"/>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数据结构</a:t>
              </a:r>
            </a:p>
          </p:txBody>
        </p:sp>
      </p:grpSp>
      <p:grpSp>
        <p:nvGrpSpPr>
          <p:cNvPr id="47" name="组合 46"/>
          <p:cNvGrpSpPr/>
          <p:nvPr/>
        </p:nvGrpSpPr>
        <p:grpSpPr>
          <a:xfrm>
            <a:off x="2084306" y="4473858"/>
            <a:ext cx="3672876" cy="939708"/>
            <a:chOff x="1090387" y="2856558"/>
            <a:chExt cx="3672876" cy="939708"/>
          </a:xfrm>
        </p:grpSpPr>
        <p:sp>
          <p:nvSpPr>
            <p:cNvPr id="48" name="矩形 47"/>
            <p:cNvSpPr/>
            <p:nvPr/>
          </p:nvSpPr>
          <p:spPr>
            <a:xfrm>
              <a:off x="1090387" y="3209182"/>
              <a:ext cx="3672876" cy="5870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本学期我们具体探讨了某几种技术选型，从而能够更好地理解</a:t>
              </a:r>
              <a:r>
                <a:rPr lang="en-US" altLang="zh-CN" sz="1400" dirty="0" err="1">
                  <a:solidFill>
                    <a:schemeClr val="tx1">
                      <a:lumMod val="50000"/>
                      <a:lumOff val="50000"/>
                    </a:schemeClr>
                  </a:solidFill>
                </a:rPr>
                <a:t>oceanbase</a:t>
              </a:r>
              <a:r>
                <a:rPr lang="zh-CN" altLang="en-US" sz="1400" dirty="0">
                  <a:solidFill>
                    <a:schemeClr val="tx1">
                      <a:lumMod val="50000"/>
                      <a:lumOff val="50000"/>
                    </a:schemeClr>
                  </a:solidFill>
                </a:rPr>
                <a:t>高性能的成因。</a:t>
              </a:r>
            </a:p>
          </p:txBody>
        </p:sp>
        <p:sp>
          <p:nvSpPr>
            <p:cNvPr id="49" name="矩形 48"/>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技术选型</a:t>
              </a:r>
            </a:p>
          </p:txBody>
        </p:sp>
      </p:grpSp>
      <p:grpSp>
        <p:nvGrpSpPr>
          <p:cNvPr id="50" name="组合 49"/>
          <p:cNvGrpSpPr/>
          <p:nvPr/>
        </p:nvGrpSpPr>
        <p:grpSpPr>
          <a:xfrm>
            <a:off x="6507493" y="1774337"/>
            <a:ext cx="3672876" cy="679701"/>
            <a:chOff x="1090387" y="2856558"/>
            <a:chExt cx="3672876" cy="679701"/>
          </a:xfrm>
        </p:grpSpPr>
        <p:sp>
          <p:nvSpPr>
            <p:cNvPr id="51" name="矩形 50"/>
            <p:cNvSpPr/>
            <p:nvPr/>
          </p:nvSpPr>
          <p:spPr>
            <a:xfrm>
              <a:off x="1090387" y="3209182"/>
              <a:ext cx="3672876" cy="32707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50000"/>
                      <a:lumOff val="50000"/>
                    </a:schemeClr>
                  </a:solidFill>
                </a:rPr>
                <a:t>针对同一现象，我们小组的分析更加深入</a:t>
              </a:r>
            </a:p>
          </p:txBody>
        </p:sp>
        <p:sp>
          <p:nvSpPr>
            <p:cNvPr id="52" name="矩形 51"/>
            <p:cNvSpPr/>
            <p:nvPr/>
          </p:nvSpPr>
          <p:spPr>
            <a:xfrm>
              <a:off x="2521289" y="2856558"/>
              <a:ext cx="2241974" cy="40126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深入分析</a:t>
              </a:r>
            </a:p>
          </p:txBody>
        </p:sp>
      </p:grpSp>
      <p:grpSp>
        <p:nvGrpSpPr>
          <p:cNvPr id="53" name="组合 52"/>
          <p:cNvGrpSpPr/>
          <p:nvPr/>
        </p:nvGrpSpPr>
        <p:grpSpPr>
          <a:xfrm>
            <a:off x="6507493" y="3124097"/>
            <a:ext cx="3672876" cy="938234"/>
            <a:chOff x="1090387" y="2856558"/>
            <a:chExt cx="3672876" cy="938234"/>
          </a:xfrm>
        </p:grpSpPr>
        <p:sp>
          <p:nvSpPr>
            <p:cNvPr id="54" name="矩形 53"/>
            <p:cNvSpPr/>
            <p:nvPr/>
          </p:nvSpPr>
          <p:spPr>
            <a:xfrm>
              <a:off x="1090387" y="3209182"/>
              <a:ext cx="3672876" cy="58561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50000"/>
                      <a:lumOff val="50000"/>
                    </a:schemeClr>
                  </a:solidFill>
                </a:rPr>
                <a:t>在进行展示时，我们使用了更多图表，因此展示的结果更加清晰。</a:t>
              </a:r>
            </a:p>
          </p:txBody>
        </p:sp>
        <p:sp>
          <p:nvSpPr>
            <p:cNvPr id="55" name="矩形 54"/>
            <p:cNvSpPr/>
            <p:nvPr/>
          </p:nvSpPr>
          <p:spPr>
            <a:xfrm>
              <a:off x="2521289" y="2856558"/>
              <a:ext cx="2241974" cy="39421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更多图表</a:t>
              </a:r>
            </a:p>
          </p:txBody>
        </p:sp>
      </p:grpSp>
      <p:grpSp>
        <p:nvGrpSpPr>
          <p:cNvPr id="56" name="组合 55"/>
          <p:cNvGrpSpPr/>
          <p:nvPr/>
        </p:nvGrpSpPr>
        <p:grpSpPr>
          <a:xfrm>
            <a:off x="6507493" y="4473858"/>
            <a:ext cx="3672876" cy="1196766"/>
            <a:chOff x="1090387" y="2856558"/>
            <a:chExt cx="3672876" cy="1196766"/>
          </a:xfrm>
        </p:grpSpPr>
        <p:sp>
          <p:nvSpPr>
            <p:cNvPr id="57" name="矩形 56"/>
            <p:cNvSpPr/>
            <p:nvPr/>
          </p:nvSpPr>
          <p:spPr>
            <a:xfrm>
              <a:off x="1090387" y="3209182"/>
              <a:ext cx="3672876" cy="84414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50000"/>
                      <a:lumOff val="50000"/>
                    </a:schemeClr>
                  </a:solidFill>
                </a:rPr>
                <a:t>经过课设的系统开发，小组成员对于数据库的理论理解更上一层楼，能够从更深的层级上理解</a:t>
              </a:r>
              <a:r>
                <a:rPr lang="en-US" altLang="zh-CN" sz="1400" dirty="0" err="1">
                  <a:solidFill>
                    <a:schemeClr val="tx1">
                      <a:lumMod val="50000"/>
                      <a:lumOff val="50000"/>
                    </a:schemeClr>
                  </a:solidFill>
                </a:rPr>
                <a:t>oceanbase</a:t>
              </a:r>
              <a:endParaRPr lang="zh-CN" altLang="en-US" sz="1400" dirty="0">
                <a:solidFill>
                  <a:schemeClr val="tx1">
                    <a:lumMod val="50000"/>
                    <a:lumOff val="50000"/>
                  </a:schemeClr>
                </a:solidFill>
              </a:endParaRPr>
            </a:p>
          </p:txBody>
        </p:sp>
        <p:sp>
          <p:nvSpPr>
            <p:cNvPr id="58" name="矩形 57"/>
            <p:cNvSpPr/>
            <p:nvPr/>
          </p:nvSpPr>
          <p:spPr>
            <a:xfrm>
              <a:off x="2521289" y="2856558"/>
              <a:ext cx="2241974" cy="39421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理解层级</a:t>
              </a:r>
            </a:p>
          </p:txBody>
        </p:sp>
      </p:grpSp>
    </p:spTree>
    <p:extLst>
      <p:ext uri="{BB962C8B-B14F-4D97-AF65-F5344CB8AC3E}">
        <p14:creationId xmlns:p14="http://schemas.microsoft.com/office/powerpoint/2010/main" val="1876817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left)">
                                      <p:cBhvr>
                                        <p:cTn id="17" dur="500"/>
                                        <p:tgtEl>
                                          <p:spTgt spid="44"/>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left)">
                                      <p:cBhvr>
                                        <p:cTn id="21" dur="500"/>
                                        <p:tgtEl>
                                          <p:spTgt spid="47"/>
                                        </p:tgtEl>
                                      </p:cBhvr>
                                    </p:animEffect>
                                  </p:childTnLst>
                                </p:cTn>
                              </p:par>
                            </p:childTnLst>
                          </p:cTn>
                        </p:par>
                        <p:par>
                          <p:cTn id="22" fill="hold">
                            <p:stCondLst>
                              <p:cond delay="2500"/>
                            </p:stCondLst>
                            <p:childTnLst>
                              <p:par>
                                <p:cTn id="23" presetID="22" presetClass="entr" presetSubtype="2"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right)">
                                      <p:cBhvr>
                                        <p:cTn id="25" dur="500"/>
                                        <p:tgtEl>
                                          <p:spTgt spid="50"/>
                                        </p:tgtEl>
                                      </p:cBhvr>
                                    </p:animEffect>
                                  </p:childTnLst>
                                </p:cTn>
                              </p:par>
                            </p:childTnLst>
                          </p:cTn>
                        </p:par>
                        <p:par>
                          <p:cTn id="26" fill="hold">
                            <p:stCondLst>
                              <p:cond delay="3000"/>
                            </p:stCondLst>
                            <p:childTnLst>
                              <p:par>
                                <p:cTn id="27" presetID="22" presetClass="entr" presetSubtype="2" fill="hold"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right)">
                                      <p:cBhvr>
                                        <p:cTn id="29" dur="500"/>
                                        <p:tgtEl>
                                          <p:spTgt spid="53"/>
                                        </p:tgtEl>
                                      </p:cBhvr>
                                    </p:animEffect>
                                  </p:childTnLst>
                                </p:cTn>
                              </p:par>
                            </p:childTnLst>
                          </p:cTn>
                        </p:par>
                        <p:par>
                          <p:cTn id="30" fill="hold">
                            <p:stCondLst>
                              <p:cond delay="3500"/>
                            </p:stCondLst>
                            <p:childTnLst>
                              <p:par>
                                <p:cTn id="31" presetID="22" presetClass="entr" presetSubtype="2" fill="hold" nodeType="after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wipe(right)">
                                      <p:cBhvr>
                                        <p:cTn id="3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95325" y="341066"/>
            <a:ext cx="7002780" cy="583565"/>
          </a:xfrm>
          <a:prstGeom prst="rect">
            <a:avLst/>
          </a:prstGeom>
          <a:noFill/>
        </p:spPr>
        <p:txBody>
          <a:bodyPr wrap="none" rtlCol="0">
            <a:spAutoFit/>
            <a:scene3d>
              <a:camera prst="orthographicFront"/>
              <a:lightRig rig="threePt" dir="t"/>
            </a:scene3d>
            <a:sp3d contourW="12700"/>
          </a:bodyPr>
          <a:lstStyle/>
          <a:p>
            <a:pPr algn="l"/>
            <a:r>
              <a:rPr lang="en-US" altLang="zh-CN" sz="3200" b="1" dirty="0">
                <a:solidFill>
                  <a:srgbClr val="C3334F"/>
                </a:solidFill>
                <a:sym typeface="+mn-ea"/>
              </a:rPr>
              <a:t>OceanBase</a:t>
            </a:r>
            <a:r>
              <a:rPr lang="zh-CN" altLang="en-US" sz="3200" b="1" dirty="0">
                <a:solidFill>
                  <a:srgbClr val="C3334F"/>
                </a:solidFill>
                <a:sym typeface="+mn-ea"/>
              </a:rPr>
              <a:t>备份及恢复原理</a:t>
            </a:r>
            <a:r>
              <a:rPr lang="en-US" altLang="zh-CN" sz="3200" b="1" dirty="0">
                <a:solidFill>
                  <a:srgbClr val="C3334F"/>
                </a:solidFill>
                <a:sym typeface="+mn-ea"/>
              </a:rPr>
              <a:t>-</a:t>
            </a:r>
            <a:r>
              <a:rPr lang="zh-CN" altLang="en-US" sz="3200" b="1" dirty="0">
                <a:solidFill>
                  <a:srgbClr val="C3334F"/>
                </a:solidFill>
                <a:sym typeface="+mn-ea"/>
              </a:rPr>
              <a:t>数据恢复</a:t>
            </a:r>
          </a:p>
        </p:txBody>
      </p:sp>
      <p:sp>
        <p:nvSpPr>
          <p:cNvPr id="48" name="矩形 47"/>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1"/>
            </p:custDataLst>
          </p:nvPr>
        </p:nvSpPr>
        <p:spPr>
          <a:xfrm>
            <a:off x="6336030" y="1945640"/>
            <a:ext cx="5118100" cy="4831080"/>
          </a:xfrm>
          <a:prstGeom prst="rect">
            <a:avLst/>
          </a:prstGeom>
        </p:spPr>
        <p:txBody>
          <a:bodyPr wrap="square">
            <a:spAutoFit/>
            <a:scene3d>
              <a:camera prst="orthographicFront"/>
              <a:lightRig rig="threePt" dir="t"/>
            </a:scene3d>
            <a:sp3d contourW="12700"/>
          </a:bodyPr>
          <a:lstStyle/>
          <a:p>
            <a:pPr algn="l">
              <a:lnSpc>
                <a:spcPct val="200000"/>
              </a:lnSpc>
            </a:pPr>
            <a:r>
              <a:rPr sz="1400" dirty="0">
                <a:solidFill>
                  <a:schemeClr val="tx1">
                    <a:lumMod val="50000"/>
                    <a:lumOff val="50000"/>
                  </a:schemeClr>
                </a:solidFill>
              </a:rPr>
              <a:t>本质上来说，基线恢复是由恢复的目标集群来执行的。AgentRestore 中的基线恢复线程发现基线恢复任务后，会向恢复目标集群发送一条执行基线恢复的命令，恢复的目标集群执行该命令即开始基线恢复，通过读取备份的基线数据来重构恢复租户，基线恢复的架构如</a:t>
            </a:r>
            <a:r>
              <a:rPr lang="zh-CN" sz="1400" dirty="0">
                <a:solidFill>
                  <a:schemeClr val="tx1">
                    <a:lumMod val="50000"/>
                    <a:lumOff val="50000"/>
                  </a:schemeClr>
                </a:solidFill>
              </a:rPr>
              <a:t>左</a:t>
            </a:r>
            <a:r>
              <a:rPr sz="1400" dirty="0">
                <a:solidFill>
                  <a:schemeClr val="tx1">
                    <a:lumMod val="50000"/>
                    <a:lumOff val="50000"/>
                  </a:schemeClr>
                </a:solidFill>
              </a:rPr>
              <a:t>图所示</a:t>
            </a:r>
            <a:r>
              <a:rPr lang="zh-CN" sz="1400" dirty="0">
                <a:solidFill>
                  <a:schemeClr val="tx1">
                    <a:lumMod val="50000"/>
                    <a:lumOff val="50000"/>
                  </a:schemeClr>
                </a:solidFill>
              </a:rPr>
              <a:t>。</a:t>
            </a:r>
          </a:p>
          <a:p>
            <a:pPr algn="l">
              <a:lnSpc>
                <a:spcPct val="200000"/>
              </a:lnSpc>
            </a:pPr>
            <a:r>
              <a:rPr lang="zh-CN" sz="1400" dirty="0">
                <a:solidFill>
                  <a:schemeClr val="tx1">
                    <a:lumMod val="50000"/>
                    <a:lumOff val="50000"/>
                  </a:schemeClr>
                </a:solidFill>
              </a:rPr>
              <a:t>基线恢复的进度、结果和历史信息记录在恢复目标集群 sys 租户的相关表中，如左图所示。AgentRestore 不断通过相关表获取基线恢复任务的状态，一旦基线恢复任务完成，立刻向增量恢复的任务控制表（inc_data_restore）中插入一条数据，启动增量恢复。</a:t>
            </a:r>
          </a:p>
          <a:p>
            <a:pPr algn="l">
              <a:lnSpc>
                <a:spcPct val="200000"/>
              </a:lnSpc>
            </a:pPr>
            <a:endParaRPr lang="zh-CN" sz="1400" dirty="0">
              <a:solidFill>
                <a:schemeClr val="tx1">
                  <a:lumMod val="50000"/>
                  <a:lumOff val="50000"/>
                </a:schemeClr>
              </a:solidFill>
            </a:endParaRPr>
          </a:p>
        </p:txBody>
      </p:sp>
      <p:sp>
        <p:nvSpPr>
          <p:cNvPr id="6" name="文本框 5"/>
          <p:cNvSpPr txBox="1"/>
          <p:nvPr/>
        </p:nvSpPr>
        <p:spPr>
          <a:xfrm>
            <a:off x="298450" y="1381125"/>
            <a:ext cx="5796915" cy="2368550"/>
          </a:xfrm>
          <a:prstGeom prst="rect">
            <a:avLst/>
          </a:prstGeom>
          <a:noFill/>
        </p:spPr>
        <p:txBody>
          <a:bodyPr wrap="square" rtlCol="0" anchor="t">
            <a:spAutoFit/>
          </a:bodyPr>
          <a:lstStyle/>
          <a:p>
            <a:pPr algn="just">
              <a:lnSpc>
                <a:spcPct val="200000"/>
              </a:lnSpc>
            </a:pPr>
            <a:r>
              <a:rPr lang="zh-CN" b="1" dirty="0">
                <a:solidFill>
                  <a:schemeClr val="tx1"/>
                </a:solidFill>
                <a:sym typeface="+mn-ea"/>
              </a:rPr>
              <a:t>基线数据恢复</a:t>
            </a:r>
            <a:endParaRPr lang="zh-CN" b="1" dirty="0">
              <a:solidFill>
                <a:schemeClr val="tx1"/>
              </a:solidFill>
            </a:endParaRPr>
          </a:p>
          <a:p>
            <a:pPr algn="l">
              <a:lnSpc>
                <a:spcPct val="200000"/>
              </a:lnSpc>
            </a:pPr>
            <a:r>
              <a:rPr sz="1400" dirty="0">
                <a:solidFill>
                  <a:schemeClr val="tx1">
                    <a:lumMod val="50000"/>
                    <a:lumOff val="50000"/>
                  </a:schemeClr>
                </a:solidFill>
                <a:sym typeface="+mn-ea"/>
              </a:rPr>
              <a:t>执行基线恢复的模块叫做 AgentRestore，程序启动后，会不断查询恢复任务总控表（oceanbase_restore），查找新的恢复任务。在获取新任务之后，会往基线恢复的控制表（base_data_restore）中插入一条数据，启动基线恢复。</a:t>
            </a:r>
          </a:p>
        </p:txBody>
      </p:sp>
      <p:pic>
        <p:nvPicPr>
          <p:cNvPr id="2" name="图片 1"/>
          <p:cNvPicPr>
            <a:picLocks noChangeAspect="1"/>
          </p:cNvPicPr>
          <p:nvPr>
            <p:custDataLst>
              <p:tags r:id="rId2"/>
            </p:custDataLst>
          </p:nvPr>
        </p:nvPicPr>
        <p:blipFill>
          <a:blip r:embed="rId5"/>
          <a:stretch>
            <a:fillRect/>
          </a:stretch>
        </p:blipFill>
        <p:spPr>
          <a:xfrm>
            <a:off x="487680" y="3692525"/>
            <a:ext cx="5273040" cy="265176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95325" y="341066"/>
            <a:ext cx="7002780" cy="583565"/>
          </a:xfrm>
          <a:prstGeom prst="rect">
            <a:avLst/>
          </a:prstGeom>
          <a:noFill/>
        </p:spPr>
        <p:txBody>
          <a:bodyPr wrap="none" rtlCol="0">
            <a:spAutoFit/>
            <a:scene3d>
              <a:camera prst="orthographicFront"/>
              <a:lightRig rig="threePt" dir="t"/>
            </a:scene3d>
            <a:sp3d contourW="12700"/>
          </a:bodyPr>
          <a:lstStyle/>
          <a:p>
            <a:r>
              <a:rPr lang="en-US" altLang="zh-CN" sz="3200" b="1" dirty="0">
                <a:solidFill>
                  <a:srgbClr val="C3334F"/>
                </a:solidFill>
                <a:sym typeface="+mn-ea"/>
              </a:rPr>
              <a:t>OceanBase</a:t>
            </a:r>
            <a:r>
              <a:rPr lang="zh-CN" altLang="en-US" sz="3200" b="1" dirty="0">
                <a:solidFill>
                  <a:srgbClr val="C3334F"/>
                </a:solidFill>
                <a:sym typeface="+mn-ea"/>
              </a:rPr>
              <a:t>备份及恢复原理</a:t>
            </a:r>
            <a:r>
              <a:rPr lang="en-US" altLang="zh-CN" sz="3200" b="1" dirty="0">
                <a:solidFill>
                  <a:srgbClr val="C3334F"/>
                </a:solidFill>
                <a:sym typeface="+mn-ea"/>
              </a:rPr>
              <a:t>-</a:t>
            </a:r>
            <a:r>
              <a:rPr lang="zh-CN" altLang="en-US" sz="3200" b="1" dirty="0">
                <a:solidFill>
                  <a:srgbClr val="C3334F"/>
                </a:solidFill>
                <a:sym typeface="+mn-ea"/>
              </a:rPr>
              <a:t>数据恢复</a:t>
            </a:r>
          </a:p>
        </p:txBody>
      </p:sp>
      <p:sp>
        <p:nvSpPr>
          <p:cNvPr id="48" name="矩形 47"/>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98450" y="1204595"/>
            <a:ext cx="11544935" cy="3296285"/>
          </a:xfrm>
          <a:prstGeom prst="rect">
            <a:avLst/>
          </a:prstGeom>
          <a:noFill/>
        </p:spPr>
        <p:txBody>
          <a:bodyPr wrap="square" rtlCol="0" anchor="t">
            <a:noAutofit/>
          </a:bodyPr>
          <a:lstStyle/>
          <a:p>
            <a:pPr algn="just">
              <a:lnSpc>
                <a:spcPct val="200000"/>
              </a:lnSpc>
            </a:pPr>
            <a:r>
              <a:rPr lang="zh-CN" b="1" dirty="0">
                <a:sym typeface="+mn-ea"/>
              </a:rPr>
              <a:t>增量数据恢复</a:t>
            </a:r>
            <a:endParaRPr lang="zh-CN" b="1" dirty="0"/>
          </a:p>
          <a:p>
            <a:pPr>
              <a:lnSpc>
                <a:spcPct val="200000"/>
              </a:lnSpc>
            </a:pPr>
            <a:r>
              <a:rPr sz="1400" dirty="0">
                <a:solidFill>
                  <a:schemeClr val="tx1">
                    <a:lumMod val="50000"/>
                    <a:lumOff val="50000"/>
                  </a:schemeClr>
                </a:solidFill>
                <a:sym typeface="+mn-ea"/>
              </a:rPr>
              <a:t>OceanBase 的增量恢复由 AgentRestore 来执行，示意图如下图所示</a:t>
            </a:r>
            <a:r>
              <a:rPr lang="zh-CN" sz="1400" dirty="0">
                <a:solidFill>
                  <a:schemeClr val="tx1">
                    <a:lumMod val="50000"/>
                    <a:lumOff val="50000"/>
                  </a:schemeClr>
                </a:solidFill>
                <a:sym typeface="+mn-ea"/>
              </a:rPr>
              <a:t>。</a:t>
            </a:r>
            <a:endParaRPr sz="1400" dirty="0">
              <a:solidFill>
                <a:schemeClr val="tx1">
                  <a:lumMod val="50000"/>
                  <a:lumOff val="50000"/>
                </a:schemeClr>
              </a:solidFill>
              <a:sym typeface="+mn-ea"/>
            </a:endParaRPr>
          </a:p>
          <a:p>
            <a:pPr algn="l">
              <a:lnSpc>
                <a:spcPct val="200000"/>
              </a:lnSpc>
            </a:pPr>
            <a:r>
              <a:rPr sz="1400" dirty="0">
                <a:solidFill>
                  <a:schemeClr val="tx1">
                    <a:lumMod val="50000"/>
                    <a:lumOff val="50000"/>
                  </a:schemeClr>
                </a:solidFill>
                <a:sym typeface="+mn-ea"/>
              </a:rPr>
              <a:t>在 AgentRestore 启动后，增量恢复线程开始不断扫描增量恢复任务控制表（inc_data_restore），发现新的任务后，启动下载线程开始下载增量备份的日志文件，下载完毕后，会对日志进行解压和解析，拼装成 SQL 语句并组装成事务，并写入恢复的目标集群租户中。下载、解析、写入这三个模块都通过多线程来提升执行效率。增量恢复的起始点是生成生成基线数据的合并发生的冻结时间（Frozen Timestamp）。基线数据中包含了备份租户在合并时的全量数据，通过执行增量恢复，能够回放从合并时间到用户指定恢复结束时间之间的数据变更，从而实现恢复到指定时间点。</a:t>
            </a:r>
            <a:endParaRPr sz="1400" dirty="0">
              <a:solidFill>
                <a:schemeClr val="tx1">
                  <a:lumMod val="50000"/>
                  <a:lumOff val="50000"/>
                </a:schemeClr>
              </a:solidFill>
            </a:endParaRPr>
          </a:p>
          <a:p>
            <a:pPr>
              <a:lnSpc>
                <a:spcPct val="200000"/>
              </a:lnSpc>
            </a:pPr>
            <a:endParaRPr sz="1400" dirty="0">
              <a:solidFill>
                <a:schemeClr val="tx1">
                  <a:lumMod val="50000"/>
                  <a:lumOff val="50000"/>
                </a:schemeClr>
              </a:solidFill>
              <a:sym typeface="+mn-ea"/>
            </a:endParaRPr>
          </a:p>
        </p:txBody>
      </p:sp>
      <p:pic>
        <p:nvPicPr>
          <p:cNvPr id="2" name="图片 1"/>
          <p:cNvPicPr>
            <a:picLocks noChangeAspect="1"/>
          </p:cNvPicPr>
          <p:nvPr>
            <p:custDataLst>
              <p:tags r:id="rId1"/>
            </p:custDataLst>
          </p:nvPr>
        </p:nvPicPr>
        <p:blipFill>
          <a:blip r:embed="rId4"/>
          <a:stretch>
            <a:fillRect/>
          </a:stretch>
        </p:blipFill>
        <p:spPr>
          <a:xfrm>
            <a:off x="2729865" y="4103370"/>
            <a:ext cx="6682105" cy="240601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7837455" y="1791198"/>
            <a:ext cx="0" cy="4215549"/>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95325" y="341066"/>
            <a:ext cx="8956298" cy="584775"/>
          </a:xfrm>
          <a:prstGeom prst="rect">
            <a:avLst/>
          </a:prstGeom>
          <a:noFill/>
        </p:spPr>
        <p:txBody>
          <a:bodyPr wrap="none" rtlCol="0">
            <a:spAutoFit/>
            <a:scene3d>
              <a:camera prst="orthographicFront"/>
              <a:lightRig rig="threePt" dir="t"/>
            </a:scene3d>
            <a:sp3d contourW="12700"/>
          </a:bodyPr>
          <a:lstStyle/>
          <a:p>
            <a:r>
              <a:rPr lang="en-US" altLang="zh-CN" sz="3200" b="1" dirty="0">
                <a:solidFill>
                  <a:srgbClr val="C3334F"/>
                </a:solidFill>
              </a:rPr>
              <a:t>OceanBase </a:t>
            </a:r>
            <a:r>
              <a:rPr lang="zh-CN" altLang="en-US" sz="3200" b="1" dirty="0">
                <a:solidFill>
                  <a:srgbClr val="C3334F"/>
                </a:solidFill>
              </a:rPr>
              <a:t>存储关键数据结构</a:t>
            </a:r>
            <a:r>
              <a:rPr lang="en-US" altLang="zh-CN" sz="3200" b="1" dirty="0">
                <a:solidFill>
                  <a:srgbClr val="C3334F"/>
                </a:solidFill>
              </a:rPr>
              <a:t>——MacroBlock</a:t>
            </a:r>
          </a:p>
        </p:txBody>
      </p:sp>
      <p:sp>
        <p:nvSpPr>
          <p:cNvPr id="48" name="矩形 47"/>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156871" y="1869058"/>
            <a:ext cx="3646419" cy="4335802"/>
          </a:xfrm>
          <a:prstGeom prst="rect">
            <a:avLst/>
          </a:prstGeom>
        </p:spPr>
        <p:txBody>
          <a:bodyPr wrap="square">
            <a:spAutoFit/>
            <a:scene3d>
              <a:camera prst="orthographicFront"/>
              <a:lightRig rig="threePt" dir="t"/>
            </a:scene3d>
            <a:sp3d contourW="12700"/>
          </a:bodyPr>
          <a:lstStyle/>
          <a:p>
            <a:pPr algn="just">
              <a:lnSpc>
                <a:spcPct val="200000"/>
              </a:lnSpc>
            </a:pPr>
            <a:r>
              <a:rPr lang="en-US" altLang="zh-CN" sz="1400" dirty="0">
                <a:solidFill>
                  <a:schemeClr val="tx1">
                    <a:lumMod val="50000"/>
                    <a:lumOff val="50000"/>
                  </a:schemeClr>
                </a:solidFill>
              </a:rPr>
              <a:t>OceanBase</a:t>
            </a:r>
            <a:r>
              <a:rPr lang="zh-CN" altLang="en-US" sz="1400" dirty="0">
                <a:solidFill>
                  <a:schemeClr val="tx1">
                    <a:lumMod val="50000"/>
                    <a:lumOff val="50000"/>
                  </a:schemeClr>
                </a:solidFill>
              </a:rPr>
              <a:t>数据库将数据分为增量数据和基线数据，基线数据是几乎占满整个磁盘的一个超大文件，</a:t>
            </a:r>
            <a:r>
              <a:rPr lang="en-US" altLang="zh-CN" sz="1400" dirty="0">
                <a:solidFill>
                  <a:schemeClr val="tx1">
                    <a:lumMod val="50000"/>
                    <a:lumOff val="50000"/>
                  </a:schemeClr>
                </a:solidFill>
              </a:rPr>
              <a:t>OceanBase</a:t>
            </a:r>
            <a:r>
              <a:rPr lang="zh-CN" altLang="en-US" sz="1400" dirty="0">
                <a:solidFill>
                  <a:schemeClr val="tx1">
                    <a:lumMod val="50000"/>
                    <a:lumOff val="50000"/>
                  </a:schemeClr>
                </a:solidFill>
              </a:rPr>
              <a:t>数据库以固定大小的宏块（</a:t>
            </a:r>
            <a:r>
              <a:rPr lang="en-US" altLang="zh-CN" sz="1400" dirty="0">
                <a:solidFill>
                  <a:schemeClr val="tx1">
                    <a:lumMod val="50000"/>
                    <a:lumOff val="50000"/>
                  </a:schemeClr>
                </a:solidFill>
              </a:rPr>
              <a:t>MacroBlock</a:t>
            </a:r>
            <a:r>
              <a:rPr lang="zh-CN" altLang="en-US" sz="1400" dirty="0">
                <a:solidFill>
                  <a:schemeClr val="tx1">
                    <a:lumMod val="50000"/>
                    <a:lumOff val="50000"/>
                  </a:schemeClr>
                </a:solidFill>
              </a:rPr>
              <a:t>，默认大小为 </a:t>
            </a:r>
            <a:r>
              <a:rPr lang="en-US" altLang="zh-CN" sz="1400" dirty="0" err="1">
                <a:solidFill>
                  <a:schemeClr val="tx1">
                    <a:lumMod val="50000"/>
                    <a:lumOff val="50000"/>
                  </a:schemeClr>
                </a:solidFill>
              </a:rPr>
              <a:t>2MB</a:t>
            </a:r>
            <a:r>
              <a:rPr lang="zh-CN" altLang="en-US" sz="1400" dirty="0">
                <a:solidFill>
                  <a:schemeClr val="tx1">
                    <a:lumMod val="50000"/>
                    <a:lumOff val="50000"/>
                  </a:schemeClr>
                </a:solidFill>
              </a:rPr>
              <a:t>）为单位对磁盘上的基线数据进行管理，从而优化每日合并过程并高效利用磁盘空间，这类似于操作系统中内存的页式管理。宏块按照其在磁盘中的位置进行逻辑编号，起始编号为</a:t>
            </a:r>
            <a:r>
              <a:rPr lang="en-US" altLang="zh-CN" sz="1400" dirty="0">
                <a:solidFill>
                  <a:schemeClr val="tx1">
                    <a:lumMod val="50000"/>
                    <a:lumOff val="50000"/>
                  </a:schemeClr>
                </a:solidFill>
              </a:rPr>
              <a:t>0</a:t>
            </a:r>
            <a:r>
              <a:rPr lang="zh-CN" altLang="en-US" sz="1400" dirty="0">
                <a:solidFill>
                  <a:schemeClr val="tx1">
                    <a:lumMod val="50000"/>
                    <a:lumOff val="50000"/>
                  </a:schemeClr>
                </a:solidFill>
              </a:rPr>
              <a:t>。</a:t>
            </a:r>
            <a:r>
              <a:rPr lang="en-US" altLang="zh-CN" sz="1400" dirty="0" err="1">
                <a:solidFill>
                  <a:schemeClr val="tx1">
                    <a:lumMod val="50000"/>
                    <a:lumOff val="50000"/>
                  </a:schemeClr>
                </a:solidFill>
              </a:rPr>
              <a:t>MacroBlockType</a:t>
            </a:r>
            <a:r>
              <a:rPr lang="en-US" altLang="zh-CN" sz="1400" dirty="0">
                <a:solidFill>
                  <a:schemeClr val="tx1">
                    <a:lumMod val="50000"/>
                    <a:lumOff val="50000"/>
                  </a:schemeClr>
                </a:solidFill>
              </a:rPr>
              <a:t> </a:t>
            </a:r>
            <a:r>
              <a:rPr lang="zh-CN" altLang="en-US" sz="1400" dirty="0">
                <a:solidFill>
                  <a:schemeClr val="tx1">
                    <a:lumMod val="50000"/>
                    <a:lumOff val="50000"/>
                  </a:schemeClr>
                </a:solidFill>
              </a:rPr>
              <a:t>枚举类型标识了宏块有哪些种类。</a:t>
            </a:r>
          </a:p>
        </p:txBody>
      </p:sp>
      <p:pic>
        <p:nvPicPr>
          <p:cNvPr id="2" name="图片 1"/>
          <p:cNvPicPr>
            <a:picLocks noChangeAspect="1"/>
          </p:cNvPicPr>
          <p:nvPr/>
        </p:nvPicPr>
        <p:blipFill>
          <a:blip r:embed="rId3"/>
          <a:stretch>
            <a:fillRect/>
          </a:stretch>
        </p:blipFill>
        <p:spPr>
          <a:xfrm>
            <a:off x="388707" y="1954557"/>
            <a:ext cx="6994261" cy="3985812"/>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6659819" y="1846616"/>
            <a:ext cx="0" cy="4215549"/>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95325" y="341066"/>
            <a:ext cx="9025228" cy="584775"/>
          </a:xfrm>
          <a:prstGeom prst="rect">
            <a:avLst/>
          </a:prstGeom>
          <a:noFill/>
        </p:spPr>
        <p:txBody>
          <a:bodyPr wrap="none" rtlCol="0">
            <a:spAutoFit/>
            <a:scene3d>
              <a:camera prst="orthographicFront"/>
              <a:lightRig rig="threePt" dir="t"/>
            </a:scene3d>
            <a:sp3d contourW="12700"/>
          </a:bodyPr>
          <a:lstStyle/>
          <a:p>
            <a:r>
              <a:rPr lang="en-US" altLang="zh-CN" sz="3200" b="1" dirty="0">
                <a:solidFill>
                  <a:srgbClr val="C3334F"/>
                </a:solidFill>
              </a:rPr>
              <a:t>OceanBase </a:t>
            </a:r>
            <a:r>
              <a:rPr lang="zh-CN" altLang="en-US" sz="3200" b="1" dirty="0">
                <a:solidFill>
                  <a:srgbClr val="C3334F"/>
                </a:solidFill>
              </a:rPr>
              <a:t>存储关键数据结构</a:t>
            </a:r>
            <a:r>
              <a:rPr lang="en-US" altLang="zh-CN" sz="3200" b="1" dirty="0">
                <a:solidFill>
                  <a:srgbClr val="C3334F"/>
                </a:solidFill>
              </a:rPr>
              <a:t>——Super Block</a:t>
            </a:r>
          </a:p>
        </p:txBody>
      </p:sp>
      <p:sp>
        <p:nvSpPr>
          <p:cNvPr id="48" name="矩形 47"/>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7192505" y="1571045"/>
            <a:ext cx="4651149" cy="4766690"/>
          </a:xfrm>
          <a:prstGeom prst="rect">
            <a:avLst/>
          </a:prstGeom>
        </p:spPr>
        <p:txBody>
          <a:bodyPr wrap="square">
            <a:spAutoFit/>
            <a:scene3d>
              <a:camera prst="orthographicFront"/>
              <a:lightRig rig="threePt" dir="t"/>
            </a:scene3d>
            <a:sp3d contourW="12700"/>
          </a:bodyPr>
          <a:lstStyle/>
          <a:p>
            <a:pPr algn="just">
              <a:lnSpc>
                <a:spcPct val="200000"/>
              </a:lnSpc>
            </a:pPr>
            <a:r>
              <a:rPr lang="zh-CN" altLang="en-US" sz="1400" dirty="0">
                <a:solidFill>
                  <a:schemeClr val="tx1">
                    <a:lumMod val="50000"/>
                    <a:lumOff val="50000"/>
                  </a:schemeClr>
                </a:solidFill>
              </a:rPr>
              <a:t>类似于文件系统，宏块还有一种称为</a:t>
            </a:r>
            <a:r>
              <a:rPr lang="en-US" altLang="zh-CN" sz="1400" dirty="0">
                <a:solidFill>
                  <a:schemeClr val="tx1">
                    <a:lumMod val="50000"/>
                    <a:lumOff val="50000"/>
                  </a:schemeClr>
                </a:solidFill>
              </a:rPr>
              <a:t>Super Block</a:t>
            </a:r>
            <a:r>
              <a:rPr lang="zh-CN" altLang="en-US" sz="1400" dirty="0">
                <a:solidFill>
                  <a:schemeClr val="tx1">
                    <a:lumMod val="50000"/>
                    <a:lumOff val="50000"/>
                  </a:schemeClr>
                </a:solidFill>
              </a:rPr>
              <a:t>的特殊种类。</a:t>
            </a:r>
            <a:r>
              <a:rPr lang="en-US" altLang="zh-CN" sz="1400" dirty="0">
                <a:solidFill>
                  <a:schemeClr val="tx1">
                    <a:lumMod val="50000"/>
                    <a:lumOff val="50000"/>
                  </a:schemeClr>
                </a:solidFill>
              </a:rPr>
              <a:t>Super Block</a:t>
            </a:r>
            <a:r>
              <a:rPr lang="zh-CN" altLang="en-US" sz="1400" dirty="0">
                <a:solidFill>
                  <a:schemeClr val="tx1">
                    <a:lumMod val="50000"/>
                    <a:lumOff val="50000"/>
                  </a:schemeClr>
                </a:solidFill>
              </a:rPr>
              <a:t>存放了整个基线数据的关键信息，比如元数据入口点和日志回放点，固定为第</a:t>
            </a:r>
            <a:r>
              <a:rPr lang="en-US" altLang="zh-CN" sz="1400" dirty="0">
                <a:solidFill>
                  <a:schemeClr val="tx1">
                    <a:lumMod val="50000"/>
                    <a:lumOff val="50000"/>
                  </a:schemeClr>
                </a:solidFill>
              </a:rPr>
              <a:t>0</a:t>
            </a:r>
            <a:r>
              <a:rPr lang="zh-CN" altLang="en-US" sz="1400" dirty="0">
                <a:solidFill>
                  <a:schemeClr val="tx1">
                    <a:lumMod val="50000"/>
                    <a:lumOff val="50000"/>
                  </a:schemeClr>
                </a:solidFill>
              </a:rPr>
              <a:t>块宏块，通常还有若干个备份块。</a:t>
            </a:r>
            <a:r>
              <a:rPr lang="en-US" altLang="zh-CN" sz="1400" dirty="0">
                <a:solidFill>
                  <a:schemeClr val="tx1">
                    <a:lumMod val="50000"/>
                    <a:lumOff val="50000"/>
                  </a:schemeClr>
                </a:solidFill>
              </a:rPr>
              <a:t>Super Block</a:t>
            </a:r>
            <a:r>
              <a:rPr lang="zh-CN" altLang="en-US" sz="1400" dirty="0">
                <a:solidFill>
                  <a:schemeClr val="tx1">
                    <a:lumMod val="50000"/>
                    <a:lumOff val="50000"/>
                  </a:schemeClr>
                </a:solidFill>
              </a:rPr>
              <a:t>可以简单理解为所有持久化数据的普遍元数据，其中包含了各种</a:t>
            </a:r>
            <a:r>
              <a:rPr lang="en-US" altLang="zh-CN" sz="1400" dirty="0">
                <a:solidFill>
                  <a:schemeClr val="tx1">
                    <a:lumMod val="50000"/>
                    <a:lumOff val="50000"/>
                  </a:schemeClr>
                </a:solidFill>
              </a:rPr>
              <a:t>Meta Block</a:t>
            </a:r>
            <a:r>
              <a:rPr lang="zh-CN" altLang="en-US" sz="1400" dirty="0">
                <a:solidFill>
                  <a:schemeClr val="tx1">
                    <a:lumMod val="50000"/>
                    <a:lumOff val="50000"/>
                  </a:schemeClr>
                </a:solidFill>
              </a:rPr>
              <a:t>的入口块（即宏块链表第一块）以及</a:t>
            </a:r>
            <a:r>
              <a:rPr lang="en-US" altLang="zh-CN" sz="1400" dirty="0">
                <a:solidFill>
                  <a:schemeClr val="tx1">
                    <a:lumMod val="50000"/>
                    <a:lumOff val="50000"/>
                  </a:schemeClr>
                </a:solidFill>
              </a:rPr>
              <a:t>SLog</a:t>
            </a:r>
            <a:r>
              <a:rPr lang="zh-CN" altLang="en-US" sz="1400" dirty="0">
                <a:solidFill>
                  <a:schemeClr val="tx1">
                    <a:lumMod val="50000"/>
                    <a:lumOff val="50000"/>
                  </a:schemeClr>
                </a:solidFill>
              </a:rPr>
              <a:t>的回放入口点（</a:t>
            </a:r>
            <a:r>
              <a:rPr lang="en-US" altLang="zh-CN" sz="1400" dirty="0">
                <a:solidFill>
                  <a:schemeClr val="tx1">
                    <a:lumMod val="50000"/>
                    <a:lumOff val="50000"/>
                  </a:schemeClr>
                </a:solidFill>
              </a:rPr>
              <a:t>SLog</a:t>
            </a:r>
            <a:r>
              <a:rPr lang="zh-CN" altLang="en-US" sz="1400" dirty="0">
                <a:solidFill>
                  <a:schemeClr val="tx1">
                    <a:lumMod val="50000"/>
                    <a:lumOff val="50000"/>
                  </a:schemeClr>
                </a:solidFill>
              </a:rPr>
              <a:t>文件中的日志经过</a:t>
            </a:r>
            <a:r>
              <a:rPr lang="en-US" altLang="zh-CN" sz="1400" dirty="0">
                <a:solidFill>
                  <a:schemeClr val="tx1">
                    <a:lumMod val="50000"/>
                    <a:lumOff val="50000"/>
                  </a:schemeClr>
                </a:solidFill>
              </a:rPr>
              <a:t>checkpoint</a:t>
            </a:r>
            <a:r>
              <a:rPr lang="zh-CN" altLang="en-US" sz="1400" dirty="0">
                <a:solidFill>
                  <a:schemeClr val="tx1">
                    <a:lumMod val="50000"/>
                    <a:lumOff val="50000"/>
                  </a:schemeClr>
                </a:solidFill>
              </a:rPr>
              <a:t>后成为</a:t>
            </a:r>
            <a:r>
              <a:rPr lang="en-US" altLang="zh-CN" sz="1400" dirty="0">
                <a:solidFill>
                  <a:schemeClr val="tx1">
                    <a:lumMod val="50000"/>
                    <a:lumOff val="50000"/>
                  </a:schemeClr>
                </a:solidFill>
              </a:rPr>
              <a:t>Meta Block</a:t>
            </a:r>
            <a:r>
              <a:rPr lang="zh-CN" altLang="en-US" sz="1400" dirty="0">
                <a:solidFill>
                  <a:schemeClr val="tx1">
                    <a:lumMod val="50000"/>
                    <a:lumOff val="50000"/>
                  </a:schemeClr>
                </a:solidFill>
              </a:rPr>
              <a:t>，这里的回放入口点即</a:t>
            </a:r>
            <a:r>
              <a:rPr lang="en-US" altLang="zh-CN" sz="1400" dirty="0">
                <a:solidFill>
                  <a:schemeClr val="tx1">
                    <a:lumMod val="50000"/>
                    <a:lumOff val="50000"/>
                  </a:schemeClr>
                </a:solidFill>
              </a:rPr>
              <a:t>SLog</a:t>
            </a:r>
            <a:r>
              <a:rPr lang="zh-CN" altLang="en-US" sz="1400" dirty="0">
                <a:solidFill>
                  <a:schemeClr val="tx1">
                    <a:lumMod val="50000"/>
                    <a:lumOff val="50000"/>
                  </a:schemeClr>
                </a:solidFill>
              </a:rPr>
              <a:t>中尚未经过</a:t>
            </a:r>
            <a:r>
              <a:rPr lang="en-US" altLang="zh-CN" sz="1400" dirty="0">
                <a:solidFill>
                  <a:schemeClr val="tx1">
                    <a:lumMod val="50000"/>
                    <a:lumOff val="50000"/>
                  </a:schemeClr>
                </a:solidFill>
              </a:rPr>
              <a:t>checkpoint</a:t>
            </a:r>
            <a:r>
              <a:rPr lang="zh-CN" altLang="en-US" sz="1400" dirty="0">
                <a:solidFill>
                  <a:schemeClr val="tx1">
                    <a:lumMod val="50000"/>
                    <a:lumOff val="50000"/>
                  </a:schemeClr>
                </a:solidFill>
              </a:rPr>
              <a:t>形成</a:t>
            </a:r>
            <a:r>
              <a:rPr lang="en-US" altLang="zh-CN" sz="1400" dirty="0">
                <a:solidFill>
                  <a:schemeClr val="tx1">
                    <a:lumMod val="50000"/>
                    <a:lumOff val="50000"/>
                  </a:schemeClr>
                </a:solidFill>
              </a:rPr>
              <a:t>meta </a:t>
            </a:r>
            <a:r>
              <a:rPr lang="zh-CN" altLang="en-US" sz="1400" dirty="0">
                <a:solidFill>
                  <a:schemeClr val="tx1">
                    <a:lumMod val="50000"/>
                    <a:lumOff val="50000"/>
                  </a:schemeClr>
                </a:solidFill>
              </a:rPr>
              <a:t>的日志偏移位置，如果将</a:t>
            </a:r>
            <a:r>
              <a:rPr lang="en-US" altLang="zh-CN" sz="1400" dirty="0">
                <a:solidFill>
                  <a:schemeClr val="tx1">
                    <a:lumMod val="50000"/>
                    <a:lumOff val="50000"/>
                  </a:schemeClr>
                </a:solidFill>
              </a:rPr>
              <a:t>Meta Block</a:t>
            </a:r>
            <a:r>
              <a:rPr lang="zh-CN" altLang="en-US" sz="1400" dirty="0">
                <a:solidFill>
                  <a:schemeClr val="tx1">
                    <a:lumMod val="50000"/>
                    <a:lumOff val="50000"/>
                  </a:schemeClr>
                </a:solidFill>
              </a:rPr>
              <a:t>看作 </a:t>
            </a:r>
            <a:r>
              <a:rPr lang="en-US" altLang="zh-CN" sz="1400" dirty="0">
                <a:solidFill>
                  <a:schemeClr val="tx1">
                    <a:lumMod val="50000"/>
                    <a:lumOff val="50000"/>
                  </a:schemeClr>
                </a:solidFill>
              </a:rPr>
              <a:t>meta </a:t>
            </a:r>
            <a:r>
              <a:rPr lang="zh-CN" altLang="en-US" sz="1400" dirty="0">
                <a:solidFill>
                  <a:schemeClr val="tx1">
                    <a:lumMod val="50000"/>
                    <a:lumOff val="50000"/>
                  </a:schemeClr>
                </a:solidFill>
              </a:rPr>
              <a:t>的基线数据，那么</a:t>
            </a:r>
            <a:r>
              <a:rPr lang="en-US" altLang="zh-CN" sz="1400" dirty="0">
                <a:solidFill>
                  <a:schemeClr val="tx1">
                    <a:lumMod val="50000"/>
                    <a:lumOff val="50000"/>
                  </a:schemeClr>
                </a:solidFill>
              </a:rPr>
              <a:t>SLog</a:t>
            </a:r>
            <a:r>
              <a:rPr lang="zh-CN" altLang="en-US" sz="1400" dirty="0">
                <a:solidFill>
                  <a:schemeClr val="tx1">
                    <a:lumMod val="50000"/>
                    <a:lumOff val="50000"/>
                  </a:schemeClr>
                </a:solidFill>
              </a:rPr>
              <a:t>需要回放的日志可以理解为</a:t>
            </a:r>
            <a:r>
              <a:rPr lang="en-US" altLang="zh-CN" sz="1400" dirty="0">
                <a:solidFill>
                  <a:schemeClr val="tx1">
                    <a:lumMod val="50000"/>
                    <a:lumOff val="50000"/>
                  </a:schemeClr>
                </a:solidFill>
              </a:rPr>
              <a:t>meta</a:t>
            </a:r>
            <a:r>
              <a:rPr lang="zh-CN" altLang="en-US" sz="1400" dirty="0">
                <a:solidFill>
                  <a:schemeClr val="tx1">
                    <a:lumMod val="50000"/>
                    <a:lumOff val="50000"/>
                  </a:schemeClr>
                </a:solidFill>
              </a:rPr>
              <a:t>的增量数据），一般是前两个</a:t>
            </a:r>
            <a:r>
              <a:rPr lang="en-US" altLang="zh-CN" sz="1400" dirty="0">
                <a:solidFill>
                  <a:schemeClr val="tx1">
                    <a:lumMod val="50000"/>
                    <a:lumOff val="50000"/>
                  </a:schemeClr>
                </a:solidFill>
              </a:rPr>
              <a:t>macro block</a:t>
            </a:r>
            <a:r>
              <a:rPr lang="zh-CN" altLang="en-US" sz="1400" dirty="0">
                <a:solidFill>
                  <a:schemeClr val="tx1">
                    <a:lumMod val="50000"/>
                    <a:lumOff val="50000"/>
                  </a:schemeClr>
                </a:solidFill>
              </a:rPr>
              <a:t>。</a:t>
            </a:r>
          </a:p>
        </p:txBody>
      </p:sp>
      <p:pic>
        <p:nvPicPr>
          <p:cNvPr id="3" name="图片 2"/>
          <p:cNvPicPr>
            <a:picLocks noChangeAspect="1"/>
          </p:cNvPicPr>
          <p:nvPr/>
        </p:nvPicPr>
        <p:blipFill>
          <a:blip r:embed="rId3"/>
          <a:stretch>
            <a:fillRect/>
          </a:stretch>
        </p:blipFill>
        <p:spPr>
          <a:xfrm>
            <a:off x="805639" y="1204683"/>
            <a:ext cx="5054051" cy="5381291"/>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695325" y="341066"/>
            <a:ext cx="5812810" cy="584775"/>
          </a:xfrm>
          <a:prstGeom prst="rect">
            <a:avLst/>
          </a:prstGeom>
          <a:noFill/>
        </p:spPr>
        <p:txBody>
          <a:bodyPr wrap="none" rtlCol="0">
            <a:spAutoFit/>
            <a:scene3d>
              <a:camera prst="orthographicFront"/>
              <a:lightRig rig="threePt" dir="t"/>
            </a:scene3d>
            <a:sp3d contourW="12700"/>
          </a:bodyPr>
          <a:lstStyle/>
          <a:p>
            <a:r>
              <a:rPr lang="en-US" altLang="zh-CN" sz="3200" b="1" dirty="0">
                <a:solidFill>
                  <a:srgbClr val="C3334F"/>
                </a:solidFill>
              </a:rPr>
              <a:t>OceanBase </a:t>
            </a:r>
            <a:r>
              <a:rPr lang="zh-CN" altLang="en-US" sz="3200" b="1" dirty="0">
                <a:solidFill>
                  <a:srgbClr val="C3334F"/>
                </a:solidFill>
              </a:rPr>
              <a:t>恢复流程代码解析</a:t>
            </a:r>
            <a:endParaRPr lang="en-US" altLang="zh-CN" sz="3200" b="1" dirty="0">
              <a:solidFill>
                <a:srgbClr val="C3334F"/>
              </a:solidFill>
            </a:endParaRPr>
          </a:p>
        </p:txBody>
      </p:sp>
      <p:sp>
        <p:nvSpPr>
          <p:cNvPr id="38" name="矩形 37"/>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695326" y="3934439"/>
            <a:ext cx="9044420" cy="2224327"/>
          </a:xfrm>
          <a:prstGeom prst="rect">
            <a:avLst/>
          </a:prstGeom>
        </p:spPr>
        <p:txBody>
          <a:bodyPr wrap="square">
            <a:spAutoFit/>
            <a:scene3d>
              <a:camera prst="orthographicFront"/>
              <a:lightRig rig="threePt" dir="t"/>
            </a:scene3d>
            <a:sp3d contourW="12700"/>
          </a:bodyPr>
          <a:lstStyle/>
          <a:p>
            <a:pPr>
              <a:lnSpc>
                <a:spcPct val="200000"/>
              </a:lnSpc>
            </a:pPr>
            <a:r>
              <a:rPr lang="zh-CN" altLang="en-US" b="1" dirty="0">
                <a:solidFill>
                  <a:schemeClr val="tx1">
                    <a:lumMod val="65000"/>
                    <a:lumOff val="35000"/>
                  </a:schemeClr>
                </a:solidFill>
              </a:rPr>
              <a:t>启动恢复过程的调用栈如下：</a:t>
            </a:r>
            <a:endParaRPr lang="en-US" altLang="zh-CN" b="1" dirty="0">
              <a:solidFill>
                <a:schemeClr val="tx1">
                  <a:lumMod val="65000"/>
                  <a:lumOff val="35000"/>
                </a:schemeClr>
              </a:solidFill>
            </a:endParaRPr>
          </a:p>
          <a:p>
            <a:pPr marL="342900" indent="-342900">
              <a:lnSpc>
                <a:spcPct val="200000"/>
              </a:lnSpc>
              <a:buAutoNum type="arabicPeriod"/>
            </a:pPr>
            <a:r>
              <a:rPr lang="zh-CN" altLang="en-US" dirty="0">
                <a:solidFill>
                  <a:schemeClr val="tx1">
                    <a:lumMod val="65000"/>
                    <a:lumOff val="35000"/>
                  </a:schemeClr>
                </a:solidFill>
              </a:rPr>
              <a:t>加载元数据的快照点，即将分区和 </a:t>
            </a:r>
            <a:r>
              <a:rPr lang="en-US" altLang="zh-CN" dirty="0">
                <a:solidFill>
                  <a:schemeClr val="tx1">
                    <a:lumMod val="65000"/>
                    <a:lumOff val="35000"/>
                  </a:schemeClr>
                </a:solidFill>
              </a:rPr>
              <a:t>sstable </a:t>
            </a:r>
            <a:r>
              <a:rPr lang="zh-CN" altLang="en-US" dirty="0">
                <a:solidFill>
                  <a:schemeClr val="tx1">
                    <a:lumMod val="65000"/>
                    <a:lumOff val="35000"/>
                  </a:schemeClr>
                </a:solidFill>
              </a:rPr>
              <a:t>的信息还原进内存</a:t>
            </a:r>
            <a:endParaRPr lang="en-US" altLang="zh-CN" dirty="0">
              <a:solidFill>
                <a:schemeClr val="tx1">
                  <a:lumMod val="65000"/>
                  <a:lumOff val="35000"/>
                </a:schemeClr>
              </a:solidFill>
            </a:endParaRPr>
          </a:p>
          <a:p>
            <a:pPr marL="342900" indent="-342900">
              <a:lnSpc>
                <a:spcPct val="200000"/>
              </a:lnSpc>
              <a:buFontTx/>
              <a:buAutoNum type="arabicPeriod"/>
            </a:pPr>
            <a:r>
              <a:rPr lang="zh-CN" altLang="en-US" dirty="0">
                <a:solidFill>
                  <a:schemeClr val="tx1">
                    <a:lumMod val="65000"/>
                    <a:lumOff val="35000"/>
                  </a:schemeClr>
                </a:solidFill>
              </a:rPr>
              <a:t>回放 </a:t>
            </a:r>
            <a:r>
              <a:rPr lang="en-US" altLang="zh-CN" dirty="0">
                <a:solidFill>
                  <a:schemeClr val="tx1">
                    <a:lumMod val="65000"/>
                    <a:lumOff val="35000"/>
                  </a:schemeClr>
                </a:solidFill>
              </a:rPr>
              <a:t>slog</a:t>
            </a:r>
            <a:r>
              <a:rPr lang="zh-CN" altLang="en-US" dirty="0">
                <a:solidFill>
                  <a:schemeClr val="tx1">
                    <a:lumMod val="65000"/>
                    <a:lumOff val="35000"/>
                  </a:schemeClr>
                </a:solidFill>
              </a:rPr>
              <a:t>，将分区和 </a:t>
            </a:r>
            <a:r>
              <a:rPr lang="en-US" altLang="zh-CN" dirty="0">
                <a:solidFill>
                  <a:schemeClr val="tx1">
                    <a:lumMod val="65000"/>
                    <a:lumOff val="35000"/>
                  </a:schemeClr>
                </a:solidFill>
              </a:rPr>
              <a:t>sstable </a:t>
            </a:r>
            <a:r>
              <a:rPr lang="zh-CN" altLang="en-US" dirty="0">
                <a:solidFill>
                  <a:schemeClr val="tx1">
                    <a:lumMod val="65000"/>
                    <a:lumOff val="35000"/>
                  </a:schemeClr>
                </a:solidFill>
              </a:rPr>
              <a:t>的信息更新到最新状态</a:t>
            </a:r>
            <a:endParaRPr lang="en-US" altLang="zh-CN" dirty="0">
              <a:solidFill>
                <a:schemeClr val="tx1">
                  <a:lumMod val="65000"/>
                  <a:lumOff val="35000"/>
                </a:schemeClr>
              </a:solidFill>
            </a:endParaRPr>
          </a:p>
          <a:p>
            <a:pPr marL="342900" indent="-342900">
              <a:lnSpc>
                <a:spcPct val="200000"/>
              </a:lnSpc>
              <a:buFontTx/>
              <a:buAutoNum type="arabicPeriod"/>
            </a:pPr>
            <a:r>
              <a:rPr lang="zh-CN" altLang="en-US" dirty="0">
                <a:solidFill>
                  <a:schemeClr val="tx1">
                    <a:lumMod val="65000"/>
                    <a:lumOff val="35000"/>
                  </a:schemeClr>
                </a:solidFill>
              </a:rPr>
              <a:t>从分区的元信息中获取 </a:t>
            </a:r>
            <a:r>
              <a:rPr lang="en-US" altLang="zh-CN" dirty="0">
                <a:solidFill>
                  <a:schemeClr val="tx1">
                    <a:lumMod val="65000"/>
                    <a:lumOff val="35000"/>
                  </a:schemeClr>
                </a:solidFill>
              </a:rPr>
              <a:t>clog </a:t>
            </a:r>
            <a:r>
              <a:rPr lang="zh-CN" altLang="en-US" dirty="0">
                <a:solidFill>
                  <a:schemeClr val="tx1">
                    <a:lumMod val="65000"/>
                    <a:lumOff val="35000"/>
                  </a:schemeClr>
                </a:solidFill>
              </a:rPr>
              <a:t>的回放位点，开始回放 </a:t>
            </a:r>
            <a:r>
              <a:rPr lang="en-US" altLang="zh-CN" dirty="0">
                <a:solidFill>
                  <a:schemeClr val="tx1">
                    <a:lumMod val="65000"/>
                    <a:lumOff val="35000"/>
                  </a:schemeClr>
                </a:solidFill>
              </a:rPr>
              <a:t>clog </a:t>
            </a:r>
            <a:r>
              <a:rPr lang="zh-CN" altLang="en-US" dirty="0">
                <a:solidFill>
                  <a:schemeClr val="tx1">
                    <a:lumMod val="65000"/>
                    <a:lumOff val="35000"/>
                  </a:schemeClr>
                </a:solidFill>
              </a:rPr>
              <a:t>日志生成 </a:t>
            </a:r>
            <a:r>
              <a:rPr lang="en-US" altLang="zh-CN" dirty="0">
                <a:solidFill>
                  <a:schemeClr val="tx1">
                    <a:lumMod val="65000"/>
                    <a:lumOff val="35000"/>
                  </a:schemeClr>
                </a:solidFill>
              </a:rPr>
              <a:t>memory table</a:t>
            </a:r>
            <a:endParaRPr lang="zh-CN" altLang="en-US" dirty="0">
              <a:solidFill>
                <a:schemeClr val="tx1">
                  <a:lumMod val="65000"/>
                  <a:lumOff val="35000"/>
                </a:schemeClr>
              </a:solidFill>
            </a:endParaRPr>
          </a:p>
        </p:txBody>
      </p:sp>
      <p:pic>
        <p:nvPicPr>
          <p:cNvPr id="2" name="图片 1"/>
          <p:cNvPicPr>
            <a:picLocks noChangeAspect="1"/>
          </p:cNvPicPr>
          <p:nvPr/>
        </p:nvPicPr>
        <p:blipFill rotWithShape="1">
          <a:blip r:embed="rId3"/>
          <a:srcRect t="5415"/>
          <a:stretch>
            <a:fillRect/>
          </a:stretch>
        </p:blipFill>
        <p:spPr>
          <a:xfrm>
            <a:off x="695325" y="1624367"/>
            <a:ext cx="9223294" cy="1804633"/>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pic>
        <p:nvPicPr>
          <p:cNvPr id="17" name="图片占位符 1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4133850" y="0"/>
            <a:ext cx="8058150" cy="6858000"/>
          </a:xfrm>
        </p:spPr>
      </p:pic>
      <p:sp>
        <p:nvSpPr>
          <p:cNvPr id="58" name="矩形 57"/>
          <p:cNvSpPr/>
          <p:nvPr/>
        </p:nvSpPr>
        <p:spPr>
          <a:xfrm>
            <a:off x="0" y="0"/>
            <a:ext cx="12192000" cy="6858000"/>
          </a:xfrm>
          <a:prstGeom prst="rect">
            <a:avLst/>
          </a:prstGeom>
          <a:solidFill>
            <a:schemeClr val="bg2">
              <a:lumMod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nvGrpSpPr>
          <p:cNvPr id="33" name="组合 32"/>
          <p:cNvGrpSpPr/>
          <p:nvPr/>
        </p:nvGrpSpPr>
        <p:grpSpPr>
          <a:xfrm>
            <a:off x="714375" y="2527311"/>
            <a:ext cx="2028825" cy="504000"/>
            <a:chOff x="714375" y="4527561"/>
            <a:chExt cx="2028825" cy="504000"/>
          </a:xfrm>
        </p:grpSpPr>
        <p:sp>
          <p:nvSpPr>
            <p:cNvPr id="50" name="矩形 49"/>
            <p:cNvSpPr/>
            <p:nvPr/>
          </p:nvSpPr>
          <p:spPr>
            <a:xfrm>
              <a:off x="714375" y="4527561"/>
              <a:ext cx="2028825" cy="504000"/>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904875" y="4577054"/>
              <a:ext cx="1664430" cy="400110"/>
            </a:xfrm>
            <a:prstGeom prst="rect">
              <a:avLst/>
            </a:prstGeom>
            <a:noFill/>
          </p:spPr>
          <p:txBody>
            <a:bodyPr wrap="none" rtlCol="0">
              <a:spAutoFit/>
              <a:scene3d>
                <a:camera prst="orthographicFront"/>
                <a:lightRig rig="threePt" dir="t"/>
              </a:scene3d>
              <a:sp3d contourW="12700"/>
            </a:bodyPr>
            <a:lstStyle/>
            <a:p>
              <a:r>
                <a:rPr lang="en-US" altLang="zh-CN" sz="2000" b="1" dirty="0">
                  <a:solidFill>
                    <a:schemeClr val="bg1"/>
                  </a:solidFill>
                </a:rPr>
                <a:t>PART FOUR</a:t>
              </a:r>
              <a:endParaRPr lang="zh-CN" altLang="en-US" sz="2000" b="1" dirty="0">
                <a:solidFill>
                  <a:schemeClr val="bg1"/>
                </a:solidFill>
              </a:endParaRPr>
            </a:p>
          </p:txBody>
        </p:sp>
      </p:grpSp>
      <p:sp>
        <p:nvSpPr>
          <p:cNvPr id="53" name="文本框 52"/>
          <p:cNvSpPr txBox="1"/>
          <p:nvPr/>
        </p:nvSpPr>
        <p:spPr>
          <a:xfrm>
            <a:off x="608241" y="3225945"/>
            <a:ext cx="3038011"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bg1"/>
                </a:solidFill>
              </a:rPr>
              <a:t>2PC</a:t>
            </a:r>
            <a:r>
              <a:rPr lang="zh-CN" altLang="en-US" sz="2800" b="1" dirty="0">
                <a:solidFill>
                  <a:schemeClr val="bg1"/>
                </a:solidFill>
              </a:rPr>
              <a:t>协议处理细节</a:t>
            </a:r>
            <a:endParaRPr lang="en-US" altLang="zh-CN" sz="2800" b="1" dirty="0">
              <a:solidFill>
                <a:schemeClr val="bg1"/>
              </a:solidFill>
            </a:endParaRPr>
          </a:p>
        </p:txBody>
      </p:sp>
      <p:sp>
        <p:nvSpPr>
          <p:cNvPr id="55" name="文本框 54"/>
          <p:cNvSpPr txBox="1"/>
          <p:nvPr/>
        </p:nvSpPr>
        <p:spPr>
          <a:xfrm>
            <a:off x="608241" y="4426843"/>
            <a:ext cx="1290738" cy="338554"/>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01.</a:t>
            </a:r>
            <a:r>
              <a:rPr lang="zh-CN" altLang="en-US" sz="1600" dirty="0">
                <a:solidFill>
                  <a:schemeClr val="bg1"/>
                </a:solidFill>
              </a:rPr>
              <a:t>开发思路</a:t>
            </a:r>
            <a:endParaRPr lang="en-US" altLang="zh-CN" sz="1600" dirty="0">
              <a:solidFill>
                <a:schemeClr val="bg1"/>
              </a:solidFill>
            </a:endParaRPr>
          </a:p>
        </p:txBody>
      </p:sp>
      <p:sp>
        <p:nvSpPr>
          <p:cNvPr id="56" name="文本框 55"/>
          <p:cNvSpPr txBox="1"/>
          <p:nvPr/>
        </p:nvSpPr>
        <p:spPr>
          <a:xfrm>
            <a:off x="608241" y="4928168"/>
            <a:ext cx="1290738" cy="338554"/>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02.</a:t>
            </a:r>
            <a:r>
              <a:rPr lang="zh-CN" altLang="en-US" sz="1600" dirty="0">
                <a:solidFill>
                  <a:schemeClr val="bg1"/>
                </a:solidFill>
              </a:rPr>
              <a:t>不同阶段</a:t>
            </a:r>
            <a:endParaRPr lang="en-US" altLang="zh-CN" sz="1600" dirty="0">
              <a:solidFill>
                <a:schemeClr val="bg1"/>
              </a:solidFill>
            </a:endParaRPr>
          </a:p>
        </p:txBody>
      </p:sp>
      <p:sp>
        <p:nvSpPr>
          <p:cNvPr id="57" name="文本框 56"/>
          <p:cNvSpPr txBox="1"/>
          <p:nvPr/>
        </p:nvSpPr>
        <p:spPr>
          <a:xfrm>
            <a:off x="608241" y="5429492"/>
            <a:ext cx="1290738" cy="338554"/>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03.</a:t>
            </a:r>
            <a:r>
              <a:rPr lang="zh-CN" altLang="en-US" sz="1600" dirty="0">
                <a:solidFill>
                  <a:schemeClr val="bg1"/>
                </a:solidFill>
              </a:rPr>
              <a:t>宕机恢复</a:t>
            </a:r>
            <a:endParaRPr lang="en-US" altLang="zh-CN" sz="1600" dirty="0">
              <a:solidFill>
                <a:schemeClr val="bg1"/>
              </a:solidFill>
            </a:endParaRPr>
          </a:p>
        </p:txBody>
      </p:sp>
      <p:sp>
        <p:nvSpPr>
          <p:cNvPr id="27" name="矩形 26"/>
          <p:cNvSpPr/>
          <p:nvPr/>
        </p:nvSpPr>
        <p:spPr>
          <a:xfrm>
            <a:off x="10744201" y="5419726"/>
            <a:ext cx="1152524" cy="1152524"/>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139082" y="4814608"/>
            <a:ext cx="605118" cy="605118"/>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9655548" y="5419726"/>
            <a:ext cx="483533" cy="483533"/>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728C5D-C842-EF57-539E-A348E028E7C3}"/>
              </a:ext>
            </a:extLst>
          </p:cNvPr>
          <p:cNvSpPr txBox="1"/>
          <p:nvPr/>
        </p:nvSpPr>
        <p:spPr>
          <a:xfrm>
            <a:off x="608241" y="5930816"/>
            <a:ext cx="1290738" cy="338554"/>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03.</a:t>
            </a:r>
            <a:r>
              <a:rPr lang="zh-CN" altLang="en-US" sz="1600" dirty="0">
                <a:solidFill>
                  <a:schemeClr val="bg1"/>
                </a:solidFill>
              </a:rPr>
              <a:t>事务状态</a:t>
            </a:r>
            <a:endParaRPr lang="en-US" altLang="zh-CN" sz="1600" dirty="0">
              <a:solidFill>
                <a:schemeClr val="bg1"/>
              </a:solidFill>
            </a:endParaRPr>
          </a:p>
        </p:txBody>
      </p:sp>
    </p:spTree>
    <p:extLst>
      <p:ext uri="{BB962C8B-B14F-4D97-AF65-F5344CB8AC3E}">
        <p14:creationId xmlns:p14="http://schemas.microsoft.com/office/powerpoint/2010/main" val="2012592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anim calcmode="lin" valueType="num">
                                      <p:cBhvr>
                                        <p:cTn id="34" dur="1000" fill="hold"/>
                                        <p:tgtEl>
                                          <p:spTgt spid="53"/>
                                        </p:tgtEl>
                                        <p:attrNameLst>
                                          <p:attrName>ppt_x</p:attrName>
                                        </p:attrNameLst>
                                      </p:cBhvr>
                                      <p:tavLst>
                                        <p:tav tm="0">
                                          <p:val>
                                            <p:strVal val="#ppt_x"/>
                                          </p:val>
                                        </p:tav>
                                        <p:tav tm="100000">
                                          <p:val>
                                            <p:strVal val="#ppt_x"/>
                                          </p:val>
                                        </p:tav>
                                      </p:tavLst>
                                    </p:anim>
                                    <p:anim calcmode="lin" valueType="num">
                                      <p:cBhvr>
                                        <p:cTn id="35" dur="1000" fill="hold"/>
                                        <p:tgtEl>
                                          <p:spTgt spid="53"/>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left)">
                                      <p:cBhvr>
                                        <p:cTn id="43" dur="500"/>
                                        <p:tgtEl>
                                          <p:spTgt spid="56"/>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left)">
                                      <p:cBhvr>
                                        <p:cTn id="47" dur="500"/>
                                        <p:tgtEl>
                                          <p:spTgt spid="57"/>
                                        </p:tgtEl>
                                      </p:cBhvr>
                                    </p:animEffect>
                                  </p:childTnLst>
                                </p:cTn>
                              </p:par>
                            </p:childTnLst>
                          </p:cTn>
                        </p:par>
                        <p:par>
                          <p:cTn id="48" fill="hold">
                            <p:stCondLst>
                              <p:cond delay="3500"/>
                            </p:stCondLst>
                            <p:childTnLst>
                              <p:par>
                                <p:cTn id="49" presetID="22" presetClass="entr" presetSubtype="8"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6" grpId="0"/>
      <p:bldP spid="57" grpId="0"/>
      <p:bldP spid="27" grpId="0" animBg="1"/>
      <p:bldP spid="28" grpId="0" animBg="1"/>
      <p:bldP spid="29"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0" y="1736812"/>
            <a:ext cx="12192000" cy="3384376"/>
          </a:xfrm>
          <a:prstGeom prst="rect">
            <a:avLst/>
          </a:prstGeom>
          <a:solidFill>
            <a:schemeClr val="bg2">
              <a:lumMod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3" name="组合 22"/>
          <p:cNvGrpSpPr/>
          <p:nvPr/>
        </p:nvGrpSpPr>
        <p:grpSpPr>
          <a:xfrm>
            <a:off x="1040644" y="2455955"/>
            <a:ext cx="584956" cy="584956"/>
            <a:chOff x="634487" y="2617080"/>
            <a:chExt cx="399214" cy="399214"/>
          </a:xfrm>
        </p:grpSpPr>
        <p:sp>
          <p:nvSpPr>
            <p:cNvPr id="27" name="任意多边形: 形状 26"/>
            <p:cNvSpPr/>
            <p:nvPr/>
          </p:nvSpPr>
          <p:spPr>
            <a:xfrm>
              <a:off x="634487" y="2617080"/>
              <a:ext cx="399214" cy="3992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2700" cap="flat">
              <a:noFill/>
              <a:miter lim="400000"/>
            </a:ln>
            <a:effectLst/>
          </p:spPr>
          <p:txBody>
            <a:bodyPr anchor="ctr"/>
            <a:lstStyle/>
            <a:p>
              <a:pPr algn="ctr"/>
              <a:endParaRPr/>
            </a:p>
          </p:txBody>
        </p:sp>
        <p:sp>
          <p:nvSpPr>
            <p:cNvPr id="28" name="任意多边形: 形状 27"/>
            <p:cNvSpPr/>
            <p:nvPr/>
          </p:nvSpPr>
          <p:spPr>
            <a:xfrm>
              <a:off x="756465" y="2735261"/>
              <a:ext cx="155257" cy="16285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chemeClr val="accent1"/>
            </a:solidFill>
            <a:ln w="12700" cap="flat">
              <a:noFill/>
              <a:miter lim="400000"/>
            </a:ln>
            <a:effectLst/>
          </p:spPr>
          <p:txBody>
            <a:bodyPr anchor="ctr"/>
            <a:lstStyle/>
            <a:p>
              <a:pPr algn="ctr"/>
              <a:endParaRPr/>
            </a:p>
          </p:txBody>
        </p:sp>
      </p:grpSp>
      <p:grpSp>
        <p:nvGrpSpPr>
          <p:cNvPr id="17" name="组合 16"/>
          <p:cNvGrpSpPr/>
          <p:nvPr/>
        </p:nvGrpSpPr>
        <p:grpSpPr>
          <a:xfrm>
            <a:off x="1040644" y="3833245"/>
            <a:ext cx="584956" cy="584956"/>
            <a:chOff x="634487" y="3557037"/>
            <a:chExt cx="399214" cy="399214"/>
          </a:xfrm>
        </p:grpSpPr>
        <p:sp>
          <p:nvSpPr>
            <p:cNvPr id="21" name="任意多边形: 形状 20"/>
            <p:cNvSpPr/>
            <p:nvPr/>
          </p:nvSpPr>
          <p:spPr>
            <a:xfrm>
              <a:off x="634487" y="3557037"/>
              <a:ext cx="399214" cy="3992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2700" cap="flat">
              <a:noFill/>
              <a:miter lim="400000"/>
            </a:ln>
            <a:effectLst/>
          </p:spPr>
          <p:txBody>
            <a:bodyPr anchor="ctr"/>
            <a:lstStyle/>
            <a:p>
              <a:pPr algn="ctr"/>
              <a:endParaRPr/>
            </a:p>
          </p:txBody>
        </p:sp>
        <p:sp>
          <p:nvSpPr>
            <p:cNvPr id="22" name="任意多边形: 形状 21"/>
            <p:cNvSpPr/>
            <p:nvPr/>
          </p:nvSpPr>
          <p:spPr>
            <a:xfrm>
              <a:off x="756465" y="3675218"/>
              <a:ext cx="155257" cy="16285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chemeClr val="accent2"/>
            </a:solidFill>
            <a:ln w="12700" cap="flat">
              <a:noFill/>
              <a:miter lim="400000"/>
            </a:ln>
            <a:effectLst/>
          </p:spPr>
          <p:txBody>
            <a:bodyPr anchor="ctr"/>
            <a:lstStyle/>
            <a:p>
              <a:pPr algn="ctr"/>
              <a:endParaRPr/>
            </a:p>
          </p:txBody>
        </p:sp>
      </p:grpSp>
      <p:sp>
        <p:nvSpPr>
          <p:cNvPr id="30" name="文本框 29"/>
          <p:cNvSpPr txBox="1"/>
          <p:nvPr/>
        </p:nvSpPr>
        <p:spPr>
          <a:xfrm>
            <a:off x="695325" y="341066"/>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rgbClr val="C3334F"/>
                </a:solidFill>
              </a:rPr>
              <a:t>开发思路</a:t>
            </a:r>
            <a:endParaRPr lang="en-US" altLang="zh-CN" sz="3200" b="1" dirty="0">
              <a:solidFill>
                <a:srgbClr val="C3334F"/>
              </a:solidFill>
            </a:endParaRPr>
          </a:p>
        </p:txBody>
      </p:sp>
      <p:grpSp>
        <p:nvGrpSpPr>
          <p:cNvPr id="35" name="组合 34"/>
          <p:cNvGrpSpPr/>
          <p:nvPr/>
        </p:nvGrpSpPr>
        <p:grpSpPr>
          <a:xfrm>
            <a:off x="1804331" y="2267421"/>
            <a:ext cx="4748869" cy="1198240"/>
            <a:chOff x="1090386" y="2856558"/>
            <a:chExt cx="4748869" cy="1198240"/>
          </a:xfrm>
        </p:grpSpPr>
        <p:sp>
          <p:nvSpPr>
            <p:cNvPr id="36" name="矩形 35"/>
            <p:cNvSpPr/>
            <p:nvPr/>
          </p:nvSpPr>
          <p:spPr>
            <a:xfrm>
              <a:off x="1090386" y="3209182"/>
              <a:ext cx="4748869" cy="84561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rPr>
                <a:t>底存存储需要暴露</a:t>
              </a:r>
              <a:r>
                <a:rPr lang="en-US" altLang="zh-CN" sz="1400" dirty="0" err="1">
                  <a:solidFill>
                    <a:schemeClr val="bg1"/>
                  </a:solidFill>
                </a:rPr>
                <a:t>sharding</a:t>
              </a:r>
              <a:r>
                <a:rPr lang="zh-CN" altLang="en-US" sz="1400" dirty="0">
                  <a:solidFill>
                    <a:schemeClr val="bg1"/>
                  </a:solidFill>
                </a:rPr>
                <a:t>细节，提供以分区为单位的事务上下文管理机制，使得在预处理过程中，行锁和数据修改为内存操作，避免持久化的代价。</a:t>
              </a:r>
            </a:p>
          </p:txBody>
        </p:sp>
        <p:sp>
          <p:nvSpPr>
            <p:cNvPr id="37" name="矩形 36"/>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rPr>
                <a:t>底层</a:t>
              </a:r>
            </a:p>
          </p:txBody>
        </p:sp>
      </p:grpSp>
      <p:grpSp>
        <p:nvGrpSpPr>
          <p:cNvPr id="38" name="组合 37"/>
          <p:cNvGrpSpPr/>
          <p:nvPr/>
        </p:nvGrpSpPr>
        <p:grpSpPr>
          <a:xfrm>
            <a:off x="1804331" y="3644711"/>
            <a:ext cx="4748869" cy="939708"/>
            <a:chOff x="1090386" y="2856558"/>
            <a:chExt cx="4748869" cy="939708"/>
          </a:xfrm>
        </p:grpSpPr>
        <p:sp>
          <p:nvSpPr>
            <p:cNvPr id="39" name="矩形 38"/>
            <p:cNvSpPr/>
            <p:nvPr/>
          </p:nvSpPr>
          <p:spPr>
            <a:xfrm>
              <a:off x="1090386" y="3209182"/>
              <a:ext cx="4748869" cy="5870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rPr>
                <a:t>简化协调者为无状态逻辑</a:t>
              </a:r>
              <a:endParaRPr lang="en-US" altLang="zh-CN" sz="1400" dirty="0">
                <a:solidFill>
                  <a:schemeClr val="bg1"/>
                </a:solidFill>
              </a:endParaRPr>
            </a:p>
            <a:p>
              <a:pPr algn="just">
                <a:lnSpc>
                  <a:spcPct val="120000"/>
                </a:lnSpc>
              </a:pPr>
              <a:r>
                <a:rPr lang="zh-CN" altLang="en-US" sz="1400" dirty="0">
                  <a:solidFill>
                    <a:schemeClr val="bg1"/>
                  </a:solidFill>
                </a:rPr>
                <a:t>减少</a:t>
              </a:r>
              <a:r>
                <a:rPr lang="en-US" altLang="zh-CN" sz="1400" dirty="0">
                  <a:solidFill>
                    <a:schemeClr val="bg1"/>
                  </a:solidFill>
                </a:rPr>
                <a:t>2PC</a:t>
              </a:r>
              <a:r>
                <a:rPr lang="zh-CN" altLang="en-US" sz="1400" dirty="0">
                  <a:solidFill>
                    <a:schemeClr val="bg1"/>
                  </a:solidFill>
                </a:rPr>
                <a:t>执行关键路径上的持久化和</a:t>
              </a:r>
              <a:r>
                <a:rPr lang="en-US" altLang="zh-CN" sz="1400" dirty="0">
                  <a:solidFill>
                    <a:schemeClr val="bg1"/>
                  </a:solidFill>
                </a:rPr>
                <a:t>RPC</a:t>
              </a:r>
              <a:r>
                <a:rPr lang="zh-CN" altLang="en-US" sz="1400" dirty="0">
                  <a:solidFill>
                    <a:schemeClr val="bg1"/>
                  </a:solidFill>
                </a:rPr>
                <a:t>次数</a:t>
              </a:r>
            </a:p>
          </p:txBody>
        </p:sp>
        <p:sp>
          <p:nvSpPr>
            <p:cNvPr id="40" name="矩形 39"/>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rPr>
                <a:t>逻辑</a:t>
              </a:r>
            </a:p>
          </p:txBody>
        </p:sp>
      </p:grpSp>
      <p:sp>
        <p:nvSpPr>
          <p:cNvPr id="32" name="矩形 31"/>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D7870D7-9DD4-2589-87C1-3F52E0BCEEBB}"/>
              </a:ext>
            </a:extLst>
          </p:cNvPr>
          <p:cNvPicPr>
            <a:picLocks noChangeAspect="1"/>
          </p:cNvPicPr>
          <p:nvPr>
            <p:custDataLst>
              <p:tags r:id="rId1"/>
            </p:custDataLst>
          </p:nvPr>
        </p:nvPicPr>
        <p:blipFill>
          <a:blip r:embed="rId4"/>
          <a:stretch>
            <a:fillRect/>
          </a:stretch>
        </p:blipFill>
        <p:spPr>
          <a:xfrm>
            <a:off x="6644640" y="1407886"/>
            <a:ext cx="5455920" cy="3964940"/>
          </a:xfrm>
          <a:prstGeom prst="rect">
            <a:avLst/>
          </a:prstGeom>
        </p:spPr>
      </p:pic>
    </p:spTree>
    <p:extLst>
      <p:ext uri="{BB962C8B-B14F-4D97-AF65-F5344CB8AC3E}">
        <p14:creationId xmlns:p14="http://schemas.microsoft.com/office/powerpoint/2010/main" val="3288883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par>
                                <p:cTn id="14" presetID="53" presetClass="entr" presetSubtype="16"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Effect transition="in" filter="fade">
                                      <p:cBhvr>
                                        <p:cTn id="18" dur="500"/>
                                        <p:tgtEl>
                                          <p:spTgt spid="17"/>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e946718-25db-48f9-b4ad-a6a0877f6c46"/>
          <p:cNvGrpSpPr>
            <a:grpSpLocks noChangeAspect="1"/>
          </p:cNvGrpSpPr>
          <p:nvPr/>
        </p:nvGrpSpPr>
        <p:grpSpPr>
          <a:xfrm>
            <a:off x="4204187" y="1692725"/>
            <a:ext cx="3783627" cy="4204552"/>
            <a:chOff x="4206427" y="1492700"/>
            <a:chExt cx="3783627" cy="4204552"/>
          </a:xfrm>
        </p:grpSpPr>
        <p:grpSp>
          <p:nvGrpSpPr>
            <p:cNvPr id="4" name="Group 3"/>
            <p:cNvGrpSpPr/>
            <p:nvPr/>
          </p:nvGrpSpPr>
          <p:grpSpPr>
            <a:xfrm>
              <a:off x="4643332" y="4063337"/>
              <a:ext cx="2909819" cy="1633915"/>
              <a:chOff x="5649913" y="2916238"/>
              <a:chExt cx="3074988" cy="2230438"/>
            </a:xfrm>
            <a:effectLst>
              <a:outerShdw dist="38100" dir="5400000" algn="ctr" rotWithShape="0">
                <a:srgbClr val="000000">
                  <a:alpha val="10000"/>
                </a:srgbClr>
              </a:outerShdw>
            </a:effectLst>
          </p:grpSpPr>
          <p:sp>
            <p:nvSpPr>
              <p:cNvPr id="33" name="Freeform: Shape 4"/>
              <p:cNvSpPr>
                <a:spLocks/>
              </p:cNvSpPr>
              <p:nvPr/>
            </p:nvSpPr>
            <p:spPr bwMode="auto">
              <a:xfrm>
                <a:off x="5649913" y="2916238"/>
                <a:ext cx="3074988" cy="140335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pattFill prst="dkDnDiag">
                <a:fgClr>
                  <a:schemeClr val="accent4">
                    <a:lumMod val="50000"/>
                  </a:schemeClr>
                </a:fgClr>
                <a:bgClr>
                  <a:schemeClr val="accent4">
                    <a:lumMod val="75000"/>
                  </a:schemeClr>
                </a:bgClr>
              </a:pattFill>
              <a:ln w="3175">
                <a:noFill/>
              </a:ln>
            </p:spPr>
            <p:txBody>
              <a:bodyPr anchor="ctr"/>
              <a:lstStyle/>
              <a:p>
                <a:pPr algn="ctr"/>
                <a:endParaRPr/>
              </a:p>
            </p:txBody>
          </p:sp>
          <p:sp>
            <p:nvSpPr>
              <p:cNvPr id="34" name="Freeform: Shape 5"/>
              <p:cNvSpPr>
                <a:spLocks/>
              </p:cNvSpPr>
              <p:nvPr/>
            </p:nvSpPr>
            <p:spPr bwMode="auto">
              <a:xfrm>
                <a:off x="5649913" y="2916238"/>
                <a:ext cx="3074988" cy="1658938"/>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accent4">
                  <a:lumMod val="75000"/>
                </a:schemeClr>
              </a:solidFill>
              <a:ln w="3175">
                <a:noFill/>
              </a:ln>
            </p:spPr>
            <p:txBody>
              <a:bodyPr anchor="ctr"/>
              <a:lstStyle/>
              <a:p>
                <a:pPr algn="ctr"/>
                <a:endParaRPr/>
              </a:p>
            </p:txBody>
          </p:sp>
          <p:sp>
            <p:nvSpPr>
              <p:cNvPr id="35" name="Freeform: Shape 6"/>
              <p:cNvSpPr>
                <a:spLocks/>
              </p:cNvSpPr>
              <p:nvPr/>
            </p:nvSpPr>
            <p:spPr bwMode="auto">
              <a:xfrm>
                <a:off x="5649913" y="3744913"/>
                <a:ext cx="3074988" cy="1401763"/>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accent4"/>
              </a:solidFill>
              <a:ln w="3175">
                <a:noFill/>
              </a:ln>
            </p:spPr>
            <p:txBody>
              <a:bodyPr vert="horz" wrap="none" lIns="0" tIns="0" rIns="0" bIns="0" anchor="ctr" anchorCtr="0" compatLnSpc="1">
                <a:prstTxWarp prst="textNoShape">
                  <a:avLst/>
                </a:prstTxWarp>
                <a:normAutofit/>
              </a:bodyPr>
              <a:lstStyle/>
              <a:p>
                <a:pPr algn="ctr"/>
                <a:br>
                  <a:rPr lang="en-US" altLang="ko-KR" sz="1600" b="1">
                    <a:solidFill>
                      <a:srgbClr val="FFFFFF"/>
                    </a:solidFill>
                  </a:rPr>
                </a:br>
                <a:br>
                  <a:rPr lang="en-US" altLang="ko-KR" sz="1600" b="1">
                    <a:solidFill>
                      <a:srgbClr val="FFFFFF"/>
                    </a:solidFill>
                  </a:rPr>
                </a:br>
                <a:r>
                  <a:rPr lang="en-US" altLang="ko-KR" sz="1600" b="1">
                    <a:solidFill>
                      <a:srgbClr val="FFFFFF"/>
                    </a:solidFill>
                  </a:rPr>
                  <a:t>04</a:t>
                </a:r>
              </a:p>
            </p:txBody>
          </p:sp>
        </p:grpSp>
        <p:grpSp>
          <p:nvGrpSpPr>
            <p:cNvPr id="5" name="Group 7"/>
            <p:cNvGrpSpPr/>
            <p:nvPr/>
          </p:nvGrpSpPr>
          <p:grpSpPr>
            <a:xfrm>
              <a:off x="4643332" y="3206459"/>
              <a:ext cx="2909819" cy="1633915"/>
              <a:chOff x="5649913" y="2916238"/>
              <a:chExt cx="3074988" cy="2230438"/>
            </a:xfrm>
            <a:effectLst>
              <a:outerShdw dist="38100" dir="5400000" algn="ctr" rotWithShape="0">
                <a:srgbClr val="000000">
                  <a:alpha val="10000"/>
                </a:srgbClr>
              </a:outerShdw>
            </a:effectLst>
          </p:grpSpPr>
          <p:sp>
            <p:nvSpPr>
              <p:cNvPr id="30" name="Freeform: Shape 8"/>
              <p:cNvSpPr>
                <a:spLocks/>
              </p:cNvSpPr>
              <p:nvPr/>
            </p:nvSpPr>
            <p:spPr bwMode="auto">
              <a:xfrm>
                <a:off x="5649913" y="2916238"/>
                <a:ext cx="3074988" cy="140335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pattFill prst="dkDnDiag">
                <a:fgClr>
                  <a:schemeClr val="accent3">
                    <a:lumMod val="50000"/>
                  </a:schemeClr>
                </a:fgClr>
                <a:bgClr>
                  <a:schemeClr val="accent3">
                    <a:lumMod val="75000"/>
                  </a:schemeClr>
                </a:bgClr>
              </a:pattFill>
              <a:ln w="3175">
                <a:noFill/>
              </a:ln>
            </p:spPr>
            <p:txBody>
              <a:bodyPr anchor="ctr"/>
              <a:lstStyle/>
              <a:p>
                <a:pPr algn="ctr"/>
                <a:endParaRPr/>
              </a:p>
            </p:txBody>
          </p:sp>
          <p:sp>
            <p:nvSpPr>
              <p:cNvPr id="31" name="Freeform: Shape 9"/>
              <p:cNvSpPr>
                <a:spLocks/>
              </p:cNvSpPr>
              <p:nvPr/>
            </p:nvSpPr>
            <p:spPr bwMode="auto">
              <a:xfrm>
                <a:off x="5649913" y="2916238"/>
                <a:ext cx="3074988" cy="1658938"/>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accent3">
                  <a:lumMod val="75000"/>
                </a:schemeClr>
              </a:solidFill>
              <a:ln w="3175">
                <a:noFill/>
              </a:ln>
            </p:spPr>
            <p:txBody>
              <a:bodyPr anchor="ctr"/>
              <a:lstStyle/>
              <a:p>
                <a:pPr algn="ctr"/>
                <a:endParaRPr/>
              </a:p>
            </p:txBody>
          </p:sp>
          <p:sp>
            <p:nvSpPr>
              <p:cNvPr id="32" name="Freeform: Shape 10"/>
              <p:cNvSpPr>
                <a:spLocks/>
              </p:cNvSpPr>
              <p:nvPr/>
            </p:nvSpPr>
            <p:spPr bwMode="auto">
              <a:xfrm>
                <a:off x="5649913" y="3744913"/>
                <a:ext cx="3074988" cy="1401763"/>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accent3"/>
              </a:solidFill>
              <a:ln w="3175">
                <a:noFill/>
              </a:ln>
            </p:spPr>
            <p:txBody>
              <a:bodyPr vert="horz" wrap="none" lIns="0" tIns="0" rIns="0" bIns="0" anchor="ctr" anchorCtr="0" compatLnSpc="1">
                <a:prstTxWarp prst="textNoShape">
                  <a:avLst/>
                </a:prstTxWarp>
                <a:normAutofit/>
              </a:bodyPr>
              <a:lstStyle/>
              <a:p>
                <a:pPr algn="ctr"/>
                <a:br>
                  <a:rPr lang="en-US" altLang="ko-KR" sz="1600" b="1">
                    <a:solidFill>
                      <a:srgbClr val="FFFFFF"/>
                    </a:solidFill>
                  </a:rPr>
                </a:br>
                <a:br>
                  <a:rPr lang="en-US" altLang="ko-KR" sz="1600" b="1">
                    <a:solidFill>
                      <a:srgbClr val="FFFFFF"/>
                    </a:solidFill>
                  </a:rPr>
                </a:br>
                <a:r>
                  <a:rPr lang="en-US" altLang="ko-KR" sz="1600" b="1">
                    <a:solidFill>
                      <a:srgbClr val="FFFFFF"/>
                    </a:solidFill>
                  </a:rPr>
                  <a:t>03</a:t>
                </a:r>
              </a:p>
            </p:txBody>
          </p:sp>
        </p:grpSp>
        <p:grpSp>
          <p:nvGrpSpPr>
            <p:cNvPr id="6" name="Group 11"/>
            <p:cNvGrpSpPr/>
            <p:nvPr/>
          </p:nvGrpSpPr>
          <p:grpSpPr>
            <a:xfrm>
              <a:off x="4643332" y="2349578"/>
              <a:ext cx="2909819" cy="1633915"/>
              <a:chOff x="5649913" y="2916238"/>
              <a:chExt cx="3074988" cy="2230438"/>
            </a:xfrm>
            <a:effectLst>
              <a:outerShdw dist="38100" dir="5400000" algn="ctr" rotWithShape="0">
                <a:srgbClr val="000000">
                  <a:alpha val="10000"/>
                </a:srgbClr>
              </a:outerShdw>
            </a:effectLst>
          </p:grpSpPr>
          <p:sp>
            <p:nvSpPr>
              <p:cNvPr id="27" name="Freeform: Shape 12"/>
              <p:cNvSpPr>
                <a:spLocks/>
              </p:cNvSpPr>
              <p:nvPr/>
            </p:nvSpPr>
            <p:spPr bwMode="auto">
              <a:xfrm>
                <a:off x="5649913" y="2916238"/>
                <a:ext cx="3074988" cy="140335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pattFill prst="dkDnDiag">
                <a:fgClr>
                  <a:schemeClr val="accent2">
                    <a:lumMod val="50000"/>
                  </a:schemeClr>
                </a:fgClr>
                <a:bgClr>
                  <a:schemeClr val="accent2">
                    <a:lumMod val="75000"/>
                  </a:schemeClr>
                </a:bgClr>
              </a:pattFill>
              <a:ln w="3175">
                <a:noFill/>
              </a:ln>
            </p:spPr>
            <p:txBody>
              <a:bodyPr anchor="ctr"/>
              <a:lstStyle/>
              <a:p>
                <a:pPr algn="ctr"/>
                <a:endParaRPr/>
              </a:p>
            </p:txBody>
          </p:sp>
          <p:sp>
            <p:nvSpPr>
              <p:cNvPr id="28" name="Freeform: Shape 13"/>
              <p:cNvSpPr>
                <a:spLocks/>
              </p:cNvSpPr>
              <p:nvPr/>
            </p:nvSpPr>
            <p:spPr bwMode="auto">
              <a:xfrm>
                <a:off x="5649913" y="2916238"/>
                <a:ext cx="3074988" cy="1658938"/>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accent2">
                  <a:lumMod val="75000"/>
                </a:schemeClr>
              </a:solidFill>
              <a:ln w="3175">
                <a:noFill/>
              </a:ln>
            </p:spPr>
            <p:txBody>
              <a:bodyPr anchor="ctr"/>
              <a:lstStyle/>
              <a:p>
                <a:pPr algn="ctr"/>
                <a:endParaRPr/>
              </a:p>
            </p:txBody>
          </p:sp>
          <p:sp>
            <p:nvSpPr>
              <p:cNvPr id="29" name="Freeform: Shape 14"/>
              <p:cNvSpPr>
                <a:spLocks/>
              </p:cNvSpPr>
              <p:nvPr/>
            </p:nvSpPr>
            <p:spPr bwMode="auto">
              <a:xfrm>
                <a:off x="5649913" y="3744913"/>
                <a:ext cx="3074988" cy="1401763"/>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accent2"/>
              </a:solidFill>
              <a:ln w="3175">
                <a:noFill/>
              </a:ln>
            </p:spPr>
            <p:txBody>
              <a:bodyPr vert="horz" wrap="none" lIns="0" tIns="0" rIns="0" bIns="0" anchor="ctr" anchorCtr="0" compatLnSpc="1">
                <a:prstTxWarp prst="textNoShape">
                  <a:avLst/>
                </a:prstTxWarp>
                <a:normAutofit/>
              </a:bodyPr>
              <a:lstStyle/>
              <a:p>
                <a:pPr algn="ctr"/>
                <a:br>
                  <a:rPr lang="en-US" altLang="ko-KR" sz="1600" b="1">
                    <a:solidFill>
                      <a:srgbClr val="FFFFFF"/>
                    </a:solidFill>
                  </a:rPr>
                </a:br>
                <a:br>
                  <a:rPr lang="en-US" altLang="ko-KR" sz="1600" b="1">
                    <a:solidFill>
                      <a:srgbClr val="FFFFFF"/>
                    </a:solidFill>
                  </a:rPr>
                </a:br>
                <a:r>
                  <a:rPr lang="en-US" altLang="ko-KR" sz="1600" b="1">
                    <a:solidFill>
                      <a:srgbClr val="FFFFFF"/>
                    </a:solidFill>
                  </a:rPr>
                  <a:t>02</a:t>
                </a:r>
              </a:p>
            </p:txBody>
          </p:sp>
        </p:grpSp>
        <p:grpSp>
          <p:nvGrpSpPr>
            <p:cNvPr id="7" name="Group 15"/>
            <p:cNvGrpSpPr/>
            <p:nvPr/>
          </p:nvGrpSpPr>
          <p:grpSpPr>
            <a:xfrm>
              <a:off x="4643332" y="1492700"/>
              <a:ext cx="2909819" cy="1633915"/>
              <a:chOff x="5649913" y="2916238"/>
              <a:chExt cx="3074988" cy="2230438"/>
            </a:xfrm>
            <a:effectLst>
              <a:outerShdw dist="38100" dir="5400000" algn="ctr" rotWithShape="0">
                <a:srgbClr val="000000">
                  <a:alpha val="10000"/>
                </a:srgbClr>
              </a:outerShdw>
            </a:effectLst>
          </p:grpSpPr>
          <p:sp>
            <p:nvSpPr>
              <p:cNvPr id="24" name="Freeform: Shape 16"/>
              <p:cNvSpPr>
                <a:spLocks/>
              </p:cNvSpPr>
              <p:nvPr/>
            </p:nvSpPr>
            <p:spPr bwMode="auto">
              <a:xfrm>
                <a:off x="5649913" y="2916238"/>
                <a:ext cx="3074988" cy="1403350"/>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pattFill prst="dkDnDiag">
                <a:fgClr>
                  <a:schemeClr val="accent1">
                    <a:lumMod val="50000"/>
                  </a:schemeClr>
                </a:fgClr>
                <a:bgClr>
                  <a:schemeClr val="accent1">
                    <a:lumMod val="75000"/>
                  </a:schemeClr>
                </a:bgClr>
              </a:pattFill>
              <a:ln w="3175">
                <a:noFill/>
              </a:ln>
            </p:spPr>
            <p:txBody>
              <a:bodyPr anchor="ctr"/>
              <a:lstStyle/>
              <a:p>
                <a:pPr algn="ctr"/>
                <a:endParaRPr/>
              </a:p>
            </p:txBody>
          </p:sp>
          <p:sp>
            <p:nvSpPr>
              <p:cNvPr id="25" name="Freeform: Shape 17"/>
              <p:cNvSpPr>
                <a:spLocks/>
              </p:cNvSpPr>
              <p:nvPr/>
            </p:nvSpPr>
            <p:spPr bwMode="auto">
              <a:xfrm>
                <a:off x="5649913" y="2916238"/>
                <a:ext cx="3074988" cy="1658937"/>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solidFill>
                <a:schemeClr val="accent1">
                  <a:lumMod val="75000"/>
                </a:schemeClr>
              </a:solidFill>
              <a:ln w="3175">
                <a:noFill/>
              </a:ln>
            </p:spPr>
            <p:txBody>
              <a:bodyPr anchor="ctr"/>
              <a:lstStyle/>
              <a:p>
                <a:pPr algn="ctr"/>
                <a:endParaRPr/>
              </a:p>
            </p:txBody>
          </p:sp>
          <p:sp>
            <p:nvSpPr>
              <p:cNvPr id="26" name="Freeform: Shape 18"/>
              <p:cNvSpPr>
                <a:spLocks/>
              </p:cNvSpPr>
              <p:nvPr/>
            </p:nvSpPr>
            <p:spPr bwMode="auto">
              <a:xfrm>
                <a:off x="5649913" y="3744913"/>
                <a:ext cx="3074988" cy="1401763"/>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solidFill>
                <a:schemeClr val="accent1"/>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anchor="ctr" anchorCtr="0" forceAA="0" compatLnSpc="1">
                <a:prstTxWarp prst="textNoShape">
                  <a:avLst/>
                </a:prstTxWarp>
                <a:normAutofit/>
              </a:bodyPr>
              <a:lstStyle/>
              <a:p>
                <a:pPr algn="ctr"/>
                <a:br>
                  <a:rPr lang="en-US" altLang="ko-KR" sz="1600" b="1">
                    <a:solidFill>
                      <a:srgbClr val="FFFFFF"/>
                    </a:solidFill>
                  </a:rPr>
                </a:br>
                <a:br>
                  <a:rPr lang="en-US" altLang="ko-KR" sz="1600" b="1">
                    <a:solidFill>
                      <a:srgbClr val="FFFFFF"/>
                    </a:solidFill>
                  </a:rPr>
                </a:br>
                <a:r>
                  <a:rPr lang="en-US" altLang="ko-KR" sz="1600" b="1">
                    <a:solidFill>
                      <a:srgbClr val="FFFFFF"/>
                    </a:solidFill>
                  </a:rPr>
                  <a:t>01</a:t>
                </a:r>
              </a:p>
            </p:txBody>
          </p:sp>
        </p:grpSp>
        <p:cxnSp>
          <p:nvCxnSpPr>
            <p:cNvPr id="8" name="Straight Connector 20"/>
            <p:cNvCxnSpPr/>
            <p:nvPr/>
          </p:nvCxnSpPr>
          <p:spPr>
            <a:xfrm flipH="1">
              <a:off x="4206427" y="2397894"/>
              <a:ext cx="439191" cy="0"/>
            </a:xfrm>
            <a:prstGeom prst="line">
              <a:avLst/>
            </a:prstGeom>
            <a:ln w="12700" cmpd="sng">
              <a:solidFill>
                <a:schemeClr val="accent1"/>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9" name="Straight Connector 24"/>
            <p:cNvCxnSpPr/>
            <p:nvPr/>
          </p:nvCxnSpPr>
          <p:spPr>
            <a:xfrm flipH="1">
              <a:off x="4206427" y="4114786"/>
              <a:ext cx="439191" cy="0"/>
            </a:xfrm>
            <a:prstGeom prst="line">
              <a:avLst/>
            </a:prstGeom>
            <a:ln w="12700" cmpd="sng">
              <a:solidFill>
                <a:schemeClr val="accent3"/>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10" name="Straight Connector 25"/>
            <p:cNvCxnSpPr/>
            <p:nvPr/>
          </p:nvCxnSpPr>
          <p:spPr>
            <a:xfrm>
              <a:off x="7550863" y="3082248"/>
              <a:ext cx="439191" cy="0"/>
            </a:xfrm>
            <a:prstGeom prst="line">
              <a:avLst/>
            </a:prstGeom>
            <a:ln w="12700" cmpd="sng">
              <a:solidFill>
                <a:schemeClr val="accent2"/>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11" name="Straight Connector 26"/>
            <p:cNvCxnSpPr/>
            <p:nvPr/>
          </p:nvCxnSpPr>
          <p:spPr>
            <a:xfrm>
              <a:off x="7550863" y="4875698"/>
              <a:ext cx="439191" cy="0"/>
            </a:xfrm>
            <a:prstGeom prst="line">
              <a:avLst/>
            </a:prstGeom>
            <a:ln w="12700" cmpd="sng">
              <a:solidFill>
                <a:schemeClr val="accent4"/>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grpSp>
      <p:sp>
        <p:nvSpPr>
          <p:cNvPr id="37" name="文本框 36"/>
          <p:cNvSpPr txBox="1"/>
          <p:nvPr/>
        </p:nvSpPr>
        <p:spPr>
          <a:xfrm>
            <a:off x="695325" y="341066"/>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rgbClr val="C3334F"/>
                </a:solidFill>
              </a:rPr>
              <a:t>不同阶段</a:t>
            </a:r>
            <a:endParaRPr lang="en-US" altLang="zh-CN" sz="3200" b="1" dirty="0">
              <a:solidFill>
                <a:srgbClr val="C3334F"/>
              </a:solidFill>
            </a:endParaRPr>
          </a:p>
        </p:txBody>
      </p:sp>
      <p:sp>
        <p:nvSpPr>
          <p:cNvPr id="39" name="矩形 38"/>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8262021" y="2671996"/>
            <a:ext cx="3810529" cy="1621882"/>
            <a:chOff x="1090387" y="2856558"/>
            <a:chExt cx="3327636" cy="1621882"/>
          </a:xfrm>
        </p:grpSpPr>
        <p:sp>
          <p:nvSpPr>
            <p:cNvPr id="43" name="矩形 42"/>
            <p:cNvSpPr/>
            <p:nvPr/>
          </p:nvSpPr>
          <p:spPr>
            <a:xfrm>
              <a:off x="1090387" y="3209182"/>
              <a:ext cx="3327636" cy="1269258"/>
            </a:xfrm>
            <a:prstGeom prst="rect">
              <a:avLst/>
            </a:prstGeom>
          </p:spPr>
          <p:txBody>
            <a:bodyPr wrap="square">
              <a:spAutoFit/>
              <a:scene3d>
                <a:camera prst="orthographicFront"/>
                <a:lightRig rig="threePt" dir="t"/>
              </a:scene3d>
              <a:sp3d contourW="12700"/>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协调者收到客户端提交事务的请求，向各个参与者发送prepare命令，命令中携带了当前事务的参与者列表，参与者收到prepare命令后，将事务的redolog、参与者列表、prepare日志持久化后，向协调者和其他参与者发送prepare成功的消息。</a:t>
              </a:r>
            </a:p>
          </p:txBody>
        </p:sp>
        <p:sp>
          <p:nvSpPr>
            <p:cNvPr id="44" name="矩形 43"/>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solidFill>
                    <a:schemeClr val="tx1">
                      <a:lumMod val="65000"/>
                      <a:lumOff val="35000"/>
                    </a:schemeClr>
                  </a:solidFill>
                </a:rPr>
                <a:t>Prepare</a:t>
              </a:r>
              <a:r>
                <a:rPr lang="zh-CN" altLang="en-US" b="1" dirty="0">
                  <a:solidFill>
                    <a:schemeClr val="tx1">
                      <a:lumMod val="65000"/>
                      <a:lumOff val="35000"/>
                    </a:schemeClr>
                  </a:solidFill>
                </a:rPr>
                <a:t>阶段</a:t>
              </a:r>
            </a:p>
          </p:txBody>
        </p:sp>
      </p:grpSp>
      <p:grpSp>
        <p:nvGrpSpPr>
          <p:cNvPr id="45" name="组合 44"/>
          <p:cNvGrpSpPr/>
          <p:nvPr/>
        </p:nvGrpSpPr>
        <p:grpSpPr>
          <a:xfrm>
            <a:off x="8262022" y="4465446"/>
            <a:ext cx="3327636" cy="1141751"/>
            <a:chOff x="1090387" y="2856558"/>
            <a:chExt cx="3327636" cy="1141751"/>
          </a:xfrm>
        </p:grpSpPr>
        <p:sp>
          <p:nvSpPr>
            <p:cNvPr id="46" name="矩形 45"/>
            <p:cNvSpPr/>
            <p:nvPr/>
          </p:nvSpPr>
          <p:spPr>
            <a:xfrm>
              <a:off x="1090387" y="3209182"/>
              <a:ext cx="3327636" cy="789127"/>
            </a:xfrm>
            <a:prstGeom prst="rect">
              <a:avLst/>
            </a:prstGeom>
          </p:spPr>
          <p:txBody>
            <a:bodyPr wrap="square">
              <a:spAutoFit/>
              <a:scene3d>
                <a:camera prst="orthographicFront"/>
                <a:lightRig rig="threePt" dir="t"/>
              </a:scene3d>
              <a:sp3d contourW="12700"/>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对于每个参与者，当它确认所有参与者都commit成功后，将本地事务上下文释放，并异步的持久化一条finish日志</a:t>
              </a:r>
            </a:p>
          </p:txBody>
        </p:sp>
        <p:sp>
          <p:nvSpPr>
            <p:cNvPr id="47" name="矩形 46"/>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solidFill>
                    <a:schemeClr val="tx1">
                      <a:lumMod val="65000"/>
                      <a:lumOff val="35000"/>
                    </a:schemeClr>
                  </a:solidFill>
                </a:rPr>
                <a:t>Finish</a:t>
              </a:r>
              <a:r>
                <a:rPr lang="zh-CN" altLang="en-US" b="1" dirty="0">
                  <a:solidFill>
                    <a:schemeClr val="tx1">
                      <a:lumMod val="65000"/>
                      <a:lumOff val="35000"/>
                    </a:schemeClr>
                  </a:solidFill>
                </a:rPr>
                <a:t>阶段</a:t>
              </a:r>
            </a:p>
          </p:txBody>
        </p:sp>
      </p:grpSp>
      <p:grpSp>
        <p:nvGrpSpPr>
          <p:cNvPr id="48" name="组合 47"/>
          <p:cNvGrpSpPr/>
          <p:nvPr/>
        </p:nvGrpSpPr>
        <p:grpSpPr>
          <a:xfrm>
            <a:off x="444843" y="1987642"/>
            <a:ext cx="3578118" cy="1861948"/>
            <a:chOff x="839905" y="2856558"/>
            <a:chExt cx="3578118" cy="1861948"/>
          </a:xfrm>
        </p:grpSpPr>
        <p:sp>
          <p:nvSpPr>
            <p:cNvPr id="49" name="矩形 48"/>
            <p:cNvSpPr/>
            <p:nvPr/>
          </p:nvSpPr>
          <p:spPr>
            <a:xfrm>
              <a:off x="839905" y="3209182"/>
              <a:ext cx="3578118" cy="1509324"/>
            </a:xfrm>
            <a:prstGeom prst="rect">
              <a:avLst/>
            </a:prstGeom>
          </p:spPr>
          <p:txBody>
            <a:bodyPr wrap="square">
              <a:spAutoFit/>
              <a:scene3d>
                <a:camera prst="orthographicFront"/>
                <a:lightRig rig="threePt" dir="t"/>
              </a:scene3d>
              <a:sp3d contourW="12700"/>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协调者向若干参与者发送SQL请求或执行计划，一个sharding即对应一个参与者，针对这个事务，在每个参与者中会维护一个通过事务ID索引的事务上下文，用于维护行锁、redo数据等，有必要的情况（redolog过多）下，这个阶段可能会异步的持久化redolog。</a:t>
              </a:r>
            </a:p>
          </p:txBody>
        </p:sp>
        <p:sp>
          <p:nvSpPr>
            <p:cNvPr id="50" name="矩形 49"/>
            <p:cNvSpPr/>
            <p:nvPr/>
          </p:nvSpPr>
          <p:spPr>
            <a:xfrm>
              <a:off x="2176049" y="285655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预处理阶段</a:t>
              </a:r>
            </a:p>
          </p:txBody>
        </p:sp>
      </p:grpSp>
      <p:grpSp>
        <p:nvGrpSpPr>
          <p:cNvPr id="51" name="组合 50"/>
          <p:cNvGrpSpPr/>
          <p:nvPr/>
        </p:nvGrpSpPr>
        <p:grpSpPr>
          <a:xfrm>
            <a:off x="695325" y="3704534"/>
            <a:ext cx="3327636" cy="1861948"/>
            <a:chOff x="1090387" y="2856558"/>
            <a:chExt cx="3327636" cy="1861948"/>
          </a:xfrm>
        </p:grpSpPr>
        <p:sp>
          <p:nvSpPr>
            <p:cNvPr id="52" name="矩形 51"/>
            <p:cNvSpPr/>
            <p:nvPr/>
          </p:nvSpPr>
          <p:spPr>
            <a:xfrm>
              <a:off x="1090387" y="3209182"/>
              <a:ext cx="3327636" cy="1509324"/>
            </a:xfrm>
            <a:prstGeom prst="rect">
              <a:avLst/>
            </a:prstGeom>
          </p:spPr>
          <p:txBody>
            <a:bodyPr wrap="square">
              <a:spAutoFit/>
              <a:scene3d>
                <a:camera prst="orthographicFront"/>
                <a:lightRig rig="threePt" dir="t"/>
              </a:scene3d>
              <a:sp3d contourW="12700"/>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协调者收到所有参与者应答prepare成功的消息后，即向客户端返回事务提交成功；对于每个参与者，当它确认所有参与者都prepare成功后，将本地事务提交并释放行锁等资源，并异步的持久化一条commit日志，然后向其他参与者发送commit成功的消息。</a:t>
              </a:r>
            </a:p>
          </p:txBody>
        </p:sp>
        <p:sp>
          <p:nvSpPr>
            <p:cNvPr id="53" name="矩形 52"/>
            <p:cNvSpPr/>
            <p:nvPr/>
          </p:nvSpPr>
          <p:spPr>
            <a:xfrm>
              <a:off x="2176049" y="285655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en-US" altLang="zh-CN" b="1" dirty="0">
                  <a:solidFill>
                    <a:schemeClr val="tx1">
                      <a:lumMod val="65000"/>
                      <a:lumOff val="35000"/>
                    </a:schemeClr>
                  </a:solidFill>
                </a:rPr>
                <a:t>Commit</a:t>
              </a:r>
              <a:r>
                <a:rPr lang="zh-CN" altLang="en-US" b="1" dirty="0">
                  <a:solidFill>
                    <a:schemeClr val="tx1">
                      <a:lumMod val="65000"/>
                      <a:lumOff val="35000"/>
                    </a:schemeClr>
                  </a:solidFill>
                </a:rPr>
                <a:t>阶段</a:t>
              </a:r>
            </a:p>
          </p:txBody>
        </p:sp>
      </p:grpSp>
    </p:spTree>
    <p:extLst>
      <p:ext uri="{BB962C8B-B14F-4D97-AF65-F5344CB8AC3E}">
        <p14:creationId xmlns:p14="http://schemas.microsoft.com/office/powerpoint/2010/main" val="519900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additive="base">
                                        <p:cTn id="13" dur="500" fill="hold"/>
                                        <p:tgtEl>
                                          <p:spTgt spid="48"/>
                                        </p:tgtEl>
                                        <p:attrNameLst>
                                          <p:attrName>ppt_x</p:attrName>
                                        </p:attrNameLst>
                                      </p:cBhvr>
                                      <p:tavLst>
                                        <p:tav tm="0">
                                          <p:val>
                                            <p:strVal val="0-#ppt_w/2"/>
                                          </p:val>
                                        </p:tav>
                                        <p:tav tm="100000">
                                          <p:val>
                                            <p:strVal val="#ppt_x"/>
                                          </p:val>
                                        </p:tav>
                                      </p:tavLst>
                                    </p:anim>
                                    <p:anim calcmode="lin" valueType="num">
                                      <p:cBhvr additive="base">
                                        <p:cTn id="14" dur="500" fill="hold"/>
                                        <p:tgtEl>
                                          <p:spTgt spid="4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0-#ppt_w/2"/>
                                          </p:val>
                                        </p:tav>
                                        <p:tav tm="100000">
                                          <p:val>
                                            <p:strVal val="#ppt_x"/>
                                          </p:val>
                                        </p:tav>
                                      </p:tavLst>
                                    </p:anim>
                                    <p:anim calcmode="lin" valueType="num">
                                      <p:cBhvr additive="base">
                                        <p:cTn id="18" dur="500" fill="hold"/>
                                        <p:tgtEl>
                                          <p:spTgt spid="5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1+#ppt_w/2"/>
                                          </p:val>
                                        </p:tav>
                                        <p:tav tm="100000">
                                          <p:val>
                                            <p:strVal val="#ppt_x"/>
                                          </p:val>
                                        </p:tav>
                                      </p:tavLst>
                                    </p:anim>
                                    <p:anim calcmode="lin" valueType="num">
                                      <p:cBhvr additive="base">
                                        <p:cTn id="22" dur="500" fill="hold"/>
                                        <p:tgtEl>
                                          <p:spTgt spid="42"/>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1+#ppt_w/2"/>
                                          </p:val>
                                        </p:tav>
                                        <p:tav tm="100000">
                                          <p:val>
                                            <p:strVal val="#ppt_x"/>
                                          </p:val>
                                        </p:tav>
                                      </p:tavLst>
                                    </p:anim>
                                    <p:anim calcmode="lin" valueType="num">
                                      <p:cBhvr additive="base">
                                        <p:cTn id="26"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4"/>
          <p:cNvSpPr/>
          <p:nvPr/>
        </p:nvSpPr>
        <p:spPr>
          <a:xfrm>
            <a:off x="9269593" y="1204684"/>
            <a:ext cx="1123570" cy="11235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Freeform: Shape 5"/>
          <p:cNvSpPr>
            <a:spLocks/>
          </p:cNvSpPr>
          <p:nvPr/>
        </p:nvSpPr>
        <p:spPr bwMode="auto">
          <a:xfrm>
            <a:off x="9625844" y="1482130"/>
            <a:ext cx="411068" cy="568679"/>
          </a:xfrm>
          <a:custGeom>
            <a:avLst/>
            <a:gdLst>
              <a:gd name="T0" fmla="*/ 143 w 168"/>
              <a:gd name="T1" fmla="*/ 65 h 232"/>
              <a:gd name="T2" fmla="*/ 113 w 168"/>
              <a:gd name="T3" fmla="*/ 38 h 232"/>
              <a:gd name="T4" fmla="*/ 141 w 168"/>
              <a:gd name="T5" fmla="*/ 38 h 232"/>
              <a:gd name="T6" fmla="*/ 147 w 168"/>
              <a:gd name="T7" fmla="*/ 33 h 232"/>
              <a:gd name="T8" fmla="*/ 154 w 168"/>
              <a:gd name="T9" fmla="*/ 5 h 232"/>
              <a:gd name="T10" fmla="*/ 155 w 168"/>
              <a:gd name="T11" fmla="*/ 0 h 232"/>
              <a:gd name="T12" fmla="*/ 13 w 168"/>
              <a:gd name="T13" fmla="*/ 0 h 232"/>
              <a:gd name="T14" fmla="*/ 14 w 168"/>
              <a:gd name="T15" fmla="*/ 5 h 232"/>
              <a:gd name="T16" fmla="*/ 21 w 168"/>
              <a:gd name="T17" fmla="*/ 33 h 232"/>
              <a:gd name="T18" fmla="*/ 27 w 168"/>
              <a:gd name="T19" fmla="*/ 38 h 232"/>
              <a:gd name="T20" fmla="*/ 55 w 168"/>
              <a:gd name="T21" fmla="*/ 38 h 232"/>
              <a:gd name="T22" fmla="*/ 25 w 168"/>
              <a:gd name="T23" fmla="*/ 65 h 232"/>
              <a:gd name="T24" fmla="*/ 15 w 168"/>
              <a:gd name="T25" fmla="*/ 132 h 232"/>
              <a:gd name="T26" fmla="*/ 84 w 168"/>
              <a:gd name="T27" fmla="*/ 232 h 232"/>
              <a:gd name="T28" fmla="*/ 153 w 168"/>
              <a:gd name="T29" fmla="*/ 132 h 232"/>
              <a:gd name="T30" fmla="*/ 143 w 168"/>
              <a:gd name="T31" fmla="*/ 65 h 232"/>
              <a:gd name="T32" fmla="*/ 134 w 168"/>
              <a:gd name="T33" fmla="*/ 119 h 232"/>
              <a:gd name="T34" fmla="*/ 93 w 168"/>
              <a:gd name="T35" fmla="*/ 177 h 232"/>
              <a:gd name="T36" fmla="*/ 93 w 168"/>
              <a:gd name="T37" fmla="*/ 134 h 232"/>
              <a:gd name="T38" fmla="*/ 97 w 168"/>
              <a:gd name="T39" fmla="*/ 126 h 232"/>
              <a:gd name="T40" fmla="*/ 102 w 168"/>
              <a:gd name="T41" fmla="*/ 114 h 232"/>
              <a:gd name="T42" fmla="*/ 84 w 168"/>
              <a:gd name="T43" fmla="*/ 96 h 232"/>
              <a:gd name="T44" fmla="*/ 66 w 168"/>
              <a:gd name="T45" fmla="*/ 114 h 232"/>
              <a:gd name="T46" fmla="*/ 71 w 168"/>
              <a:gd name="T47" fmla="*/ 126 h 232"/>
              <a:gd name="T48" fmla="*/ 74 w 168"/>
              <a:gd name="T49" fmla="*/ 134 h 232"/>
              <a:gd name="T50" fmla="*/ 74 w 168"/>
              <a:gd name="T51" fmla="*/ 177 h 232"/>
              <a:gd name="T52" fmla="*/ 34 w 168"/>
              <a:gd name="T53" fmla="*/ 119 h 232"/>
              <a:gd name="T54" fmla="*/ 40 w 168"/>
              <a:gd name="T55" fmla="*/ 83 h 232"/>
              <a:gd name="T56" fmla="*/ 84 w 168"/>
              <a:gd name="T57" fmla="*/ 44 h 232"/>
              <a:gd name="T58" fmla="*/ 127 w 168"/>
              <a:gd name="T59" fmla="*/ 82 h 232"/>
              <a:gd name="T60" fmla="*/ 128 w 168"/>
              <a:gd name="T61" fmla="*/ 83 h 232"/>
              <a:gd name="T62" fmla="*/ 134 w 168"/>
              <a:gd name="T63" fmla="*/ 1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232">
                <a:moveTo>
                  <a:pt x="143" y="65"/>
                </a:moveTo>
                <a:cubicBezTo>
                  <a:pt x="113" y="38"/>
                  <a:pt x="113" y="38"/>
                  <a:pt x="113" y="38"/>
                </a:cubicBezTo>
                <a:cubicBezTo>
                  <a:pt x="141" y="38"/>
                  <a:pt x="141" y="38"/>
                  <a:pt x="141" y="38"/>
                </a:cubicBezTo>
                <a:cubicBezTo>
                  <a:pt x="143" y="38"/>
                  <a:pt x="146" y="36"/>
                  <a:pt x="147" y="33"/>
                </a:cubicBezTo>
                <a:cubicBezTo>
                  <a:pt x="154" y="5"/>
                  <a:pt x="154" y="5"/>
                  <a:pt x="154" y="5"/>
                </a:cubicBezTo>
                <a:cubicBezTo>
                  <a:pt x="155" y="0"/>
                  <a:pt x="155" y="0"/>
                  <a:pt x="155" y="0"/>
                </a:cubicBezTo>
                <a:cubicBezTo>
                  <a:pt x="13" y="0"/>
                  <a:pt x="13" y="0"/>
                  <a:pt x="13" y="0"/>
                </a:cubicBezTo>
                <a:cubicBezTo>
                  <a:pt x="14" y="5"/>
                  <a:pt x="14" y="5"/>
                  <a:pt x="14" y="5"/>
                </a:cubicBezTo>
                <a:cubicBezTo>
                  <a:pt x="21" y="33"/>
                  <a:pt x="21" y="33"/>
                  <a:pt x="21" y="33"/>
                </a:cubicBezTo>
                <a:cubicBezTo>
                  <a:pt x="22" y="36"/>
                  <a:pt x="24" y="38"/>
                  <a:pt x="27" y="38"/>
                </a:cubicBezTo>
                <a:cubicBezTo>
                  <a:pt x="55" y="38"/>
                  <a:pt x="55" y="38"/>
                  <a:pt x="55" y="38"/>
                </a:cubicBezTo>
                <a:cubicBezTo>
                  <a:pt x="25" y="65"/>
                  <a:pt x="25" y="65"/>
                  <a:pt x="25" y="65"/>
                </a:cubicBezTo>
                <a:cubicBezTo>
                  <a:pt x="5" y="81"/>
                  <a:pt x="0" y="111"/>
                  <a:pt x="15" y="132"/>
                </a:cubicBezTo>
                <a:cubicBezTo>
                  <a:pt x="84" y="232"/>
                  <a:pt x="84" y="232"/>
                  <a:pt x="84" y="232"/>
                </a:cubicBezTo>
                <a:cubicBezTo>
                  <a:pt x="153" y="132"/>
                  <a:pt x="153" y="132"/>
                  <a:pt x="153" y="132"/>
                </a:cubicBezTo>
                <a:cubicBezTo>
                  <a:pt x="168" y="111"/>
                  <a:pt x="163" y="81"/>
                  <a:pt x="143" y="65"/>
                </a:cubicBezTo>
                <a:close/>
                <a:moveTo>
                  <a:pt x="134" y="119"/>
                </a:moveTo>
                <a:cubicBezTo>
                  <a:pt x="93" y="177"/>
                  <a:pt x="93" y="177"/>
                  <a:pt x="93" y="177"/>
                </a:cubicBezTo>
                <a:cubicBezTo>
                  <a:pt x="93" y="134"/>
                  <a:pt x="93" y="134"/>
                  <a:pt x="93" y="134"/>
                </a:cubicBezTo>
                <a:cubicBezTo>
                  <a:pt x="93" y="131"/>
                  <a:pt x="95" y="128"/>
                  <a:pt x="97" y="126"/>
                </a:cubicBezTo>
                <a:cubicBezTo>
                  <a:pt x="100" y="123"/>
                  <a:pt x="102" y="119"/>
                  <a:pt x="102" y="114"/>
                </a:cubicBezTo>
                <a:cubicBezTo>
                  <a:pt x="102" y="104"/>
                  <a:pt x="94" y="96"/>
                  <a:pt x="84" y="96"/>
                </a:cubicBezTo>
                <a:cubicBezTo>
                  <a:pt x="74" y="96"/>
                  <a:pt x="66" y="104"/>
                  <a:pt x="66" y="114"/>
                </a:cubicBezTo>
                <a:cubicBezTo>
                  <a:pt x="66" y="119"/>
                  <a:pt x="68" y="123"/>
                  <a:pt x="71" y="126"/>
                </a:cubicBezTo>
                <a:cubicBezTo>
                  <a:pt x="73" y="128"/>
                  <a:pt x="74" y="131"/>
                  <a:pt x="74" y="134"/>
                </a:cubicBezTo>
                <a:cubicBezTo>
                  <a:pt x="74" y="177"/>
                  <a:pt x="74" y="177"/>
                  <a:pt x="74" y="177"/>
                </a:cubicBezTo>
                <a:cubicBezTo>
                  <a:pt x="34" y="119"/>
                  <a:pt x="34" y="119"/>
                  <a:pt x="34" y="119"/>
                </a:cubicBezTo>
                <a:cubicBezTo>
                  <a:pt x="26" y="108"/>
                  <a:pt x="29" y="91"/>
                  <a:pt x="40" y="83"/>
                </a:cubicBezTo>
                <a:cubicBezTo>
                  <a:pt x="84" y="44"/>
                  <a:pt x="84" y="44"/>
                  <a:pt x="84" y="44"/>
                </a:cubicBezTo>
                <a:cubicBezTo>
                  <a:pt x="127" y="82"/>
                  <a:pt x="127" y="82"/>
                  <a:pt x="127" y="82"/>
                </a:cubicBezTo>
                <a:cubicBezTo>
                  <a:pt x="128" y="83"/>
                  <a:pt x="128" y="83"/>
                  <a:pt x="128" y="83"/>
                </a:cubicBezTo>
                <a:cubicBezTo>
                  <a:pt x="139" y="91"/>
                  <a:pt x="142" y="108"/>
                  <a:pt x="134" y="119"/>
                </a:cubicBezTo>
                <a:close/>
              </a:path>
            </a:pathLst>
          </a:custGeom>
          <a:solidFill>
            <a:schemeClr val="bg1"/>
          </a:solidFill>
          <a:ln>
            <a:noFill/>
          </a:ln>
        </p:spPr>
        <p:txBody>
          <a:bodyPr anchor="ctr"/>
          <a:lstStyle/>
          <a:p>
            <a:pPr algn="ctr"/>
            <a:endParaRPr/>
          </a:p>
        </p:txBody>
      </p:sp>
      <p:sp>
        <p:nvSpPr>
          <p:cNvPr id="20" name="Oval 6"/>
          <p:cNvSpPr/>
          <p:nvPr/>
        </p:nvSpPr>
        <p:spPr>
          <a:xfrm>
            <a:off x="6744133" y="1204684"/>
            <a:ext cx="1123570" cy="11235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Freeform: Shape 7"/>
          <p:cNvSpPr>
            <a:spLocks/>
          </p:cNvSpPr>
          <p:nvPr/>
        </p:nvSpPr>
        <p:spPr bwMode="auto">
          <a:xfrm>
            <a:off x="7010929" y="1492779"/>
            <a:ext cx="589979" cy="547380"/>
          </a:xfrm>
          <a:custGeom>
            <a:avLst/>
            <a:gdLst>
              <a:gd name="T0" fmla="*/ 142 w 241"/>
              <a:gd name="T1" fmla="*/ 137 h 224"/>
              <a:gd name="T2" fmla="*/ 150 w 241"/>
              <a:gd name="T3" fmla="*/ 97 h 224"/>
              <a:gd name="T4" fmla="*/ 132 w 241"/>
              <a:gd name="T5" fmla="*/ 115 h 224"/>
              <a:gd name="T6" fmla="*/ 110 w 241"/>
              <a:gd name="T7" fmla="*/ 115 h 224"/>
              <a:gd name="T8" fmla="*/ 110 w 241"/>
              <a:gd name="T9" fmla="*/ 92 h 224"/>
              <a:gd name="T10" fmla="*/ 127 w 241"/>
              <a:gd name="T11" fmla="*/ 74 h 224"/>
              <a:gd name="T12" fmla="*/ 88 w 241"/>
              <a:gd name="T13" fmla="*/ 83 h 224"/>
              <a:gd name="T14" fmla="*/ 78 w 241"/>
              <a:gd name="T15" fmla="*/ 120 h 224"/>
              <a:gd name="T16" fmla="*/ 3 w 241"/>
              <a:gd name="T17" fmla="*/ 195 h 224"/>
              <a:gd name="T18" fmla="*/ 3 w 241"/>
              <a:gd name="T19" fmla="*/ 206 h 224"/>
              <a:gd name="T20" fmla="*/ 19 w 241"/>
              <a:gd name="T21" fmla="*/ 222 h 224"/>
              <a:gd name="T22" fmla="*/ 25 w 241"/>
              <a:gd name="T23" fmla="*/ 224 h 224"/>
              <a:gd name="T24" fmla="*/ 30 w 241"/>
              <a:gd name="T25" fmla="*/ 222 h 224"/>
              <a:gd name="T26" fmla="*/ 105 w 241"/>
              <a:gd name="T27" fmla="*/ 147 h 224"/>
              <a:gd name="T28" fmla="*/ 142 w 241"/>
              <a:gd name="T29" fmla="*/ 137 h 224"/>
              <a:gd name="T30" fmla="*/ 27 w 241"/>
              <a:gd name="T31" fmla="*/ 206 h 224"/>
              <a:gd name="T32" fmla="*/ 19 w 241"/>
              <a:gd name="T33" fmla="*/ 206 h 224"/>
              <a:gd name="T34" fmla="*/ 19 w 241"/>
              <a:gd name="T35" fmla="*/ 198 h 224"/>
              <a:gd name="T36" fmla="*/ 27 w 241"/>
              <a:gd name="T37" fmla="*/ 198 h 224"/>
              <a:gd name="T38" fmla="*/ 27 w 241"/>
              <a:gd name="T39" fmla="*/ 206 h 224"/>
              <a:gd name="T40" fmla="*/ 236 w 241"/>
              <a:gd name="T41" fmla="*/ 0 h 224"/>
              <a:gd name="T42" fmla="*/ 19 w 241"/>
              <a:gd name="T43" fmla="*/ 0 h 224"/>
              <a:gd name="T44" fmla="*/ 14 w 241"/>
              <a:gd name="T45" fmla="*/ 5 h 224"/>
              <a:gd name="T46" fmla="*/ 14 w 241"/>
              <a:gd name="T47" fmla="*/ 171 h 224"/>
              <a:gd name="T48" fmla="*/ 38 w 241"/>
              <a:gd name="T49" fmla="*/ 147 h 224"/>
              <a:gd name="T50" fmla="*/ 38 w 241"/>
              <a:gd name="T51" fmla="*/ 48 h 224"/>
              <a:gd name="T52" fmla="*/ 217 w 241"/>
              <a:gd name="T53" fmla="*/ 48 h 224"/>
              <a:gd name="T54" fmla="*/ 217 w 241"/>
              <a:gd name="T55" fmla="*/ 170 h 224"/>
              <a:gd name="T56" fmla="*/ 95 w 241"/>
              <a:gd name="T57" fmla="*/ 170 h 224"/>
              <a:gd name="T58" fmla="*/ 72 w 241"/>
              <a:gd name="T59" fmla="*/ 193 h 224"/>
              <a:gd name="T60" fmla="*/ 222 w 241"/>
              <a:gd name="T61" fmla="*/ 193 h 224"/>
              <a:gd name="T62" fmla="*/ 241 w 241"/>
              <a:gd name="T63" fmla="*/ 175 h 224"/>
              <a:gd name="T64" fmla="*/ 241 w 241"/>
              <a:gd name="T65" fmla="*/ 5 h 224"/>
              <a:gd name="T66" fmla="*/ 236 w 241"/>
              <a:gd name="T67" fmla="*/ 0 h 224"/>
              <a:gd name="T68" fmla="*/ 47 w 241"/>
              <a:gd name="T69" fmla="*/ 32 h 224"/>
              <a:gd name="T70" fmla="*/ 39 w 241"/>
              <a:gd name="T71" fmla="*/ 24 h 224"/>
              <a:gd name="T72" fmla="*/ 47 w 241"/>
              <a:gd name="T73" fmla="*/ 15 h 224"/>
              <a:gd name="T74" fmla="*/ 55 w 241"/>
              <a:gd name="T75" fmla="*/ 24 h 224"/>
              <a:gd name="T76" fmla="*/ 47 w 241"/>
              <a:gd name="T77" fmla="*/ 32 h 224"/>
              <a:gd name="T78" fmla="*/ 77 w 241"/>
              <a:gd name="T79" fmla="*/ 32 h 224"/>
              <a:gd name="T80" fmla="*/ 69 w 241"/>
              <a:gd name="T81" fmla="*/ 24 h 224"/>
              <a:gd name="T82" fmla="*/ 77 w 241"/>
              <a:gd name="T83" fmla="*/ 15 h 224"/>
              <a:gd name="T84" fmla="*/ 85 w 241"/>
              <a:gd name="T85" fmla="*/ 24 h 224"/>
              <a:gd name="T86" fmla="*/ 77 w 241"/>
              <a:gd name="T87" fmla="*/ 3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1" h="224">
                <a:moveTo>
                  <a:pt x="142" y="137"/>
                </a:moveTo>
                <a:cubicBezTo>
                  <a:pt x="153" y="126"/>
                  <a:pt x="155" y="110"/>
                  <a:pt x="150" y="97"/>
                </a:cubicBezTo>
                <a:cubicBezTo>
                  <a:pt x="132" y="115"/>
                  <a:pt x="132" y="115"/>
                  <a:pt x="132" y="115"/>
                </a:cubicBezTo>
                <a:cubicBezTo>
                  <a:pt x="126" y="121"/>
                  <a:pt x="116" y="121"/>
                  <a:pt x="110" y="115"/>
                </a:cubicBezTo>
                <a:cubicBezTo>
                  <a:pt x="104" y="108"/>
                  <a:pt x="104" y="98"/>
                  <a:pt x="110" y="92"/>
                </a:cubicBezTo>
                <a:cubicBezTo>
                  <a:pt x="127" y="74"/>
                  <a:pt x="127" y="74"/>
                  <a:pt x="127" y="74"/>
                </a:cubicBezTo>
                <a:cubicBezTo>
                  <a:pt x="114" y="70"/>
                  <a:pt x="99" y="73"/>
                  <a:pt x="88" y="83"/>
                </a:cubicBezTo>
                <a:cubicBezTo>
                  <a:pt x="78" y="93"/>
                  <a:pt x="75" y="107"/>
                  <a:pt x="78" y="120"/>
                </a:cubicBezTo>
                <a:cubicBezTo>
                  <a:pt x="3" y="195"/>
                  <a:pt x="3" y="195"/>
                  <a:pt x="3" y="195"/>
                </a:cubicBezTo>
                <a:cubicBezTo>
                  <a:pt x="0" y="198"/>
                  <a:pt x="0" y="203"/>
                  <a:pt x="3" y="206"/>
                </a:cubicBezTo>
                <a:cubicBezTo>
                  <a:pt x="19" y="222"/>
                  <a:pt x="19" y="222"/>
                  <a:pt x="19" y="222"/>
                </a:cubicBezTo>
                <a:cubicBezTo>
                  <a:pt x="21" y="223"/>
                  <a:pt x="23" y="224"/>
                  <a:pt x="25" y="224"/>
                </a:cubicBezTo>
                <a:cubicBezTo>
                  <a:pt x="27" y="224"/>
                  <a:pt x="29" y="223"/>
                  <a:pt x="30" y="222"/>
                </a:cubicBezTo>
                <a:cubicBezTo>
                  <a:pt x="105" y="147"/>
                  <a:pt x="105" y="147"/>
                  <a:pt x="105" y="147"/>
                </a:cubicBezTo>
                <a:cubicBezTo>
                  <a:pt x="118" y="150"/>
                  <a:pt x="132" y="147"/>
                  <a:pt x="142" y="137"/>
                </a:cubicBezTo>
                <a:close/>
                <a:moveTo>
                  <a:pt x="27" y="206"/>
                </a:moveTo>
                <a:cubicBezTo>
                  <a:pt x="25" y="208"/>
                  <a:pt x="21" y="208"/>
                  <a:pt x="19" y="206"/>
                </a:cubicBezTo>
                <a:cubicBezTo>
                  <a:pt x="17" y="204"/>
                  <a:pt x="17" y="200"/>
                  <a:pt x="19" y="198"/>
                </a:cubicBezTo>
                <a:cubicBezTo>
                  <a:pt x="21" y="195"/>
                  <a:pt x="25" y="195"/>
                  <a:pt x="27" y="198"/>
                </a:cubicBezTo>
                <a:cubicBezTo>
                  <a:pt x="30" y="200"/>
                  <a:pt x="30" y="204"/>
                  <a:pt x="27" y="206"/>
                </a:cubicBezTo>
                <a:close/>
                <a:moveTo>
                  <a:pt x="236" y="0"/>
                </a:moveTo>
                <a:cubicBezTo>
                  <a:pt x="19" y="0"/>
                  <a:pt x="19" y="0"/>
                  <a:pt x="19" y="0"/>
                </a:cubicBezTo>
                <a:cubicBezTo>
                  <a:pt x="16" y="0"/>
                  <a:pt x="14" y="2"/>
                  <a:pt x="14" y="5"/>
                </a:cubicBezTo>
                <a:cubicBezTo>
                  <a:pt x="14" y="171"/>
                  <a:pt x="14" y="171"/>
                  <a:pt x="14" y="171"/>
                </a:cubicBezTo>
                <a:cubicBezTo>
                  <a:pt x="38" y="147"/>
                  <a:pt x="38" y="147"/>
                  <a:pt x="38" y="147"/>
                </a:cubicBezTo>
                <a:cubicBezTo>
                  <a:pt x="38" y="48"/>
                  <a:pt x="38" y="48"/>
                  <a:pt x="38" y="48"/>
                </a:cubicBezTo>
                <a:cubicBezTo>
                  <a:pt x="217" y="48"/>
                  <a:pt x="217" y="48"/>
                  <a:pt x="217" y="48"/>
                </a:cubicBezTo>
                <a:cubicBezTo>
                  <a:pt x="217" y="170"/>
                  <a:pt x="217" y="170"/>
                  <a:pt x="217" y="170"/>
                </a:cubicBezTo>
                <a:cubicBezTo>
                  <a:pt x="95" y="170"/>
                  <a:pt x="95" y="170"/>
                  <a:pt x="95" y="170"/>
                </a:cubicBezTo>
                <a:cubicBezTo>
                  <a:pt x="72" y="193"/>
                  <a:pt x="72" y="193"/>
                  <a:pt x="72" y="193"/>
                </a:cubicBezTo>
                <a:cubicBezTo>
                  <a:pt x="222" y="193"/>
                  <a:pt x="222" y="193"/>
                  <a:pt x="222" y="193"/>
                </a:cubicBezTo>
                <a:cubicBezTo>
                  <a:pt x="233" y="193"/>
                  <a:pt x="241" y="185"/>
                  <a:pt x="241" y="175"/>
                </a:cubicBezTo>
                <a:cubicBezTo>
                  <a:pt x="241" y="5"/>
                  <a:pt x="241" y="5"/>
                  <a:pt x="241" y="5"/>
                </a:cubicBezTo>
                <a:cubicBezTo>
                  <a:pt x="241" y="2"/>
                  <a:pt x="239" y="0"/>
                  <a:pt x="236" y="0"/>
                </a:cubicBezTo>
                <a:close/>
                <a:moveTo>
                  <a:pt x="47" y="32"/>
                </a:moveTo>
                <a:cubicBezTo>
                  <a:pt x="42" y="32"/>
                  <a:pt x="39" y="28"/>
                  <a:pt x="39" y="24"/>
                </a:cubicBezTo>
                <a:cubicBezTo>
                  <a:pt x="39" y="19"/>
                  <a:pt x="42" y="15"/>
                  <a:pt x="47" y="15"/>
                </a:cubicBezTo>
                <a:cubicBezTo>
                  <a:pt x="52" y="15"/>
                  <a:pt x="55" y="19"/>
                  <a:pt x="55" y="24"/>
                </a:cubicBezTo>
                <a:cubicBezTo>
                  <a:pt x="55" y="28"/>
                  <a:pt x="52" y="32"/>
                  <a:pt x="47" y="32"/>
                </a:cubicBezTo>
                <a:close/>
                <a:moveTo>
                  <a:pt x="77" y="32"/>
                </a:moveTo>
                <a:cubicBezTo>
                  <a:pt x="72" y="32"/>
                  <a:pt x="69" y="28"/>
                  <a:pt x="69" y="24"/>
                </a:cubicBezTo>
                <a:cubicBezTo>
                  <a:pt x="69" y="19"/>
                  <a:pt x="72" y="15"/>
                  <a:pt x="77" y="15"/>
                </a:cubicBezTo>
                <a:cubicBezTo>
                  <a:pt x="81" y="15"/>
                  <a:pt x="85" y="19"/>
                  <a:pt x="85" y="24"/>
                </a:cubicBezTo>
                <a:cubicBezTo>
                  <a:pt x="85" y="28"/>
                  <a:pt x="81" y="32"/>
                  <a:pt x="77" y="32"/>
                </a:cubicBezTo>
                <a:close/>
              </a:path>
            </a:pathLst>
          </a:custGeom>
          <a:solidFill>
            <a:schemeClr val="bg1"/>
          </a:solidFill>
          <a:ln>
            <a:noFill/>
          </a:ln>
        </p:spPr>
        <p:txBody>
          <a:bodyPr anchor="ctr"/>
          <a:lstStyle/>
          <a:p>
            <a:pPr algn="ctr"/>
            <a:endParaRPr/>
          </a:p>
        </p:txBody>
      </p:sp>
      <p:sp>
        <p:nvSpPr>
          <p:cNvPr id="22" name="Oval 8"/>
          <p:cNvSpPr/>
          <p:nvPr/>
        </p:nvSpPr>
        <p:spPr>
          <a:xfrm>
            <a:off x="4321996" y="1204684"/>
            <a:ext cx="1123570" cy="11235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Freeform: Shape 9"/>
          <p:cNvSpPr>
            <a:spLocks/>
          </p:cNvSpPr>
          <p:nvPr/>
        </p:nvSpPr>
        <p:spPr bwMode="auto">
          <a:xfrm>
            <a:off x="4604766" y="1526857"/>
            <a:ext cx="558029" cy="479224"/>
          </a:xfrm>
          <a:custGeom>
            <a:avLst/>
            <a:gdLst>
              <a:gd name="T0" fmla="*/ 223 w 228"/>
              <a:gd name="T1" fmla="*/ 0 h 196"/>
              <a:gd name="T2" fmla="*/ 210 w 228"/>
              <a:gd name="T3" fmla="*/ 0 h 196"/>
              <a:gd name="T4" fmla="*/ 205 w 228"/>
              <a:gd name="T5" fmla="*/ 5 h 196"/>
              <a:gd name="T6" fmla="*/ 205 w 228"/>
              <a:gd name="T7" fmla="*/ 10 h 196"/>
              <a:gd name="T8" fmla="*/ 20 w 228"/>
              <a:gd name="T9" fmla="*/ 42 h 196"/>
              <a:gd name="T10" fmla="*/ 20 w 228"/>
              <a:gd name="T11" fmla="*/ 40 h 196"/>
              <a:gd name="T12" fmla="*/ 15 w 228"/>
              <a:gd name="T13" fmla="*/ 35 h 196"/>
              <a:gd name="T14" fmla="*/ 5 w 228"/>
              <a:gd name="T15" fmla="*/ 35 h 196"/>
              <a:gd name="T16" fmla="*/ 0 w 228"/>
              <a:gd name="T17" fmla="*/ 40 h 196"/>
              <a:gd name="T18" fmla="*/ 0 w 228"/>
              <a:gd name="T19" fmla="*/ 45 h 196"/>
              <a:gd name="T20" fmla="*/ 0 w 228"/>
              <a:gd name="T21" fmla="*/ 135 h 196"/>
              <a:gd name="T22" fmla="*/ 0 w 228"/>
              <a:gd name="T23" fmla="*/ 140 h 196"/>
              <a:gd name="T24" fmla="*/ 5 w 228"/>
              <a:gd name="T25" fmla="*/ 145 h 196"/>
              <a:gd name="T26" fmla="*/ 15 w 228"/>
              <a:gd name="T27" fmla="*/ 145 h 196"/>
              <a:gd name="T28" fmla="*/ 20 w 228"/>
              <a:gd name="T29" fmla="*/ 140 h 196"/>
              <a:gd name="T30" fmla="*/ 20 w 228"/>
              <a:gd name="T31" fmla="*/ 138 h 196"/>
              <a:gd name="T32" fmla="*/ 70 w 228"/>
              <a:gd name="T33" fmla="*/ 147 h 196"/>
              <a:gd name="T34" fmla="*/ 70 w 228"/>
              <a:gd name="T35" fmla="*/ 148 h 196"/>
              <a:gd name="T36" fmla="*/ 117 w 228"/>
              <a:gd name="T37" fmla="*/ 196 h 196"/>
              <a:gd name="T38" fmla="*/ 162 w 228"/>
              <a:gd name="T39" fmla="*/ 162 h 196"/>
              <a:gd name="T40" fmla="*/ 205 w 228"/>
              <a:gd name="T41" fmla="*/ 170 h 196"/>
              <a:gd name="T42" fmla="*/ 205 w 228"/>
              <a:gd name="T43" fmla="*/ 175 h 196"/>
              <a:gd name="T44" fmla="*/ 210 w 228"/>
              <a:gd name="T45" fmla="*/ 180 h 196"/>
              <a:gd name="T46" fmla="*/ 223 w 228"/>
              <a:gd name="T47" fmla="*/ 180 h 196"/>
              <a:gd name="T48" fmla="*/ 228 w 228"/>
              <a:gd name="T49" fmla="*/ 175 h 196"/>
              <a:gd name="T50" fmla="*/ 228 w 228"/>
              <a:gd name="T51" fmla="*/ 5 h 196"/>
              <a:gd name="T52" fmla="*/ 223 w 228"/>
              <a:gd name="T53" fmla="*/ 0 h 196"/>
              <a:gd name="T54" fmla="*/ 117 w 228"/>
              <a:gd name="T55" fmla="*/ 177 h 196"/>
              <a:gd name="T56" fmla="*/ 89 w 228"/>
              <a:gd name="T57" fmla="*/ 150 h 196"/>
              <a:gd name="T58" fmla="*/ 143 w 228"/>
              <a:gd name="T59" fmla="*/ 159 h 196"/>
              <a:gd name="T60" fmla="*/ 117 w 228"/>
              <a:gd name="T61" fmla="*/ 177 h 196"/>
              <a:gd name="T62" fmla="*/ 199 w 228"/>
              <a:gd name="T63" fmla="*/ 53 h 196"/>
              <a:gd name="T64" fmla="*/ 31 w 228"/>
              <a:gd name="T65" fmla="*/ 76 h 196"/>
              <a:gd name="T66" fmla="*/ 30 w 228"/>
              <a:gd name="T67" fmla="*/ 76 h 196"/>
              <a:gd name="T68" fmla="*/ 23 w 228"/>
              <a:gd name="T69" fmla="*/ 70 h 196"/>
              <a:gd name="T70" fmla="*/ 29 w 228"/>
              <a:gd name="T71" fmla="*/ 62 h 196"/>
              <a:gd name="T72" fmla="*/ 197 w 228"/>
              <a:gd name="T73" fmla="*/ 39 h 196"/>
              <a:gd name="T74" fmla="*/ 205 w 228"/>
              <a:gd name="T75" fmla="*/ 45 h 196"/>
              <a:gd name="T76" fmla="*/ 199 w 228"/>
              <a:gd name="T77" fmla="*/ 5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8" h="196">
                <a:moveTo>
                  <a:pt x="223" y="0"/>
                </a:moveTo>
                <a:cubicBezTo>
                  <a:pt x="210" y="0"/>
                  <a:pt x="210" y="0"/>
                  <a:pt x="210" y="0"/>
                </a:cubicBezTo>
                <a:cubicBezTo>
                  <a:pt x="207" y="0"/>
                  <a:pt x="205" y="2"/>
                  <a:pt x="205" y="5"/>
                </a:cubicBezTo>
                <a:cubicBezTo>
                  <a:pt x="205" y="10"/>
                  <a:pt x="205" y="10"/>
                  <a:pt x="205" y="10"/>
                </a:cubicBezTo>
                <a:cubicBezTo>
                  <a:pt x="20" y="42"/>
                  <a:pt x="20" y="42"/>
                  <a:pt x="20" y="42"/>
                </a:cubicBezTo>
                <a:cubicBezTo>
                  <a:pt x="20" y="40"/>
                  <a:pt x="20" y="40"/>
                  <a:pt x="20" y="40"/>
                </a:cubicBezTo>
                <a:cubicBezTo>
                  <a:pt x="20" y="37"/>
                  <a:pt x="18" y="35"/>
                  <a:pt x="15" y="35"/>
                </a:cubicBezTo>
                <a:cubicBezTo>
                  <a:pt x="5" y="35"/>
                  <a:pt x="5" y="35"/>
                  <a:pt x="5" y="35"/>
                </a:cubicBezTo>
                <a:cubicBezTo>
                  <a:pt x="2" y="35"/>
                  <a:pt x="0" y="37"/>
                  <a:pt x="0" y="40"/>
                </a:cubicBezTo>
                <a:cubicBezTo>
                  <a:pt x="0" y="45"/>
                  <a:pt x="0" y="45"/>
                  <a:pt x="0" y="45"/>
                </a:cubicBezTo>
                <a:cubicBezTo>
                  <a:pt x="0" y="135"/>
                  <a:pt x="0" y="135"/>
                  <a:pt x="0" y="135"/>
                </a:cubicBezTo>
                <a:cubicBezTo>
                  <a:pt x="0" y="140"/>
                  <a:pt x="0" y="140"/>
                  <a:pt x="0" y="140"/>
                </a:cubicBezTo>
                <a:cubicBezTo>
                  <a:pt x="0" y="143"/>
                  <a:pt x="2" y="145"/>
                  <a:pt x="5" y="145"/>
                </a:cubicBezTo>
                <a:cubicBezTo>
                  <a:pt x="15" y="145"/>
                  <a:pt x="15" y="145"/>
                  <a:pt x="15" y="145"/>
                </a:cubicBezTo>
                <a:cubicBezTo>
                  <a:pt x="18" y="145"/>
                  <a:pt x="20" y="143"/>
                  <a:pt x="20" y="140"/>
                </a:cubicBezTo>
                <a:cubicBezTo>
                  <a:pt x="20" y="138"/>
                  <a:pt x="20" y="138"/>
                  <a:pt x="20" y="138"/>
                </a:cubicBezTo>
                <a:cubicBezTo>
                  <a:pt x="70" y="147"/>
                  <a:pt x="70" y="147"/>
                  <a:pt x="70" y="147"/>
                </a:cubicBezTo>
                <a:cubicBezTo>
                  <a:pt x="70" y="147"/>
                  <a:pt x="70" y="148"/>
                  <a:pt x="70" y="148"/>
                </a:cubicBezTo>
                <a:cubicBezTo>
                  <a:pt x="70" y="175"/>
                  <a:pt x="91" y="196"/>
                  <a:pt x="117" y="196"/>
                </a:cubicBezTo>
                <a:cubicBezTo>
                  <a:pt x="138" y="196"/>
                  <a:pt x="156" y="182"/>
                  <a:pt x="162" y="162"/>
                </a:cubicBezTo>
                <a:cubicBezTo>
                  <a:pt x="205" y="170"/>
                  <a:pt x="205" y="170"/>
                  <a:pt x="205" y="170"/>
                </a:cubicBezTo>
                <a:cubicBezTo>
                  <a:pt x="205" y="175"/>
                  <a:pt x="205" y="175"/>
                  <a:pt x="205" y="175"/>
                </a:cubicBezTo>
                <a:cubicBezTo>
                  <a:pt x="205" y="178"/>
                  <a:pt x="207" y="180"/>
                  <a:pt x="210" y="180"/>
                </a:cubicBezTo>
                <a:cubicBezTo>
                  <a:pt x="223" y="180"/>
                  <a:pt x="223" y="180"/>
                  <a:pt x="223" y="180"/>
                </a:cubicBezTo>
                <a:cubicBezTo>
                  <a:pt x="226" y="180"/>
                  <a:pt x="228" y="178"/>
                  <a:pt x="228" y="175"/>
                </a:cubicBezTo>
                <a:cubicBezTo>
                  <a:pt x="228" y="5"/>
                  <a:pt x="228" y="5"/>
                  <a:pt x="228" y="5"/>
                </a:cubicBezTo>
                <a:cubicBezTo>
                  <a:pt x="228" y="2"/>
                  <a:pt x="226" y="0"/>
                  <a:pt x="223" y="0"/>
                </a:cubicBezTo>
                <a:moveTo>
                  <a:pt x="117" y="177"/>
                </a:moveTo>
                <a:cubicBezTo>
                  <a:pt x="102" y="177"/>
                  <a:pt x="90" y="165"/>
                  <a:pt x="89" y="150"/>
                </a:cubicBezTo>
                <a:cubicBezTo>
                  <a:pt x="143" y="159"/>
                  <a:pt x="143" y="159"/>
                  <a:pt x="143" y="159"/>
                </a:cubicBezTo>
                <a:cubicBezTo>
                  <a:pt x="139" y="170"/>
                  <a:pt x="129" y="177"/>
                  <a:pt x="117" y="177"/>
                </a:cubicBezTo>
                <a:moveTo>
                  <a:pt x="199" y="53"/>
                </a:moveTo>
                <a:cubicBezTo>
                  <a:pt x="31" y="76"/>
                  <a:pt x="31" y="76"/>
                  <a:pt x="31" y="76"/>
                </a:cubicBezTo>
                <a:cubicBezTo>
                  <a:pt x="30" y="76"/>
                  <a:pt x="30" y="76"/>
                  <a:pt x="30" y="76"/>
                </a:cubicBezTo>
                <a:cubicBezTo>
                  <a:pt x="26" y="76"/>
                  <a:pt x="23" y="73"/>
                  <a:pt x="23" y="70"/>
                </a:cubicBezTo>
                <a:cubicBezTo>
                  <a:pt x="22" y="66"/>
                  <a:pt x="25" y="62"/>
                  <a:pt x="29" y="62"/>
                </a:cubicBezTo>
                <a:cubicBezTo>
                  <a:pt x="197" y="39"/>
                  <a:pt x="197" y="39"/>
                  <a:pt x="197" y="39"/>
                </a:cubicBezTo>
                <a:cubicBezTo>
                  <a:pt x="201" y="38"/>
                  <a:pt x="204" y="41"/>
                  <a:pt x="205" y="45"/>
                </a:cubicBezTo>
                <a:cubicBezTo>
                  <a:pt x="205" y="49"/>
                  <a:pt x="203" y="52"/>
                  <a:pt x="199" y="53"/>
                </a:cubicBezTo>
              </a:path>
            </a:pathLst>
          </a:custGeom>
          <a:solidFill>
            <a:schemeClr val="bg1"/>
          </a:solidFill>
          <a:ln>
            <a:noFill/>
          </a:ln>
        </p:spPr>
        <p:txBody>
          <a:bodyPr anchor="ctr"/>
          <a:lstStyle/>
          <a:p>
            <a:pPr algn="ctr"/>
            <a:endParaRPr/>
          </a:p>
        </p:txBody>
      </p:sp>
      <p:sp>
        <p:nvSpPr>
          <p:cNvPr id="24" name="Oval 10"/>
          <p:cNvSpPr/>
          <p:nvPr/>
        </p:nvSpPr>
        <p:spPr>
          <a:xfrm>
            <a:off x="1820516" y="1223599"/>
            <a:ext cx="1123570" cy="11235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Freeform: Shape 11"/>
          <p:cNvSpPr>
            <a:spLocks/>
          </p:cNvSpPr>
          <p:nvPr/>
        </p:nvSpPr>
        <p:spPr bwMode="auto">
          <a:xfrm>
            <a:off x="2088378" y="1453123"/>
            <a:ext cx="587847" cy="664522"/>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chemeClr val="bg1"/>
          </a:solidFill>
          <a:ln>
            <a:noFill/>
          </a:ln>
        </p:spPr>
        <p:txBody>
          <a:bodyPr anchor="ctr"/>
          <a:lstStyle/>
          <a:p>
            <a:pPr algn="ctr"/>
            <a:endParaRPr/>
          </a:p>
        </p:txBody>
      </p:sp>
      <p:sp>
        <p:nvSpPr>
          <p:cNvPr id="31" name="文本框 30"/>
          <p:cNvSpPr txBox="1"/>
          <p:nvPr/>
        </p:nvSpPr>
        <p:spPr>
          <a:xfrm>
            <a:off x="695325" y="341066"/>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rgbClr val="C3334F"/>
                </a:solidFill>
              </a:rPr>
              <a:t>宕机恢复</a:t>
            </a:r>
            <a:endParaRPr lang="en-US" altLang="zh-CN" sz="3200" b="1" dirty="0">
              <a:solidFill>
                <a:srgbClr val="C3334F"/>
              </a:solidFill>
            </a:endParaRPr>
          </a:p>
        </p:txBody>
      </p:sp>
      <p:sp>
        <p:nvSpPr>
          <p:cNvPr id="33" name="矩形 32"/>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1261314" y="2576693"/>
            <a:ext cx="2241974" cy="3498485"/>
            <a:chOff x="1633218" y="2856558"/>
            <a:chExt cx="2241974" cy="3498485"/>
          </a:xfrm>
        </p:grpSpPr>
        <p:sp>
          <p:nvSpPr>
            <p:cNvPr id="37" name="矩形 36"/>
            <p:cNvSpPr/>
            <p:nvPr/>
          </p:nvSpPr>
          <p:spPr>
            <a:xfrm>
              <a:off x="1633218" y="3209182"/>
              <a:ext cx="2241974" cy="3145861"/>
            </a:xfrm>
            <a:prstGeom prst="rect">
              <a:avLst/>
            </a:prstGeom>
          </p:spPr>
          <p:txBody>
            <a:bodyPr wrap="square">
              <a:spAutoFit/>
              <a:scene3d>
                <a:camera prst="orthographicFront"/>
                <a:lightRig rig="threePt" dir="t"/>
              </a:scene3d>
              <a:sp3d contourW="12700"/>
            </a:bodyPr>
            <a:lstStyle/>
            <a:p>
              <a:pPr>
                <a:lnSpc>
                  <a:spcPct val="130000"/>
                </a:lnSpc>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一旦所有参与者完成prepare，无论协调者是否宕机，事务最终都会被提交。对于参与者来说，如果没有持久化prepare日志，那么在回放日志时这个事务会被丢弃；如果已经持久化prepare日志，在日志回放完成后，需要向所有其他参与者查询事务状态。</a:t>
              </a:r>
            </a:p>
          </p:txBody>
        </p:sp>
        <p:sp>
          <p:nvSpPr>
            <p:cNvPr id="38" name="矩形 37"/>
            <p:cNvSpPr/>
            <p:nvPr/>
          </p:nvSpPr>
          <p:spPr>
            <a:xfrm>
              <a:off x="1633218" y="2856558"/>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a:solidFill>
                    <a:schemeClr val="tx1">
                      <a:lumMod val="65000"/>
                      <a:lumOff val="35000"/>
                    </a:schemeClr>
                  </a:solidFill>
                </a:rPr>
                <a:t>Prepare</a:t>
              </a:r>
              <a:r>
                <a:rPr lang="zh-CN" altLang="en-US" b="1" dirty="0">
                  <a:solidFill>
                    <a:schemeClr val="tx1">
                      <a:lumMod val="65000"/>
                      <a:lumOff val="35000"/>
                    </a:schemeClr>
                  </a:solidFill>
                </a:rPr>
                <a:t>阶段宕机</a:t>
              </a:r>
            </a:p>
          </p:txBody>
        </p:sp>
      </p:grpSp>
      <p:grpSp>
        <p:nvGrpSpPr>
          <p:cNvPr id="42" name="组合 41"/>
          <p:cNvGrpSpPr/>
          <p:nvPr/>
        </p:nvGrpSpPr>
        <p:grpSpPr>
          <a:xfrm>
            <a:off x="3762793" y="2576693"/>
            <a:ext cx="2241974" cy="1818025"/>
            <a:chOff x="1633218" y="2856558"/>
            <a:chExt cx="2241974" cy="1818025"/>
          </a:xfrm>
        </p:grpSpPr>
        <p:sp>
          <p:nvSpPr>
            <p:cNvPr id="43" name="矩形 42"/>
            <p:cNvSpPr/>
            <p:nvPr/>
          </p:nvSpPr>
          <p:spPr>
            <a:xfrm>
              <a:off x="1633218" y="3209182"/>
              <a:ext cx="2241974" cy="1465401"/>
            </a:xfrm>
            <a:prstGeom prst="rect">
              <a:avLst/>
            </a:prstGeom>
          </p:spPr>
          <p:txBody>
            <a:bodyPr wrap="square">
              <a:spAutoFit/>
              <a:scene3d>
                <a:camera prst="orthographicFront"/>
                <a:lightRig rig="threePt" dir="t"/>
              </a:scene3d>
              <a:sp3d contourW="12700"/>
            </a:bodyPr>
            <a:lstStyle/>
            <a:p>
              <a:pPr>
                <a:lnSpc>
                  <a:spcPct val="130000"/>
                </a:lnSpc>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无论参与者还是协调者，在这个阶段宕机，事务都无法继续进行，可依靠参与者轮询协调者状态来尽快结束事务释放行锁。</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1633218" y="2856558"/>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预处理阶段宕机</a:t>
              </a:r>
            </a:p>
          </p:txBody>
        </p:sp>
      </p:grpSp>
      <p:grpSp>
        <p:nvGrpSpPr>
          <p:cNvPr id="45" name="组合 44"/>
          <p:cNvGrpSpPr/>
          <p:nvPr/>
        </p:nvGrpSpPr>
        <p:grpSpPr>
          <a:xfrm>
            <a:off x="6184931" y="2576693"/>
            <a:ext cx="2241974" cy="3030280"/>
            <a:chOff x="1633218" y="2856558"/>
            <a:chExt cx="2241974" cy="3030280"/>
          </a:xfrm>
        </p:grpSpPr>
        <p:sp>
          <p:nvSpPr>
            <p:cNvPr id="46" name="矩形 45"/>
            <p:cNvSpPr/>
            <p:nvPr/>
          </p:nvSpPr>
          <p:spPr>
            <a:xfrm>
              <a:off x="1633218" y="3209182"/>
              <a:ext cx="2241974" cy="2677656"/>
            </a:xfrm>
            <a:prstGeom prst="rect">
              <a:avLst/>
            </a:prstGeom>
          </p:spPr>
          <p:txBody>
            <a:bodyPr wrap="square">
              <a:spAutoFit/>
              <a:scene3d>
                <a:camera prst="orthographicFront"/>
                <a:lightRig rig="threePt" dir="t"/>
              </a:scene3d>
              <a:sp3d contourW="12700"/>
            </a:bodyPr>
            <a:lstStyle/>
            <a:p>
              <a:r>
                <a:rPr lang="zh-CN" altLang="en-US" sz="1400" dirty="0">
                  <a:solidFill>
                    <a:schemeClr val="bg2">
                      <a:lumMod val="50000"/>
                    </a:schemeClr>
                  </a:solidFill>
                  <a:latin typeface="微软雅黑" panose="020B0503020204020204" pitchFamily="34" charset="-122"/>
                  <a:ea typeface="微软雅黑" panose="020B0503020204020204" pitchFamily="34" charset="-122"/>
                </a:rPr>
                <a:t>这个阶段已经没有协调者的事了，所以只考虑参与者即可，如果已经持久化commit日志，那么回放日志后，它要在内存中保存这个事务状态，直到确认其他参与者都已完成commit；如果未持久化commit日志， 那么在日志回放完成后，需要向所有其他参与者查询事务状态。</a:t>
              </a:r>
            </a:p>
          </p:txBody>
        </p:sp>
        <p:sp>
          <p:nvSpPr>
            <p:cNvPr id="47" name="矩形 46"/>
            <p:cNvSpPr/>
            <p:nvPr/>
          </p:nvSpPr>
          <p:spPr>
            <a:xfrm>
              <a:off x="1633218" y="2856558"/>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a:solidFill>
                    <a:schemeClr val="tx1">
                      <a:lumMod val="65000"/>
                      <a:lumOff val="35000"/>
                    </a:schemeClr>
                  </a:solidFill>
                </a:rPr>
                <a:t>Commit</a:t>
              </a:r>
              <a:r>
                <a:rPr lang="zh-CN" altLang="en-US" b="1" dirty="0">
                  <a:solidFill>
                    <a:schemeClr val="tx1">
                      <a:lumMod val="65000"/>
                      <a:lumOff val="35000"/>
                    </a:schemeClr>
                  </a:solidFill>
                </a:rPr>
                <a:t>阶段宕机</a:t>
              </a:r>
            </a:p>
          </p:txBody>
        </p:sp>
      </p:grpSp>
      <p:grpSp>
        <p:nvGrpSpPr>
          <p:cNvPr id="48" name="组合 47"/>
          <p:cNvGrpSpPr/>
          <p:nvPr/>
        </p:nvGrpSpPr>
        <p:grpSpPr>
          <a:xfrm>
            <a:off x="8710391" y="2576693"/>
            <a:ext cx="2241974" cy="2658255"/>
            <a:chOff x="1633218" y="2856558"/>
            <a:chExt cx="2241974" cy="2658255"/>
          </a:xfrm>
        </p:grpSpPr>
        <p:sp>
          <p:nvSpPr>
            <p:cNvPr id="49" name="矩形 48"/>
            <p:cNvSpPr/>
            <p:nvPr/>
          </p:nvSpPr>
          <p:spPr>
            <a:xfrm>
              <a:off x="1633218" y="3209182"/>
              <a:ext cx="2241974" cy="2305631"/>
            </a:xfrm>
            <a:prstGeom prst="rect">
              <a:avLst/>
            </a:prstGeom>
          </p:spPr>
          <p:txBody>
            <a:bodyPr wrap="square">
              <a:spAutoFit/>
              <a:scene3d>
                <a:camera prst="orthographicFront"/>
                <a:lightRig rig="threePt" dir="t"/>
              </a:scene3d>
              <a:sp3d contourW="12700"/>
            </a:bodyPr>
            <a:lstStyle/>
            <a:p>
              <a:pPr>
                <a:lnSpc>
                  <a:spcPct val="130000"/>
                </a:lnSpc>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只考虑参与者即可，如果已经持久化finish日志，那么在回放过程中自然的释放事务上下文即可；如果未持久化finish日志，那么 它要在内存中保存这个事务状态，直到确认其他参与者都已完成commit。</a:t>
              </a:r>
            </a:p>
          </p:txBody>
        </p:sp>
        <p:sp>
          <p:nvSpPr>
            <p:cNvPr id="50" name="矩形 49"/>
            <p:cNvSpPr/>
            <p:nvPr/>
          </p:nvSpPr>
          <p:spPr>
            <a:xfrm>
              <a:off x="1633218" y="2856558"/>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a:solidFill>
                    <a:schemeClr val="tx1">
                      <a:lumMod val="65000"/>
                      <a:lumOff val="35000"/>
                    </a:schemeClr>
                  </a:solidFill>
                </a:rPr>
                <a:t>Finish</a:t>
              </a:r>
              <a:r>
                <a:rPr lang="zh-CN" altLang="en-US" b="1" dirty="0">
                  <a:solidFill>
                    <a:schemeClr val="tx1">
                      <a:lumMod val="65000"/>
                      <a:lumOff val="35000"/>
                    </a:schemeClr>
                  </a:solidFill>
                </a:rPr>
                <a:t>阶段宕机</a:t>
              </a:r>
            </a:p>
          </p:txBody>
        </p:sp>
      </p:grpSp>
    </p:spTree>
    <p:extLst>
      <p:ext uri="{BB962C8B-B14F-4D97-AF65-F5344CB8AC3E}">
        <p14:creationId xmlns:p14="http://schemas.microsoft.com/office/powerpoint/2010/main" val="2157191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transition="in" filter="fade">
                                      <p:cBhvr>
                                        <p:cTn id="34" dur="500"/>
                                        <p:tgtEl>
                                          <p:spTgt spid="2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Effect transition="in" filter="fade">
                                      <p:cBhvr>
                                        <p:cTn id="44" dur="500"/>
                                        <p:tgtEl>
                                          <p:spTgt spid="25"/>
                                        </p:tgtEl>
                                      </p:cBhvr>
                                    </p:animEffect>
                                  </p:childTnLst>
                                </p:cTn>
                              </p:par>
                            </p:childTnLst>
                          </p:cTn>
                        </p:par>
                        <p:par>
                          <p:cTn id="45" fill="hold">
                            <p:stCondLst>
                              <p:cond delay="500"/>
                            </p:stCondLst>
                            <p:childTnLst>
                              <p:par>
                                <p:cTn id="46" presetID="2" presetClass="entr" presetSubtype="4"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additive="base">
                                        <p:cTn id="48" dur="500" fill="hold"/>
                                        <p:tgtEl>
                                          <p:spTgt spid="36"/>
                                        </p:tgtEl>
                                        <p:attrNameLst>
                                          <p:attrName>ppt_x</p:attrName>
                                        </p:attrNameLst>
                                      </p:cBhvr>
                                      <p:tavLst>
                                        <p:tav tm="0">
                                          <p:val>
                                            <p:strVal val="#ppt_x"/>
                                          </p:val>
                                        </p:tav>
                                        <p:tav tm="100000">
                                          <p:val>
                                            <p:strVal val="#ppt_x"/>
                                          </p:val>
                                        </p:tav>
                                      </p:tavLst>
                                    </p:anim>
                                    <p:anim calcmode="lin" valueType="num">
                                      <p:cBhvr additive="base">
                                        <p:cTn id="49" dur="500" fill="hold"/>
                                        <p:tgtEl>
                                          <p:spTgt spid="36"/>
                                        </p:tgtEl>
                                        <p:attrNameLst>
                                          <p:attrName>ppt_y</p:attrName>
                                        </p:attrNameLst>
                                      </p:cBhvr>
                                      <p:tavLst>
                                        <p:tav tm="0">
                                          <p:val>
                                            <p:strVal val="1+#ppt_h/2"/>
                                          </p:val>
                                        </p:tav>
                                        <p:tav tm="100000">
                                          <p:val>
                                            <p:strVal val="#ppt_y"/>
                                          </p:val>
                                        </p:tav>
                                      </p:tavLst>
                                    </p:anim>
                                  </p:childTnLst>
                                </p:cTn>
                              </p:par>
                            </p:childTnLst>
                          </p:cTn>
                        </p:par>
                        <p:par>
                          <p:cTn id="50" fill="hold">
                            <p:stCondLst>
                              <p:cond delay="1000"/>
                            </p:stCondLst>
                            <p:childTnLst>
                              <p:par>
                                <p:cTn id="51" presetID="2" presetClass="entr" presetSubtype="4" fill="hold" nodeType="after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ppt_x"/>
                                          </p:val>
                                        </p:tav>
                                        <p:tav tm="100000">
                                          <p:val>
                                            <p:strVal val="#ppt_x"/>
                                          </p:val>
                                        </p:tav>
                                      </p:tavLst>
                                    </p:anim>
                                    <p:anim calcmode="lin" valueType="num">
                                      <p:cBhvr additive="base">
                                        <p:cTn id="54" dur="500" fill="hold"/>
                                        <p:tgtEl>
                                          <p:spTgt spid="42"/>
                                        </p:tgtEl>
                                        <p:attrNameLst>
                                          <p:attrName>ppt_y</p:attrName>
                                        </p:attrNameLst>
                                      </p:cBhvr>
                                      <p:tavLst>
                                        <p:tav tm="0">
                                          <p:val>
                                            <p:strVal val="1+#ppt_h/2"/>
                                          </p:val>
                                        </p:tav>
                                        <p:tav tm="100000">
                                          <p:val>
                                            <p:strVal val="#ppt_y"/>
                                          </p:val>
                                        </p:tav>
                                      </p:tavLst>
                                    </p:anim>
                                  </p:childTnLst>
                                </p:cTn>
                              </p:par>
                            </p:childTnLst>
                          </p:cTn>
                        </p:par>
                        <p:par>
                          <p:cTn id="55" fill="hold">
                            <p:stCondLst>
                              <p:cond delay="1500"/>
                            </p:stCondLst>
                            <p:childTnLst>
                              <p:par>
                                <p:cTn id="56" presetID="2" presetClass="entr" presetSubtype="4" fill="hold" nodeType="after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additive="base">
                                        <p:cTn id="58" dur="500" fill="hold"/>
                                        <p:tgtEl>
                                          <p:spTgt spid="45"/>
                                        </p:tgtEl>
                                        <p:attrNameLst>
                                          <p:attrName>ppt_x</p:attrName>
                                        </p:attrNameLst>
                                      </p:cBhvr>
                                      <p:tavLst>
                                        <p:tav tm="0">
                                          <p:val>
                                            <p:strVal val="#ppt_x"/>
                                          </p:val>
                                        </p:tav>
                                        <p:tav tm="100000">
                                          <p:val>
                                            <p:strVal val="#ppt_x"/>
                                          </p:val>
                                        </p:tav>
                                      </p:tavLst>
                                    </p:anim>
                                    <p:anim calcmode="lin" valueType="num">
                                      <p:cBhvr additive="base">
                                        <p:cTn id="59" dur="500" fill="hold"/>
                                        <p:tgtEl>
                                          <p:spTgt spid="45"/>
                                        </p:tgtEl>
                                        <p:attrNameLst>
                                          <p:attrName>ppt_y</p:attrName>
                                        </p:attrNameLst>
                                      </p:cBhvr>
                                      <p:tavLst>
                                        <p:tav tm="0">
                                          <p:val>
                                            <p:strVal val="1+#ppt_h/2"/>
                                          </p:val>
                                        </p:tav>
                                        <p:tav tm="100000">
                                          <p:val>
                                            <p:strVal val="#ppt_y"/>
                                          </p:val>
                                        </p:tav>
                                      </p:tavLst>
                                    </p:anim>
                                  </p:childTnLst>
                                </p:cTn>
                              </p:par>
                            </p:childTnLst>
                          </p:cTn>
                        </p:par>
                        <p:par>
                          <p:cTn id="60" fill="hold">
                            <p:stCondLst>
                              <p:cond delay="2000"/>
                            </p:stCondLst>
                            <p:childTnLst>
                              <p:par>
                                <p:cTn id="61" presetID="2" presetClass="entr" presetSubtype="4"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additive="base">
                                        <p:cTn id="63" dur="500" fill="hold"/>
                                        <p:tgtEl>
                                          <p:spTgt spid="48"/>
                                        </p:tgtEl>
                                        <p:attrNameLst>
                                          <p:attrName>ppt_x</p:attrName>
                                        </p:attrNameLst>
                                      </p:cBhvr>
                                      <p:tavLst>
                                        <p:tav tm="0">
                                          <p:val>
                                            <p:strVal val="#ppt_x"/>
                                          </p:val>
                                        </p:tav>
                                        <p:tav tm="100000">
                                          <p:val>
                                            <p:strVal val="#ppt_x"/>
                                          </p:val>
                                        </p:tav>
                                      </p:tavLst>
                                    </p:anim>
                                    <p:anim calcmode="lin" valueType="num">
                                      <p:cBhvr additive="base">
                                        <p:cTn id="6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695325" y="341066"/>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rgbClr val="C3334F"/>
                </a:solidFill>
              </a:rPr>
              <a:t>事务状态</a:t>
            </a:r>
            <a:endParaRPr lang="en-US" altLang="zh-CN" sz="3200" b="1" dirty="0">
              <a:solidFill>
                <a:srgbClr val="C3334F"/>
              </a:solidFill>
            </a:endParaRPr>
          </a:p>
        </p:txBody>
      </p:sp>
      <p:sp>
        <p:nvSpPr>
          <p:cNvPr id="27" name="矩形 26"/>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856342" y="1204684"/>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参与者的事务状态机</a:t>
            </a:r>
          </a:p>
        </p:txBody>
      </p:sp>
      <p:pic>
        <p:nvPicPr>
          <p:cNvPr id="2" name="图片 1" descr="14OL[69%`U(({E0_C1CHW}9">
            <a:extLst>
              <a:ext uri="{FF2B5EF4-FFF2-40B4-BE49-F238E27FC236}">
                <a16:creationId xmlns:a16="http://schemas.microsoft.com/office/drawing/2014/main" id="{5090E88C-AC63-DF2D-C46F-95471C544612}"/>
              </a:ext>
            </a:extLst>
          </p:cNvPr>
          <p:cNvPicPr>
            <a:picLocks noChangeAspect="1"/>
          </p:cNvPicPr>
          <p:nvPr>
            <p:custDataLst>
              <p:tags r:id="rId1"/>
            </p:custDataLst>
          </p:nvPr>
        </p:nvPicPr>
        <p:blipFill>
          <a:blip r:embed="rId4"/>
          <a:stretch>
            <a:fillRect/>
          </a:stretch>
        </p:blipFill>
        <p:spPr>
          <a:xfrm>
            <a:off x="1607820" y="1964690"/>
            <a:ext cx="8754110" cy="4084955"/>
          </a:xfrm>
          <a:prstGeom prst="rect">
            <a:avLst/>
          </a:prstGeom>
        </p:spPr>
      </p:pic>
    </p:spTree>
    <p:extLst>
      <p:ext uri="{BB962C8B-B14F-4D97-AF65-F5344CB8AC3E}">
        <p14:creationId xmlns:p14="http://schemas.microsoft.com/office/powerpoint/2010/main" val="2427895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5" name="文本框 4"/>
          <p:cNvSpPr txBox="1"/>
          <p:nvPr/>
        </p:nvSpPr>
        <p:spPr>
          <a:xfrm>
            <a:off x="2368327" y="1891956"/>
            <a:ext cx="1723549" cy="1015663"/>
          </a:xfrm>
          <a:prstGeom prst="rect">
            <a:avLst/>
          </a:prstGeom>
          <a:noFill/>
        </p:spPr>
        <p:txBody>
          <a:bodyPr wrap="none" rtlCol="0">
            <a:spAutoFit/>
            <a:scene3d>
              <a:camera prst="orthographicFront"/>
              <a:lightRig rig="threePt" dir="t"/>
            </a:scene3d>
            <a:sp3d contourW="12700"/>
          </a:bodyPr>
          <a:lstStyle/>
          <a:p>
            <a:pPr algn="ctr"/>
            <a:r>
              <a:rPr lang="zh-CN" altLang="en-US" sz="6000" dirty="0">
                <a:solidFill>
                  <a:srgbClr val="C3334F"/>
                </a:solidFill>
                <a:latin typeface="经典综艺体简" panose="02010609000101010101" pitchFamily="49" charset="-122"/>
                <a:ea typeface="经典综艺体简" panose="02010609000101010101" pitchFamily="49" charset="-122"/>
                <a:cs typeface="经典综艺体简" panose="02010609000101010101" pitchFamily="49" charset="-122"/>
              </a:rPr>
              <a:t>目录</a:t>
            </a:r>
          </a:p>
        </p:txBody>
      </p:sp>
      <p:sp>
        <p:nvSpPr>
          <p:cNvPr id="6" name="文本框 5"/>
          <p:cNvSpPr txBox="1"/>
          <p:nvPr/>
        </p:nvSpPr>
        <p:spPr>
          <a:xfrm>
            <a:off x="2430844" y="2991430"/>
            <a:ext cx="159851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bg1"/>
                </a:solidFill>
              </a:rPr>
              <a:t>CONTENTS</a:t>
            </a:r>
          </a:p>
        </p:txBody>
      </p:sp>
      <p:sp>
        <p:nvSpPr>
          <p:cNvPr id="12" name="矩形 11"/>
          <p:cNvSpPr/>
          <p:nvPr/>
        </p:nvSpPr>
        <p:spPr>
          <a:xfrm>
            <a:off x="1469572" y="5419726"/>
            <a:ext cx="1152524" cy="1152524"/>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64453" y="4814608"/>
            <a:ext cx="605118" cy="605118"/>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80919" y="5419726"/>
            <a:ext cx="483533" cy="483533"/>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251104" y="2168954"/>
            <a:ext cx="3607078" cy="461665"/>
          </a:xfrm>
          <a:prstGeom prst="rect">
            <a:avLst/>
          </a:prstGeom>
          <a:noFill/>
        </p:spPr>
        <p:txBody>
          <a:bodyPr wrap="none" rtlCol="0">
            <a:spAutoFit/>
            <a:scene3d>
              <a:camera prst="orthographicFront"/>
              <a:lightRig rig="threePt" dir="t"/>
            </a:scene3d>
            <a:sp3d contourW="12700"/>
          </a:bodyPr>
          <a:lstStyle/>
          <a:p>
            <a:r>
              <a:rPr lang="en-US" altLang="zh-CN" sz="2400" dirty="0" err="1">
                <a:solidFill>
                  <a:schemeClr val="bg1"/>
                </a:solidFill>
              </a:rPr>
              <a:t>Oceanbase</a:t>
            </a:r>
            <a:r>
              <a:rPr lang="zh-CN" altLang="en-US" sz="2400" dirty="0">
                <a:solidFill>
                  <a:schemeClr val="bg1"/>
                </a:solidFill>
              </a:rPr>
              <a:t>并行事务引擎</a:t>
            </a:r>
            <a:endParaRPr lang="en-US" altLang="zh-CN" sz="2400" dirty="0">
              <a:solidFill>
                <a:schemeClr val="bg1"/>
              </a:solidFill>
            </a:endParaRPr>
          </a:p>
        </p:txBody>
      </p:sp>
      <p:sp>
        <p:nvSpPr>
          <p:cNvPr id="34" name="矩形 33"/>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6251104" y="3188721"/>
            <a:ext cx="1415772"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bg1"/>
                </a:solidFill>
              </a:rPr>
              <a:t>事务缓存</a:t>
            </a:r>
          </a:p>
        </p:txBody>
      </p:sp>
      <p:sp>
        <p:nvSpPr>
          <p:cNvPr id="41" name="文本框 40"/>
          <p:cNvSpPr txBox="1"/>
          <p:nvPr/>
        </p:nvSpPr>
        <p:spPr>
          <a:xfrm>
            <a:off x="6251104" y="4144877"/>
            <a:ext cx="3332964" cy="461665"/>
          </a:xfrm>
          <a:prstGeom prst="rect">
            <a:avLst/>
          </a:prstGeom>
          <a:noFill/>
        </p:spPr>
        <p:txBody>
          <a:bodyPr wrap="none" rtlCol="0">
            <a:spAutoFit/>
            <a:scene3d>
              <a:camera prst="orthographicFront"/>
              <a:lightRig rig="threePt" dir="t"/>
            </a:scene3d>
            <a:sp3d contourW="12700"/>
          </a:bodyPr>
          <a:lstStyle/>
          <a:p>
            <a:r>
              <a:rPr lang="en-US" altLang="zh-CN" sz="2400" dirty="0" err="1">
                <a:solidFill>
                  <a:schemeClr val="bg1"/>
                </a:solidFill>
              </a:rPr>
              <a:t>OceanBase</a:t>
            </a:r>
            <a:r>
              <a:rPr lang="zh-CN" altLang="en-US" sz="2400" dirty="0">
                <a:solidFill>
                  <a:schemeClr val="bg1"/>
                </a:solidFill>
              </a:rPr>
              <a:t>备份与恢复</a:t>
            </a:r>
          </a:p>
        </p:txBody>
      </p:sp>
      <p:sp>
        <p:nvSpPr>
          <p:cNvPr id="44" name="文本框 43"/>
          <p:cNvSpPr txBox="1"/>
          <p:nvPr/>
        </p:nvSpPr>
        <p:spPr>
          <a:xfrm>
            <a:off x="6251104" y="5188893"/>
            <a:ext cx="2646878" cy="461665"/>
          </a:xfrm>
          <a:prstGeom prst="rect">
            <a:avLst/>
          </a:prstGeom>
          <a:noFill/>
        </p:spPr>
        <p:txBody>
          <a:bodyPr wrap="none" rtlCol="0">
            <a:spAutoFit/>
            <a:scene3d>
              <a:camera prst="orthographicFront"/>
              <a:lightRig rig="threePt" dir="t"/>
            </a:scene3d>
            <a:sp3d contourW="12700"/>
          </a:bodyPr>
          <a:lstStyle/>
          <a:p>
            <a:r>
              <a:rPr lang="en-US" altLang="zh-CN" sz="2400" dirty="0">
                <a:solidFill>
                  <a:schemeClr val="bg1"/>
                </a:solidFill>
              </a:rPr>
              <a:t>2PC</a:t>
            </a:r>
            <a:r>
              <a:rPr lang="zh-CN" altLang="en-US" sz="2400" dirty="0">
                <a:solidFill>
                  <a:schemeClr val="bg1"/>
                </a:solidFill>
              </a:rPr>
              <a:t>协议处理细节</a:t>
            </a:r>
          </a:p>
        </p:txBody>
      </p:sp>
      <p:sp>
        <p:nvSpPr>
          <p:cNvPr id="46" name="文本框 45"/>
          <p:cNvSpPr txBox="1"/>
          <p:nvPr/>
        </p:nvSpPr>
        <p:spPr>
          <a:xfrm>
            <a:off x="5386135" y="1986344"/>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bg1"/>
                </a:solidFill>
              </a:rPr>
              <a:t>01.</a:t>
            </a:r>
          </a:p>
        </p:txBody>
      </p:sp>
      <p:sp>
        <p:nvSpPr>
          <p:cNvPr id="47" name="文本框 46"/>
          <p:cNvSpPr txBox="1"/>
          <p:nvPr/>
        </p:nvSpPr>
        <p:spPr>
          <a:xfrm>
            <a:off x="5386135" y="3000276"/>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bg1"/>
                </a:solidFill>
              </a:rPr>
              <a:t>02.</a:t>
            </a:r>
          </a:p>
        </p:txBody>
      </p:sp>
      <p:sp>
        <p:nvSpPr>
          <p:cNvPr id="48" name="文本框 47"/>
          <p:cNvSpPr txBox="1"/>
          <p:nvPr/>
        </p:nvSpPr>
        <p:spPr>
          <a:xfrm>
            <a:off x="5386135" y="4014208"/>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bg1"/>
                </a:solidFill>
              </a:rPr>
              <a:t>03.</a:t>
            </a:r>
          </a:p>
        </p:txBody>
      </p:sp>
      <p:sp>
        <p:nvSpPr>
          <p:cNvPr id="49" name="文本框 48"/>
          <p:cNvSpPr txBox="1"/>
          <p:nvPr/>
        </p:nvSpPr>
        <p:spPr>
          <a:xfrm>
            <a:off x="5386135" y="5028139"/>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bg1"/>
                </a:solidFill>
              </a:rPr>
              <a:t>04.</a:t>
            </a:r>
          </a:p>
        </p:txBody>
      </p:sp>
    </p:spTree>
    <p:extLst>
      <p:ext uri="{BB962C8B-B14F-4D97-AF65-F5344CB8AC3E}">
        <p14:creationId xmlns:p14="http://schemas.microsoft.com/office/powerpoint/2010/main" val="1504880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500"/>
                            </p:stCondLst>
                            <p:childTnLst>
                              <p:par>
                                <p:cTn id="36" presetID="42" presetClass="entr" presetSubtype="0"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par>
                          <p:cTn id="46" fill="hold">
                            <p:stCondLst>
                              <p:cond delay="1500"/>
                            </p:stCondLst>
                            <p:childTnLst>
                              <p:par>
                                <p:cTn id="47" presetID="53" presetClass="entr" presetSubtype="16"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 calcmode="lin" valueType="num">
                                      <p:cBhvr>
                                        <p:cTn id="49" dur="500" fill="hold"/>
                                        <p:tgtEl>
                                          <p:spTgt spid="46"/>
                                        </p:tgtEl>
                                        <p:attrNameLst>
                                          <p:attrName>ppt_w</p:attrName>
                                        </p:attrNameLst>
                                      </p:cBhvr>
                                      <p:tavLst>
                                        <p:tav tm="0">
                                          <p:val>
                                            <p:fltVal val="0"/>
                                          </p:val>
                                        </p:tav>
                                        <p:tav tm="100000">
                                          <p:val>
                                            <p:strVal val="#ppt_w"/>
                                          </p:val>
                                        </p:tav>
                                      </p:tavLst>
                                    </p:anim>
                                    <p:anim calcmode="lin" valueType="num">
                                      <p:cBhvr>
                                        <p:cTn id="50" dur="500" fill="hold"/>
                                        <p:tgtEl>
                                          <p:spTgt spid="46"/>
                                        </p:tgtEl>
                                        <p:attrNameLst>
                                          <p:attrName>ppt_h</p:attrName>
                                        </p:attrNameLst>
                                      </p:cBhvr>
                                      <p:tavLst>
                                        <p:tav tm="0">
                                          <p:val>
                                            <p:fltVal val="0"/>
                                          </p:val>
                                        </p:tav>
                                        <p:tav tm="100000">
                                          <p:val>
                                            <p:strVal val="#ppt_h"/>
                                          </p:val>
                                        </p:tav>
                                      </p:tavLst>
                                    </p:anim>
                                    <p:animEffect transition="in" filter="fade">
                                      <p:cBhvr>
                                        <p:cTn id="51" dur="500"/>
                                        <p:tgtEl>
                                          <p:spTgt spid="46"/>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par>
                          <p:cTn id="58" fill="hold">
                            <p:stCondLst>
                              <p:cond delay="2500"/>
                            </p:stCondLst>
                            <p:childTnLst>
                              <p:par>
                                <p:cTn id="59" presetID="53" presetClass="entr" presetSubtype="16"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p:cTn id="61" dur="500" fill="hold"/>
                                        <p:tgtEl>
                                          <p:spTgt spid="48"/>
                                        </p:tgtEl>
                                        <p:attrNameLst>
                                          <p:attrName>ppt_w</p:attrName>
                                        </p:attrNameLst>
                                      </p:cBhvr>
                                      <p:tavLst>
                                        <p:tav tm="0">
                                          <p:val>
                                            <p:fltVal val="0"/>
                                          </p:val>
                                        </p:tav>
                                        <p:tav tm="100000">
                                          <p:val>
                                            <p:strVal val="#ppt_w"/>
                                          </p:val>
                                        </p:tav>
                                      </p:tavLst>
                                    </p:anim>
                                    <p:anim calcmode="lin" valueType="num">
                                      <p:cBhvr>
                                        <p:cTn id="62" dur="500" fill="hold"/>
                                        <p:tgtEl>
                                          <p:spTgt spid="48"/>
                                        </p:tgtEl>
                                        <p:attrNameLst>
                                          <p:attrName>ppt_h</p:attrName>
                                        </p:attrNameLst>
                                      </p:cBhvr>
                                      <p:tavLst>
                                        <p:tav tm="0">
                                          <p:val>
                                            <p:fltVal val="0"/>
                                          </p:val>
                                        </p:tav>
                                        <p:tav tm="100000">
                                          <p:val>
                                            <p:strVal val="#ppt_h"/>
                                          </p:val>
                                        </p:tav>
                                      </p:tavLst>
                                    </p:anim>
                                    <p:animEffect transition="in" filter="fade">
                                      <p:cBhvr>
                                        <p:cTn id="63" dur="500"/>
                                        <p:tgtEl>
                                          <p:spTgt spid="48"/>
                                        </p:tgtEl>
                                      </p:cBhvr>
                                    </p:animEffect>
                                  </p:childTnLst>
                                </p:cTn>
                              </p:par>
                            </p:childTnLst>
                          </p:cTn>
                        </p:par>
                        <p:par>
                          <p:cTn id="64" fill="hold">
                            <p:stCondLst>
                              <p:cond delay="3000"/>
                            </p:stCondLst>
                            <p:childTnLst>
                              <p:par>
                                <p:cTn id="65" presetID="53" presetClass="entr" presetSubtype="16"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 calcmode="lin" valueType="num">
                                      <p:cBhvr>
                                        <p:cTn id="67" dur="500" fill="hold"/>
                                        <p:tgtEl>
                                          <p:spTgt spid="49"/>
                                        </p:tgtEl>
                                        <p:attrNameLst>
                                          <p:attrName>ppt_w</p:attrName>
                                        </p:attrNameLst>
                                      </p:cBhvr>
                                      <p:tavLst>
                                        <p:tav tm="0">
                                          <p:val>
                                            <p:fltVal val="0"/>
                                          </p:val>
                                        </p:tav>
                                        <p:tav tm="100000">
                                          <p:val>
                                            <p:strVal val="#ppt_w"/>
                                          </p:val>
                                        </p:tav>
                                      </p:tavLst>
                                    </p:anim>
                                    <p:anim calcmode="lin" valueType="num">
                                      <p:cBhvr>
                                        <p:cTn id="68" dur="500" fill="hold"/>
                                        <p:tgtEl>
                                          <p:spTgt spid="49"/>
                                        </p:tgtEl>
                                        <p:attrNameLst>
                                          <p:attrName>ppt_h</p:attrName>
                                        </p:attrNameLst>
                                      </p:cBhvr>
                                      <p:tavLst>
                                        <p:tav tm="0">
                                          <p:val>
                                            <p:fltVal val="0"/>
                                          </p:val>
                                        </p:tav>
                                        <p:tav tm="100000">
                                          <p:val>
                                            <p:strVal val="#ppt_h"/>
                                          </p:val>
                                        </p:tav>
                                      </p:tavLst>
                                    </p:anim>
                                    <p:animEffect transition="in" filter="fade">
                                      <p:cBhvr>
                                        <p:cTn id="6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13" grpId="0" animBg="1"/>
      <p:bldP spid="14" grpId="0" animBg="1"/>
      <p:bldP spid="34" grpId="0" animBg="1"/>
      <p:bldP spid="35" grpId="0" animBg="1"/>
      <p:bldP spid="36" grpId="0" animBg="1"/>
      <p:bldP spid="46" grpId="0"/>
      <p:bldP spid="47" grpId="0"/>
      <p:bldP spid="48" grpId="0"/>
      <p:bldP spid="4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2A505A-99D8-B48C-853E-2FC62403406A}"/>
              </a:ext>
            </a:extLst>
          </p:cNvPr>
          <p:cNvSpPr txBox="1"/>
          <p:nvPr/>
        </p:nvSpPr>
        <p:spPr>
          <a:xfrm>
            <a:off x="695325" y="341066"/>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rgbClr val="C3334F"/>
                </a:solidFill>
              </a:rPr>
              <a:t>事务状态</a:t>
            </a:r>
            <a:endParaRPr lang="en-US" altLang="zh-CN" sz="3200" b="1" dirty="0">
              <a:solidFill>
                <a:srgbClr val="C3334F"/>
              </a:solidFill>
            </a:endParaRPr>
          </a:p>
        </p:txBody>
      </p:sp>
      <p:sp>
        <p:nvSpPr>
          <p:cNvPr id="3" name="矩形 2">
            <a:extLst>
              <a:ext uri="{FF2B5EF4-FFF2-40B4-BE49-F238E27FC236}">
                <a16:creationId xmlns:a16="http://schemas.microsoft.com/office/drawing/2014/main" id="{5E7158D3-187C-AB49-F7D7-CF15FD541772}"/>
              </a:ext>
            </a:extLst>
          </p:cNvPr>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E79AABE0-AE8E-0D9B-D758-445548100513}"/>
              </a:ext>
            </a:extLst>
          </p:cNvPr>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A04D51B-ED4D-4301-4292-F5050FD1D3D4}"/>
              </a:ext>
            </a:extLst>
          </p:cNvPr>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1C3D190-8DC5-80B1-78EF-FCA87D1E3AAB}"/>
              </a:ext>
            </a:extLst>
          </p:cNvPr>
          <p:cNvSpPr/>
          <p:nvPr/>
        </p:nvSpPr>
        <p:spPr>
          <a:xfrm>
            <a:off x="856342" y="1204684"/>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协调者的事务状态机</a:t>
            </a:r>
          </a:p>
        </p:txBody>
      </p:sp>
      <p:pic>
        <p:nvPicPr>
          <p:cNvPr id="8" name="图片 7" descr="14MZX{2%1A82)Q5T()H894C">
            <a:extLst>
              <a:ext uri="{FF2B5EF4-FFF2-40B4-BE49-F238E27FC236}">
                <a16:creationId xmlns:a16="http://schemas.microsoft.com/office/drawing/2014/main" id="{2F3B4298-0E71-9C8F-9304-FE2720B6541A}"/>
              </a:ext>
            </a:extLst>
          </p:cNvPr>
          <p:cNvPicPr>
            <a:picLocks noChangeAspect="1"/>
          </p:cNvPicPr>
          <p:nvPr>
            <p:custDataLst>
              <p:tags r:id="rId1"/>
            </p:custDataLst>
          </p:nvPr>
        </p:nvPicPr>
        <p:blipFill>
          <a:blip r:embed="rId3"/>
          <a:stretch>
            <a:fillRect/>
          </a:stretch>
        </p:blipFill>
        <p:spPr>
          <a:xfrm>
            <a:off x="920750" y="1844040"/>
            <a:ext cx="10349865" cy="3707130"/>
          </a:xfrm>
          <a:prstGeom prst="rect">
            <a:avLst/>
          </a:prstGeom>
        </p:spPr>
      </p:pic>
    </p:spTree>
    <p:extLst>
      <p:ext uri="{BB962C8B-B14F-4D97-AF65-F5344CB8AC3E}">
        <p14:creationId xmlns:p14="http://schemas.microsoft.com/office/powerpoint/2010/main" val="3285241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4" name="矩形 3"/>
          <p:cNvSpPr/>
          <p:nvPr/>
        </p:nvSpPr>
        <p:spPr>
          <a:xfrm>
            <a:off x="0" y="0"/>
            <a:ext cx="12192000" cy="6858000"/>
          </a:xfrm>
          <a:prstGeom prst="rect">
            <a:avLst/>
          </a:prstGeom>
          <a:gradFill flip="none" rotWithShape="1">
            <a:gsLst>
              <a:gs pos="0">
                <a:schemeClr val="tx1">
                  <a:alpha val="75000"/>
                </a:schemeClr>
              </a:gs>
              <a:gs pos="100000">
                <a:schemeClr val="tx1">
                  <a:alpha val="9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文本框 4"/>
          <p:cNvSpPr txBox="1"/>
          <p:nvPr/>
        </p:nvSpPr>
        <p:spPr>
          <a:xfrm>
            <a:off x="3316164" y="2046516"/>
            <a:ext cx="5448928" cy="1323439"/>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0" normalizeH="0" baseline="0" noProof="0" dirty="0">
                <a:ln>
                  <a:noFill/>
                </a:ln>
                <a:solidFill>
                  <a:srgbClr val="C3334F"/>
                </a:solidFill>
                <a:effectLst>
                  <a:outerShdw blurRad="38100" dist="38100" dir="2700000" algn="tl">
                    <a:srgbClr val="000000">
                      <a:alpha val="43137"/>
                    </a:srgbClr>
                  </a:outerShdw>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THANKS</a:t>
            </a:r>
            <a:endParaRPr kumimoji="0" lang="zh-CN" altLang="en-US" sz="8000" b="0" i="0" u="none" strike="noStrike" kern="1200" cap="none" spc="0" normalizeH="0" baseline="0" noProof="0" dirty="0">
              <a:ln>
                <a:noFill/>
              </a:ln>
              <a:solidFill>
                <a:srgbClr val="C3334F"/>
              </a:solidFill>
              <a:effectLst>
                <a:outerShdw blurRad="38100" dist="38100" dir="2700000" algn="tl">
                  <a:srgbClr val="000000">
                    <a:alpha val="43137"/>
                  </a:srgbClr>
                </a:outerShdw>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grpSp>
        <p:nvGrpSpPr>
          <p:cNvPr id="34" name="组合 33"/>
          <p:cNvGrpSpPr/>
          <p:nvPr/>
        </p:nvGrpSpPr>
        <p:grpSpPr>
          <a:xfrm>
            <a:off x="4837527" y="4527561"/>
            <a:ext cx="2406197" cy="504000"/>
            <a:chOff x="714374" y="4527561"/>
            <a:chExt cx="2406197" cy="504000"/>
          </a:xfrm>
        </p:grpSpPr>
        <p:sp>
          <p:nvSpPr>
            <p:cNvPr id="7" name="矩形 6"/>
            <p:cNvSpPr/>
            <p:nvPr/>
          </p:nvSpPr>
          <p:spPr>
            <a:xfrm>
              <a:off x="714374" y="4527561"/>
              <a:ext cx="2406197" cy="504000"/>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文本框 7"/>
            <p:cNvSpPr txBox="1"/>
            <p:nvPr/>
          </p:nvSpPr>
          <p:spPr>
            <a:xfrm>
              <a:off x="1546203" y="4577054"/>
              <a:ext cx="755336"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Arial"/>
                  <a:ea typeface="微软雅黑"/>
                  <a:cs typeface="+mn-cs"/>
                </a:rPr>
                <a:t>22</a:t>
              </a:r>
              <a:r>
                <a:rPr kumimoji="0" lang="zh-CN" altLang="en-US" sz="2000" b="1" i="0" u="none" strike="noStrike" kern="1200" cap="none" spc="0" normalizeH="0" baseline="0" noProof="0" dirty="0">
                  <a:ln>
                    <a:noFill/>
                  </a:ln>
                  <a:solidFill>
                    <a:prstClr val="white"/>
                  </a:solidFill>
                  <a:effectLst/>
                  <a:uLnTx/>
                  <a:uFillTx/>
                  <a:latin typeface="Arial"/>
                  <a:ea typeface="微软雅黑"/>
                  <a:cs typeface="+mn-cs"/>
                </a:rPr>
                <a:t>组</a:t>
              </a:r>
            </a:p>
          </p:txBody>
        </p:sp>
      </p:grpSp>
      <p:grpSp>
        <p:nvGrpSpPr>
          <p:cNvPr id="33" name="组合 32"/>
          <p:cNvGrpSpPr/>
          <p:nvPr/>
        </p:nvGrpSpPr>
        <p:grpSpPr>
          <a:xfrm>
            <a:off x="11161377" y="545121"/>
            <a:ext cx="295275" cy="152400"/>
            <a:chOff x="3867150" y="1504950"/>
            <a:chExt cx="295275" cy="152400"/>
          </a:xfrm>
        </p:grpSpPr>
        <p:cxnSp>
          <p:nvCxnSpPr>
            <p:cNvPr id="29" name="直接连接符 28"/>
            <p:cNvCxnSpPr>
              <a:cxnSpLocks/>
            </p:cNvCxnSpPr>
            <p:nvPr/>
          </p:nvCxnSpPr>
          <p:spPr>
            <a:xfrm>
              <a:off x="3867150" y="1504950"/>
              <a:ext cx="295275"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a:cxnSpLocks/>
            </p:cNvCxnSpPr>
            <p:nvPr/>
          </p:nvCxnSpPr>
          <p:spPr>
            <a:xfrm>
              <a:off x="3867150" y="1581150"/>
              <a:ext cx="295275"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a:cxnSpLocks/>
            </p:cNvCxnSpPr>
            <p:nvPr/>
          </p:nvCxnSpPr>
          <p:spPr>
            <a:xfrm>
              <a:off x="3867150" y="1657350"/>
              <a:ext cx="295275"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3066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1000"/>
                                        <p:tgtEl>
                                          <p:spTgt spid="34"/>
                                        </p:tgtEl>
                                      </p:cBhvr>
                                    </p:animEffect>
                                    <p:anim calcmode="lin" valueType="num">
                                      <p:cBhvr>
                                        <p:cTn id="14" dur="1000" fill="hold"/>
                                        <p:tgtEl>
                                          <p:spTgt spid="34"/>
                                        </p:tgtEl>
                                        <p:attrNameLst>
                                          <p:attrName>ppt_x</p:attrName>
                                        </p:attrNameLst>
                                      </p:cBhvr>
                                      <p:tavLst>
                                        <p:tav tm="0">
                                          <p:val>
                                            <p:strVal val="#ppt_x"/>
                                          </p:val>
                                        </p:tav>
                                        <p:tav tm="100000">
                                          <p:val>
                                            <p:strVal val="#ppt_x"/>
                                          </p:val>
                                        </p:tav>
                                      </p:tavLst>
                                    </p:anim>
                                    <p:anim calcmode="lin" valueType="num">
                                      <p:cBhvr>
                                        <p:cTn id="1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pic>
        <p:nvPicPr>
          <p:cNvPr id="17" name="图片占位符 1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4133850" y="0"/>
            <a:ext cx="8058150" cy="6858000"/>
          </a:xfrm>
        </p:spPr>
      </p:pic>
      <p:sp>
        <p:nvSpPr>
          <p:cNvPr id="58" name="矩形 57"/>
          <p:cNvSpPr/>
          <p:nvPr/>
        </p:nvSpPr>
        <p:spPr>
          <a:xfrm>
            <a:off x="0" y="0"/>
            <a:ext cx="12192000" cy="6858000"/>
          </a:xfrm>
          <a:prstGeom prst="rect">
            <a:avLst/>
          </a:prstGeom>
          <a:solidFill>
            <a:schemeClr val="bg2">
              <a:lumMod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nvGrpSpPr>
          <p:cNvPr id="33" name="组合 32"/>
          <p:cNvGrpSpPr/>
          <p:nvPr/>
        </p:nvGrpSpPr>
        <p:grpSpPr>
          <a:xfrm>
            <a:off x="714375" y="2527311"/>
            <a:ext cx="2028825" cy="504000"/>
            <a:chOff x="714375" y="4527561"/>
            <a:chExt cx="2028825" cy="504000"/>
          </a:xfrm>
        </p:grpSpPr>
        <p:sp>
          <p:nvSpPr>
            <p:cNvPr id="50" name="矩形 49"/>
            <p:cNvSpPr/>
            <p:nvPr/>
          </p:nvSpPr>
          <p:spPr>
            <a:xfrm>
              <a:off x="714375" y="4527561"/>
              <a:ext cx="2028825" cy="504000"/>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904875" y="4577054"/>
              <a:ext cx="1492909" cy="400110"/>
            </a:xfrm>
            <a:prstGeom prst="rect">
              <a:avLst/>
            </a:prstGeom>
            <a:noFill/>
          </p:spPr>
          <p:txBody>
            <a:bodyPr wrap="none" rtlCol="0">
              <a:spAutoFit/>
              <a:scene3d>
                <a:camera prst="orthographicFront"/>
                <a:lightRig rig="threePt" dir="t"/>
              </a:scene3d>
              <a:sp3d contourW="12700"/>
            </a:bodyPr>
            <a:lstStyle/>
            <a:p>
              <a:r>
                <a:rPr lang="en-US" altLang="zh-CN" sz="2000" b="1" dirty="0">
                  <a:solidFill>
                    <a:schemeClr val="bg1"/>
                  </a:solidFill>
                </a:rPr>
                <a:t>PART ONE</a:t>
              </a:r>
              <a:endParaRPr lang="zh-CN" altLang="en-US" sz="2000" b="1" dirty="0">
                <a:solidFill>
                  <a:schemeClr val="bg1"/>
                </a:solidFill>
              </a:endParaRPr>
            </a:p>
          </p:txBody>
        </p:sp>
      </p:grpSp>
      <p:sp>
        <p:nvSpPr>
          <p:cNvPr id="53" name="文本框 52"/>
          <p:cNvSpPr txBox="1"/>
          <p:nvPr/>
        </p:nvSpPr>
        <p:spPr>
          <a:xfrm>
            <a:off x="608241" y="3225945"/>
            <a:ext cx="4259499" cy="523220"/>
          </a:xfrm>
          <a:prstGeom prst="rect">
            <a:avLst/>
          </a:prstGeom>
          <a:noFill/>
        </p:spPr>
        <p:txBody>
          <a:bodyPr wrap="none" rtlCol="0">
            <a:spAutoFit/>
            <a:scene3d>
              <a:camera prst="orthographicFront"/>
              <a:lightRig rig="threePt" dir="t"/>
            </a:scene3d>
            <a:sp3d contourW="12700"/>
          </a:bodyPr>
          <a:lstStyle/>
          <a:p>
            <a:r>
              <a:rPr lang="en-US" altLang="zh-CN" sz="2800" b="1" dirty="0" err="1">
                <a:solidFill>
                  <a:schemeClr val="bg1"/>
                </a:solidFill>
              </a:rPr>
              <a:t>Oceanbase</a:t>
            </a:r>
            <a:r>
              <a:rPr lang="zh-CN" altLang="en-US" sz="2800" b="1" dirty="0">
                <a:solidFill>
                  <a:schemeClr val="bg1"/>
                </a:solidFill>
              </a:rPr>
              <a:t>并行事务引擎</a:t>
            </a:r>
            <a:endParaRPr lang="en-US" altLang="zh-CN" sz="2800" b="1" dirty="0">
              <a:solidFill>
                <a:schemeClr val="bg1"/>
              </a:solidFill>
            </a:endParaRPr>
          </a:p>
        </p:txBody>
      </p:sp>
      <p:sp>
        <p:nvSpPr>
          <p:cNvPr id="27" name="矩形 26"/>
          <p:cNvSpPr/>
          <p:nvPr/>
        </p:nvSpPr>
        <p:spPr>
          <a:xfrm>
            <a:off x="10744201" y="5419726"/>
            <a:ext cx="1152524" cy="1152524"/>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139082" y="4814608"/>
            <a:ext cx="605118" cy="605118"/>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9655548" y="5419726"/>
            <a:ext cx="483533" cy="483533"/>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BE986AA0-6857-BDD6-80C5-604099C42729}"/>
              </a:ext>
            </a:extLst>
          </p:cNvPr>
          <p:cNvSpPr txBox="1"/>
          <p:nvPr/>
        </p:nvSpPr>
        <p:spPr>
          <a:xfrm>
            <a:off x="608241" y="4426843"/>
            <a:ext cx="2316660" cy="338554"/>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01.</a:t>
            </a:r>
            <a:r>
              <a:rPr lang="zh-CN" altLang="en-US" sz="1600" dirty="0">
                <a:solidFill>
                  <a:schemeClr val="bg1"/>
                </a:solidFill>
              </a:rPr>
              <a:t>为什么需要并行引擎</a:t>
            </a:r>
            <a:endParaRPr lang="en-US" altLang="zh-CN" sz="1600" dirty="0">
              <a:solidFill>
                <a:schemeClr val="bg1"/>
              </a:solidFill>
            </a:endParaRPr>
          </a:p>
        </p:txBody>
      </p:sp>
      <p:sp>
        <p:nvSpPr>
          <p:cNvPr id="5" name="文本框 4">
            <a:extLst>
              <a:ext uri="{FF2B5EF4-FFF2-40B4-BE49-F238E27FC236}">
                <a16:creationId xmlns:a16="http://schemas.microsoft.com/office/drawing/2014/main" id="{CF55D8B3-810C-84EF-2F2E-78B38EF075DA}"/>
              </a:ext>
            </a:extLst>
          </p:cNvPr>
          <p:cNvSpPr txBox="1"/>
          <p:nvPr/>
        </p:nvSpPr>
        <p:spPr>
          <a:xfrm>
            <a:off x="608241" y="4928168"/>
            <a:ext cx="1072730" cy="338554"/>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02.MVCC</a:t>
            </a:r>
          </a:p>
        </p:txBody>
      </p:sp>
      <p:sp>
        <p:nvSpPr>
          <p:cNvPr id="6" name="文本框 5">
            <a:extLst>
              <a:ext uri="{FF2B5EF4-FFF2-40B4-BE49-F238E27FC236}">
                <a16:creationId xmlns:a16="http://schemas.microsoft.com/office/drawing/2014/main" id="{43897ABE-5ACC-2730-8B09-1797CDDB15B1}"/>
              </a:ext>
            </a:extLst>
          </p:cNvPr>
          <p:cNvSpPr txBox="1"/>
          <p:nvPr/>
        </p:nvSpPr>
        <p:spPr>
          <a:xfrm>
            <a:off x="608241" y="5429492"/>
            <a:ext cx="925253" cy="338554"/>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03.OCC</a:t>
            </a:r>
          </a:p>
        </p:txBody>
      </p:sp>
      <p:sp>
        <p:nvSpPr>
          <p:cNvPr id="7" name="文本框 6">
            <a:extLst>
              <a:ext uri="{FF2B5EF4-FFF2-40B4-BE49-F238E27FC236}">
                <a16:creationId xmlns:a16="http://schemas.microsoft.com/office/drawing/2014/main" id="{3E216929-5E9F-3D92-AEA7-88745A40F491}"/>
              </a:ext>
            </a:extLst>
          </p:cNvPr>
          <p:cNvSpPr txBox="1"/>
          <p:nvPr/>
        </p:nvSpPr>
        <p:spPr>
          <a:xfrm>
            <a:off x="608241" y="5930816"/>
            <a:ext cx="1290738" cy="338554"/>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04.</a:t>
            </a:r>
            <a:r>
              <a:rPr lang="zh-CN" altLang="en-US" sz="1600" dirty="0">
                <a:solidFill>
                  <a:schemeClr val="bg1"/>
                </a:solidFill>
              </a:rPr>
              <a:t>性能优势</a:t>
            </a:r>
            <a:endParaRPr lang="en-US" altLang="zh-CN" sz="1600" dirty="0">
              <a:solidFill>
                <a:schemeClr val="bg1"/>
              </a:solidFill>
            </a:endParaRPr>
          </a:p>
        </p:txBody>
      </p:sp>
    </p:spTree>
    <p:extLst>
      <p:ext uri="{BB962C8B-B14F-4D97-AF65-F5344CB8AC3E}">
        <p14:creationId xmlns:p14="http://schemas.microsoft.com/office/powerpoint/2010/main" val="2826144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anim calcmode="lin" valueType="num">
                                      <p:cBhvr>
                                        <p:cTn id="34" dur="1000" fill="hold"/>
                                        <p:tgtEl>
                                          <p:spTgt spid="53"/>
                                        </p:tgtEl>
                                        <p:attrNameLst>
                                          <p:attrName>ppt_x</p:attrName>
                                        </p:attrNameLst>
                                      </p:cBhvr>
                                      <p:tavLst>
                                        <p:tav tm="0">
                                          <p:val>
                                            <p:strVal val="#ppt_x"/>
                                          </p:val>
                                        </p:tav>
                                        <p:tav tm="100000">
                                          <p:val>
                                            <p:strVal val="#ppt_x"/>
                                          </p:val>
                                        </p:tav>
                                      </p:tavLst>
                                    </p:anim>
                                    <p:anim calcmode="lin" valueType="num">
                                      <p:cBhvr>
                                        <p:cTn id="35" dur="1000" fill="hold"/>
                                        <p:tgtEl>
                                          <p:spTgt spid="53"/>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par>
                          <p:cTn id="48" fill="hold">
                            <p:stCondLst>
                              <p:cond delay="3500"/>
                            </p:stCondLst>
                            <p:childTnLst>
                              <p:par>
                                <p:cTn id="49" presetID="22" presetClass="entr" presetSubtype="8"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27" grpId="0" animBg="1"/>
      <p:bldP spid="28" grpId="0" animBg="1"/>
      <p:bldP spid="29" grpId="0" animBg="1"/>
      <p:bldP spid="3"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987"/>
          <p:cNvSpPr/>
          <p:nvPr/>
        </p:nvSpPr>
        <p:spPr>
          <a:xfrm>
            <a:off x="1536000" y="3171127"/>
            <a:ext cx="10656000" cy="65201"/>
          </a:xfrm>
          <a:prstGeom prst="rect">
            <a:avLst/>
          </a:prstGeom>
          <a:solidFill>
            <a:schemeClr val="bg1">
              <a:lumMod val="85000"/>
            </a:schemeClr>
          </a:solidFill>
          <a:ln w="12700">
            <a:miter lim="400000"/>
          </a:ln>
        </p:spPr>
        <p:txBody>
          <a:bodyPr lIns="25395" tIns="25395" rIns="25395" bIns="25395" anchor="ctr"/>
          <a:lstStyle/>
          <a:p>
            <a:pPr algn="ctr">
              <a:defRPr sz="1300"/>
            </a:pPr>
            <a:endParaRPr b="1"/>
          </a:p>
        </p:txBody>
      </p:sp>
      <p:grpSp>
        <p:nvGrpSpPr>
          <p:cNvPr id="43" name="组合 42"/>
          <p:cNvGrpSpPr/>
          <p:nvPr/>
        </p:nvGrpSpPr>
        <p:grpSpPr>
          <a:xfrm>
            <a:off x="1081444" y="2156124"/>
            <a:ext cx="1595564" cy="1272876"/>
            <a:chOff x="1091892" y="2612153"/>
            <a:chExt cx="1595564" cy="1272876"/>
          </a:xfrm>
        </p:grpSpPr>
        <p:sp>
          <p:nvSpPr>
            <p:cNvPr id="6" name="Shape 994"/>
            <p:cNvSpPr/>
            <p:nvPr/>
          </p:nvSpPr>
          <p:spPr>
            <a:xfrm>
              <a:off x="1091892" y="2612153"/>
              <a:ext cx="1595564" cy="602100"/>
            </a:xfrm>
            <a:custGeom>
              <a:avLst/>
              <a:gdLst/>
              <a:ahLst/>
              <a:cxnLst>
                <a:cxn ang="0">
                  <a:pos x="wd2" y="hd2"/>
                </a:cxn>
                <a:cxn ang="5400000">
                  <a:pos x="wd2" y="hd2"/>
                </a:cxn>
                <a:cxn ang="10800000">
                  <a:pos x="wd2" y="hd2"/>
                </a:cxn>
                <a:cxn ang="16200000">
                  <a:pos x="wd2" y="hd2"/>
                </a:cxn>
              </a:cxnLst>
              <a:rect l="0" t="0" r="r" b="b"/>
              <a:pathLst>
                <a:path w="21600" h="21600" extrusionOk="0">
                  <a:moveTo>
                    <a:pt x="335" y="0"/>
                  </a:moveTo>
                  <a:cubicBezTo>
                    <a:pt x="150" y="0"/>
                    <a:pt x="0" y="398"/>
                    <a:pt x="0" y="888"/>
                  </a:cubicBezTo>
                  <a:lnTo>
                    <a:pt x="0" y="18765"/>
                  </a:lnTo>
                  <a:cubicBezTo>
                    <a:pt x="0" y="19254"/>
                    <a:pt x="150" y="19653"/>
                    <a:pt x="335" y="19653"/>
                  </a:cubicBezTo>
                  <a:lnTo>
                    <a:pt x="4629" y="19653"/>
                  </a:lnTo>
                  <a:lnTo>
                    <a:pt x="5376" y="21600"/>
                  </a:lnTo>
                  <a:lnTo>
                    <a:pt x="6120" y="19653"/>
                  </a:lnTo>
                  <a:lnTo>
                    <a:pt x="21265" y="19653"/>
                  </a:lnTo>
                  <a:cubicBezTo>
                    <a:pt x="21450" y="19653"/>
                    <a:pt x="21600" y="19254"/>
                    <a:pt x="21600" y="18765"/>
                  </a:cubicBezTo>
                  <a:lnTo>
                    <a:pt x="21600" y="888"/>
                  </a:lnTo>
                  <a:cubicBezTo>
                    <a:pt x="21600" y="398"/>
                    <a:pt x="21450" y="0"/>
                    <a:pt x="21265" y="0"/>
                  </a:cubicBezTo>
                  <a:lnTo>
                    <a:pt x="335" y="0"/>
                  </a:lnTo>
                  <a:close/>
                </a:path>
              </a:pathLst>
            </a:custGeom>
            <a:solidFill>
              <a:schemeClr val="accent1"/>
            </a:solidFill>
            <a:ln w="12700" cap="flat">
              <a:noFill/>
              <a:miter lim="400000"/>
            </a:ln>
            <a:effectLst/>
          </p:spPr>
          <p:txBody>
            <a:bodyPr wrap="square" lIns="50800" tIns="50800" rIns="50800" bIns="50800" numCol="1" anchor="ctr">
              <a:noAutofit/>
            </a:bodyPr>
            <a:lstStyle/>
            <a:p>
              <a:pPr>
                <a:defRPr sz="1300"/>
              </a:pPr>
              <a:endParaRPr sz="700"/>
            </a:p>
          </p:txBody>
        </p:sp>
        <p:grpSp>
          <p:nvGrpSpPr>
            <p:cNvPr id="7" name="Group 997"/>
            <p:cNvGrpSpPr/>
            <p:nvPr/>
          </p:nvGrpSpPr>
          <p:grpSpPr>
            <a:xfrm>
              <a:off x="2288993" y="2808458"/>
              <a:ext cx="113409" cy="160308"/>
              <a:chOff x="0" y="0"/>
              <a:chExt cx="198222" cy="280123"/>
            </a:xfrm>
            <a:solidFill>
              <a:schemeClr val="bg1"/>
            </a:solidFill>
          </p:grpSpPr>
          <p:sp>
            <p:nvSpPr>
              <p:cNvPr id="32" name="Shape 995"/>
              <p:cNvSpPr/>
              <p:nvPr/>
            </p:nvSpPr>
            <p:spPr>
              <a:xfrm>
                <a:off x="0" y="25260"/>
                <a:ext cx="198222" cy="254863"/>
              </a:xfrm>
              <a:custGeom>
                <a:avLst/>
                <a:gdLst/>
                <a:ahLst/>
                <a:cxnLst>
                  <a:cxn ang="0">
                    <a:pos x="wd2" y="hd2"/>
                  </a:cxn>
                  <a:cxn ang="5400000">
                    <a:pos x="wd2" y="hd2"/>
                  </a:cxn>
                  <a:cxn ang="10800000">
                    <a:pos x="wd2" y="hd2"/>
                  </a:cxn>
                  <a:cxn ang="16200000">
                    <a:pos x="wd2" y="hd2"/>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grpFill/>
              <a:ln w="12700" cap="flat">
                <a:noFill/>
                <a:miter lim="400000"/>
              </a:ln>
              <a:effectLst/>
            </p:spPr>
            <p:txBody>
              <a:bodyPr wrap="square" lIns="38100" tIns="38100" rIns="38100" bIns="38100" numCol="1" anchor="ctr">
                <a:noAutofit/>
              </a:bodyPr>
              <a:lstStyle/>
              <a:p>
                <a:pPr>
                  <a:defRPr sz="1300"/>
                </a:pPr>
                <a:endParaRPr sz="700"/>
              </a:p>
            </p:txBody>
          </p:sp>
          <p:sp>
            <p:nvSpPr>
              <p:cNvPr id="33" name="Shape 996"/>
              <p:cNvSpPr/>
              <p:nvPr/>
            </p:nvSpPr>
            <p:spPr>
              <a:xfrm>
                <a:off x="34918" y="0"/>
                <a:ext cx="127431" cy="56639"/>
              </a:xfrm>
              <a:custGeom>
                <a:avLst/>
                <a:gdLst/>
                <a:ahLst/>
                <a:cxnLst>
                  <a:cxn ang="0">
                    <a:pos x="wd2" y="hd2"/>
                  </a:cxn>
                  <a:cxn ang="5400000">
                    <a:pos x="wd2" y="hd2"/>
                  </a:cxn>
                  <a:cxn ang="10800000">
                    <a:pos x="wd2" y="hd2"/>
                  </a:cxn>
                  <a:cxn ang="16200000">
                    <a:pos x="wd2" y="hd2"/>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grpFill/>
              <a:ln w="12700" cap="flat">
                <a:noFill/>
                <a:miter lim="400000"/>
              </a:ln>
              <a:effectLst/>
            </p:spPr>
            <p:txBody>
              <a:bodyPr wrap="square" lIns="38100" tIns="38100" rIns="38100" bIns="38100" numCol="1" anchor="ctr">
                <a:noAutofit/>
              </a:bodyPr>
              <a:lstStyle/>
              <a:p>
                <a:pPr>
                  <a:defRPr sz="1300"/>
                </a:pPr>
                <a:endParaRPr sz="700"/>
              </a:p>
            </p:txBody>
          </p:sp>
        </p:grpSp>
        <p:sp>
          <p:nvSpPr>
            <p:cNvPr id="18" name="Text Placeholder 2"/>
            <p:cNvSpPr txBox="1">
              <a:spLocks/>
            </p:cNvSpPr>
            <p:nvPr/>
          </p:nvSpPr>
          <p:spPr>
            <a:xfrm>
              <a:off x="1259607" y="2682156"/>
              <a:ext cx="984806" cy="407001"/>
            </a:xfrm>
            <a:prstGeom prst="rect">
              <a:avLst/>
            </a:prstGeom>
          </p:spPr>
          <p:txBody>
            <a:bodyPr anchor="ctr">
              <a:scene3d>
                <a:camera prst="orthographicFront"/>
                <a:lightRig rig="threePt" dir="t"/>
              </a:scene3d>
              <a:sp3d contourW="12700"/>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0" indent="0" algn="ctr">
                <a:buNone/>
              </a:pPr>
              <a:r>
                <a:rPr lang="zh-CN" altLang="en-US" sz="1600" b="1" dirty="0">
                  <a:solidFill>
                    <a:schemeClr val="bg1">
                      <a:lumMod val="95000"/>
                    </a:schemeClr>
                  </a:solidFill>
                </a:rPr>
                <a:t>高性能</a:t>
              </a:r>
              <a:endParaRPr lang="en-US" sz="1600" b="1" dirty="0">
                <a:solidFill>
                  <a:schemeClr val="bg1">
                    <a:lumMod val="95000"/>
                  </a:schemeClr>
                </a:solidFill>
              </a:endParaRPr>
            </a:p>
          </p:txBody>
        </p:sp>
        <p:sp>
          <p:nvSpPr>
            <p:cNvPr id="28" name="Shape 986"/>
            <p:cNvSpPr/>
            <p:nvPr/>
          </p:nvSpPr>
          <p:spPr>
            <a:xfrm>
              <a:off x="1274985" y="3444655"/>
              <a:ext cx="440374" cy="440374"/>
            </a:xfrm>
            <a:prstGeom prst="rect">
              <a:avLst/>
            </a:prstGeom>
            <a:solidFill>
              <a:schemeClr val="bg1"/>
            </a:solidFill>
            <a:ln w="28575">
              <a:solidFill>
                <a:schemeClr val="accent1"/>
              </a:solidFill>
              <a:miter lim="400000"/>
            </a:ln>
          </p:spPr>
          <p:txBody>
            <a:bodyPr lIns="25395" tIns="25395" rIns="25395" bIns="25395" anchor="ctr"/>
            <a:lstStyle/>
            <a:p>
              <a:pPr algn="ctr">
                <a:defRPr sz="1300"/>
              </a:pPr>
              <a:r>
                <a:rPr lang="en-US" sz="1600" b="1">
                  <a:solidFill>
                    <a:schemeClr val="tx1">
                      <a:lumMod val="75000"/>
                      <a:lumOff val="25000"/>
                    </a:schemeClr>
                  </a:solidFill>
                </a:rPr>
                <a:t>1</a:t>
              </a:r>
              <a:endParaRPr sz="1600" b="1">
                <a:solidFill>
                  <a:schemeClr val="tx1">
                    <a:lumMod val="75000"/>
                    <a:lumOff val="25000"/>
                  </a:schemeClr>
                </a:solidFill>
              </a:endParaRPr>
            </a:p>
          </p:txBody>
        </p:sp>
      </p:grpSp>
      <p:grpSp>
        <p:nvGrpSpPr>
          <p:cNvPr id="44" name="组合 43"/>
          <p:cNvGrpSpPr/>
          <p:nvPr/>
        </p:nvGrpSpPr>
        <p:grpSpPr>
          <a:xfrm>
            <a:off x="3906121" y="2156124"/>
            <a:ext cx="1595564" cy="1272876"/>
            <a:chOff x="3292722" y="2612153"/>
            <a:chExt cx="1595564" cy="1272876"/>
          </a:xfrm>
        </p:grpSpPr>
        <p:sp>
          <p:nvSpPr>
            <p:cNvPr id="8" name="Shape 1000"/>
            <p:cNvSpPr/>
            <p:nvPr/>
          </p:nvSpPr>
          <p:spPr>
            <a:xfrm>
              <a:off x="3292722" y="2612153"/>
              <a:ext cx="1595564" cy="602100"/>
            </a:xfrm>
            <a:custGeom>
              <a:avLst/>
              <a:gdLst/>
              <a:ahLst/>
              <a:cxnLst>
                <a:cxn ang="0">
                  <a:pos x="wd2" y="hd2"/>
                </a:cxn>
                <a:cxn ang="5400000">
                  <a:pos x="wd2" y="hd2"/>
                </a:cxn>
                <a:cxn ang="10800000">
                  <a:pos x="wd2" y="hd2"/>
                </a:cxn>
                <a:cxn ang="16200000">
                  <a:pos x="wd2" y="hd2"/>
                </a:cxn>
              </a:cxnLst>
              <a:rect l="0" t="0" r="r" b="b"/>
              <a:pathLst>
                <a:path w="21600" h="21600" extrusionOk="0">
                  <a:moveTo>
                    <a:pt x="335" y="0"/>
                  </a:moveTo>
                  <a:cubicBezTo>
                    <a:pt x="150" y="0"/>
                    <a:pt x="0" y="398"/>
                    <a:pt x="0" y="888"/>
                  </a:cubicBezTo>
                  <a:lnTo>
                    <a:pt x="0" y="18765"/>
                  </a:lnTo>
                  <a:cubicBezTo>
                    <a:pt x="0" y="19254"/>
                    <a:pt x="150" y="19653"/>
                    <a:pt x="335" y="19653"/>
                  </a:cubicBezTo>
                  <a:lnTo>
                    <a:pt x="4629" y="19653"/>
                  </a:lnTo>
                  <a:lnTo>
                    <a:pt x="5376" y="21600"/>
                  </a:lnTo>
                  <a:lnTo>
                    <a:pt x="6120" y="19653"/>
                  </a:lnTo>
                  <a:lnTo>
                    <a:pt x="21265" y="19653"/>
                  </a:lnTo>
                  <a:cubicBezTo>
                    <a:pt x="21450" y="19653"/>
                    <a:pt x="21600" y="19254"/>
                    <a:pt x="21600" y="18765"/>
                  </a:cubicBezTo>
                  <a:lnTo>
                    <a:pt x="21600" y="888"/>
                  </a:lnTo>
                  <a:cubicBezTo>
                    <a:pt x="21600" y="398"/>
                    <a:pt x="21450" y="0"/>
                    <a:pt x="21265" y="0"/>
                  </a:cubicBezTo>
                  <a:lnTo>
                    <a:pt x="335" y="0"/>
                  </a:lnTo>
                  <a:close/>
                </a:path>
              </a:pathLst>
            </a:custGeom>
            <a:solidFill>
              <a:schemeClr val="accent2"/>
            </a:solidFill>
            <a:ln w="12700" cap="flat">
              <a:noFill/>
              <a:miter lim="400000"/>
            </a:ln>
            <a:effectLst/>
          </p:spPr>
          <p:txBody>
            <a:bodyPr wrap="square" lIns="50800" tIns="50800" rIns="50800" bIns="50800" numCol="1" anchor="ctr">
              <a:noAutofit/>
            </a:bodyPr>
            <a:lstStyle/>
            <a:p>
              <a:pPr>
                <a:defRPr sz="1300"/>
              </a:pPr>
              <a:endParaRPr sz="700"/>
            </a:p>
          </p:txBody>
        </p:sp>
        <p:sp>
          <p:nvSpPr>
            <p:cNvPr id="9" name="Shape 1001"/>
            <p:cNvSpPr/>
            <p:nvPr/>
          </p:nvSpPr>
          <p:spPr>
            <a:xfrm>
              <a:off x="4440213" y="2798654"/>
              <a:ext cx="167589" cy="179916"/>
            </a:xfrm>
            <a:custGeom>
              <a:avLst/>
              <a:gdLst/>
              <a:ahLst/>
              <a:cxnLst>
                <a:cxn ang="0">
                  <a:pos x="wd2" y="hd2"/>
                </a:cxn>
                <a:cxn ang="5400000">
                  <a:pos x="wd2" y="hd2"/>
                </a:cxn>
                <a:cxn ang="10800000">
                  <a:pos x="wd2" y="hd2"/>
                </a:cxn>
                <a:cxn ang="16200000">
                  <a:pos x="wd2" y="hd2"/>
                </a:cxn>
              </a:cxnLst>
              <a:rect l="0" t="0" r="r" b="b"/>
              <a:pathLst>
                <a:path w="21600" h="21569" extrusionOk="0">
                  <a:moveTo>
                    <a:pt x="40" y="10273"/>
                  </a:moveTo>
                  <a:lnTo>
                    <a:pt x="463" y="14427"/>
                  </a:lnTo>
                  <a:lnTo>
                    <a:pt x="7286" y="13905"/>
                  </a:lnTo>
                  <a:lnTo>
                    <a:pt x="6864" y="9755"/>
                  </a:lnTo>
                  <a:cubicBezTo>
                    <a:pt x="6853" y="9655"/>
                    <a:pt x="6848" y="9552"/>
                    <a:pt x="6848" y="9450"/>
                  </a:cubicBezTo>
                  <a:cubicBezTo>
                    <a:pt x="6848" y="7543"/>
                    <a:pt x="8622" y="5992"/>
                    <a:pt x="10801" y="5992"/>
                  </a:cubicBezTo>
                  <a:cubicBezTo>
                    <a:pt x="12978" y="5992"/>
                    <a:pt x="14752" y="7543"/>
                    <a:pt x="14752" y="9450"/>
                  </a:cubicBezTo>
                  <a:cubicBezTo>
                    <a:pt x="14752" y="9552"/>
                    <a:pt x="14747" y="9655"/>
                    <a:pt x="14737" y="9755"/>
                  </a:cubicBezTo>
                  <a:lnTo>
                    <a:pt x="14314" y="13905"/>
                  </a:lnTo>
                  <a:lnTo>
                    <a:pt x="21137" y="14427"/>
                  </a:lnTo>
                  <a:lnTo>
                    <a:pt x="21560" y="10273"/>
                  </a:lnTo>
                  <a:cubicBezTo>
                    <a:pt x="21587" y="9999"/>
                    <a:pt x="21600" y="9723"/>
                    <a:pt x="21600" y="9450"/>
                  </a:cubicBezTo>
                  <a:cubicBezTo>
                    <a:pt x="21600" y="4239"/>
                    <a:pt x="16755" y="0"/>
                    <a:pt x="10801" y="0"/>
                  </a:cubicBezTo>
                  <a:cubicBezTo>
                    <a:pt x="4845" y="0"/>
                    <a:pt x="0" y="4239"/>
                    <a:pt x="0" y="9450"/>
                  </a:cubicBezTo>
                  <a:cubicBezTo>
                    <a:pt x="0" y="9723"/>
                    <a:pt x="13" y="9999"/>
                    <a:pt x="40" y="10273"/>
                  </a:cubicBezTo>
                  <a:close/>
                  <a:moveTo>
                    <a:pt x="717" y="16911"/>
                  </a:moveTo>
                  <a:lnTo>
                    <a:pt x="1126" y="20937"/>
                  </a:lnTo>
                  <a:cubicBezTo>
                    <a:pt x="1164" y="21317"/>
                    <a:pt x="1550" y="21600"/>
                    <a:pt x="1983" y="21566"/>
                  </a:cubicBezTo>
                  <a:lnTo>
                    <a:pt x="7232" y="21165"/>
                  </a:lnTo>
                  <a:cubicBezTo>
                    <a:pt x="7664" y="21131"/>
                    <a:pt x="7987" y="20794"/>
                    <a:pt x="7949" y="20415"/>
                  </a:cubicBezTo>
                  <a:lnTo>
                    <a:pt x="7540" y="16388"/>
                  </a:lnTo>
                  <a:cubicBezTo>
                    <a:pt x="7540" y="16388"/>
                    <a:pt x="717" y="16911"/>
                    <a:pt x="717" y="16911"/>
                  </a:cubicBezTo>
                  <a:close/>
                  <a:moveTo>
                    <a:pt x="13651" y="20415"/>
                  </a:moveTo>
                  <a:cubicBezTo>
                    <a:pt x="13613" y="20794"/>
                    <a:pt x="13936" y="21131"/>
                    <a:pt x="14369" y="21165"/>
                  </a:cubicBezTo>
                  <a:lnTo>
                    <a:pt x="19617" y="21566"/>
                  </a:lnTo>
                  <a:cubicBezTo>
                    <a:pt x="20050" y="21600"/>
                    <a:pt x="20436" y="21317"/>
                    <a:pt x="20474" y="20937"/>
                  </a:cubicBezTo>
                  <a:lnTo>
                    <a:pt x="20883" y="16911"/>
                  </a:lnTo>
                  <a:lnTo>
                    <a:pt x="14062" y="16388"/>
                  </a:lnTo>
                  <a:cubicBezTo>
                    <a:pt x="14062" y="16388"/>
                    <a:pt x="13651" y="20415"/>
                    <a:pt x="13651" y="20415"/>
                  </a:cubicBezTo>
                  <a:close/>
                </a:path>
              </a:pathLst>
            </a:custGeom>
            <a:solidFill>
              <a:schemeClr val="bg1"/>
            </a:solidFill>
            <a:ln w="12700" cap="flat">
              <a:noFill/>
              <a:miter lim="400000"/>
            </a:ln>
            <a:effectLst/>
          </p:spPr>
          <p:txBody>
            <a:bodyPr wrap="square" lIns="38100" tIns="38100" rIns="38100" bIns="38100" numCol="1" anchor="ctr">
              <a:noAutofit/>
            </a:bodyPr>
            <a:lstStyle/>
            <a:p>
              <a:pPr>
                <a:defRPr sz="1300"/>
              </a:pPr>
              <a:endParaRPr sz="700"/>
            </a:p>
          </p:txBody>
        </p:sp>
        <p:sp>
          <p:nvSpPr>
            <p:cNvPr id="25" name="Text Placeholder 2"/>
            <p:cNvSpPr txBox="1">
              <a:spLocks/>
            </p:cNvSpPr>
            <p:nvPr/>
          </p:nvSpPr>
          <p:spPr>
            <a:xfrm>
              <a:off x="3365606" y="2682156"/>
              <a:ext cx="984806" cy="407001"/>
            </a:xfrm>
            <a:prstGeom prst="rect">
              <a:avLst/>
            </a:prstGeom>
          </p:spPr>
          <p:txBody>
            <a:bodyPr anchor="ctr">
              <a:scene3d>
                <a:camera prst="orthographicFront"/>
                <a:lightRig rig="threePt" dir="t"/>
              </a:scene3d>
              <a:sp3d contourW="12700"/>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0" indent="0" algn="ctr">
                <a:buNone/>
              </a:pPr>
              <a:r>
                <a:rPr lang="zh-CN" altLang="en-US" sz="1600" b="1" dirty="0">
                  <a:solidFill>
                    <a:schemeClr val="bg1">
                      <a:lumMod val="95000"/>
                    </a:schemeClr>
                  </a:solidFill>
                </a:rPr>
                <a:t>一致性</a:t>
              </a:r>
              <a:endParaRPr lang="en-US" sz="1600" b="1" dirty="0">
                <a:solidFill>
                  <a:schemeClr val="bg1">
                    <a:lumMod val="95000"/>
                  </a:schemeClr>
                </a:solidFill>
              </a:endParaRPr>
            </a:p>
          </p:txBody>
        </p:sp>
        <p:sp>
          <p:nvSpPr>
            <p:cNvPr id="29" name="Shape 989"/>
            <p:cNvSpPr/>
            <p:nvPr/>
          </p:nvSpPr>
          <p:spPr>
            <a:xfrm>
              <a:off x="3524904" y="3444655"/>
              <a:ext cx="440374" cy="440374"/>
            </a:xfrm>
            <a:prstGeom prst="rect">
              <a:avLst/>
            </a:prstGeom>
            <a:solidFill>
              <a:schemeClr val="bg1"/>
            </a:solidFill>
            <a:ln w="28575">
              <a:solidFill>
                <a:schemeClr val="accent2"/>
              </a:solidFill>
              <a:miter lim="400000"/>
            </a:ln>
          </p:spPr>
          <p:txBody>
            <a:bodyPr lIns="25395" tIns="25395" rIns="25395" bIns="25395" anchor="ctr"/>
            <a:lstStyle/>
            <a:p>
              <a:pPr algn="ctr">
                <a:defRPr sz="1300"/>
              </a:pPr>
              <a:r>
                <a:rPr lang="en-US" sz="1600" b="1">
                  <a:solidFill>
                    <a:schemeClr val="tx1">
                      <a:lumMod val="75000"/>
                      <a:lumOff val="25000"/>
                    </a:schemeClr>
                  </a:solidFill>
                </a:rPr>
                <a:t>2</a:t>
              </a:r>
              <a:endParaRPr sz="1600" b="1">
                <a:solidFill>
                  <a:schemeClr val="tx1">
                    <a:lumMod val="75000"/>
                    <a:lumOff val="25000"/>
                  </a:schemeClr>
                </a:solidFill>
              </a:endParaRPr>
            </a:p>
          </p:txBody>
        </p:sp>
      </p:grpSp>
      <p:grpSp>
        <p:nvGrpSpPr>
          <p:cNvPr id="45" name="组合 44"/>
          <p:cNvGrpSpPr/>
          <p:nvPr/>
        </p:nvGrpSpPr>
        <p:grpSpPr>
          <a:xfrm>
            <a:off x="6730798" y="2156124"/>
            <a:ext cx="1595564" cy="1272876"/>
            <a:chOff x="5488610" y="2612153"/>
            <a:chExt cx="1595564" cy="1272876"/>
          </a:xfrm>
        </p:grpSpPr>
        <p:sp>
          <p:nvSpPr>
            <p:cNvPr id="10" name="Shape 1004"/>
            <p:cNvSpPr/>
            <p:nvPr/>
          </p:nvSpPr>
          <p:spPr>
            <a:xfrm>
              <a:off x="5488610" y="2612153"/>
              <a:ext cx="1595564" cy="602100"/>
            </a:xfrm>
            <a:custGeom>
              <a:avLst/>
              <a:gdLst/>
              <a:ahLst/>
              <a:cxnLst>
                <a:cxn ang="0">
                  <a:pos x="wd2" y="hd2"/>
                </a:cxn>
                <a:cxn ang="5400000">
                  <a:pos x="wd2" y="hd2"/>
                </a:cxn>
                <a:cxn ang="10800000">
                  <a:pos x="wd2" y="hd2"/>
                </a:cxn>
                <a:cxn ang="16200000">
                  <a:pos x="wd2" y="hd2"/>
                </a:cxn>
              </a:cxnLst>
              <a:rect l="0" t="0" r="r" b="b"/>
              <a:pathLst>
                <a:path w="21600" h="21600" extrusionOk="0">
                  <a:moveTo>
                    <a:pt x="335" y="0"/>
                  </a:moveTo>
                  <a:cubicBezTo>
                    <a:pt x="150" y="0"/>
                    <a:pt x="0" y="398"/>
                    <a:pt x="0" y="888"/>
                  </a:cubicBezTo>
                  <a:lnTo>
                    <a:pt x="0" y="18765"/>
                  </a:lnTo>
                  <a:cubicBezTo>
                    <a:pt x="0" y="19254"/>
                    <a:pt x="150" y="19653"/>
                    <a:pt x="335" y="19653"/>
                  </a:cubicBezTo>
                  <a:lnTo>
                    <a:pt x="4629" y="19653"/>
                  </a:lnTo>
                  <a:lnTo>
                    <a:pt x="5376" y="21600"/>
                  </a:lnTo>
                  <a:lnTo>
                    <a:pt x="6120" y="19653"/>
                  </a:lnTo>
                  <a:lnTo>
                    <a:pt x="21265" y="19653"/>
                  </a:lnTo>
                  <a:cubicBezTo>
                    <a:pt x="21450" y="19653"/>
                    <a:pt x="21600" y="19254"/>
                    <a:pt x="21600" y="18765"/>
                  </a:cubicBezTo>
                  <a:lnTo>
                    <a:pt x="21600" y="888"/>
                  </a:lnTo>
                  <a:cubicBezTo>
                    <a:pt x="21600" y="398"/>
                    <a:pt x="21450" y="0"/>
                    <a:pt x="21265" y="0"/>
                  </a:cubicBezTo>
                  <a:lnTo>
                    <a:pt x="335" y="0"/>
                  </a:lnTo>
                  <a:close/>
                </a:path>
              </a:pathLst>
            </a:custGeom>
            <a:solidFill>
              <a:schemeClr val="accent1"/>
            </a:solidFill>
            <a:ln w="12700" cap="flat">
              <a:noFill/>
              <a:miter lim="400000"/>
            </a:ln>
            <a:effectLst/>
          </p:spPr>
          <p:txBody>
            <a:bodyPr wrap="square" lIns="50800" tIns="50800" rIns="50800" bIns="50800" numCol="1" anchor="ctr">
              <a:noAutofit/>
            </a:bodyPr>
            <a:lstStyle/>
            <a:p>
              <a:pPr>
                <a:defRPr sz="1300"/>
              </a:pPr>
              <a:endParaRPr sz="700"/>
            </a:p>
          </p:txBody>
        </p:sp>
        <p:sp>
          <p:nvSpPr>
            <p:cNvPr id="11" name="Shape 1005"/>
            <p:cNvSpPr/>
            <p:nvPr/>
          </p:nvSpPr>
          <p:spPr>
            <a:xfrm>
              <a:off x="6637001" y="2803243"/>
              <a:ext cx="164772" cy="16482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chemeClr val="bg1"/>
            </a:solidFill>
            <a:ln w="12700" cap="flat">
              <a:noFill/>
              <a:miter lim="400000"/>
            </a:ln>
            <a:effectLst/>
          </p:spPr>
          <p:txBody>
            <a:bodyPr wrap="square" lIns="38100" tIns="38100" rIns="38100" bIns="38100" numCol="1" anchor="ctr">
              <a:noAutofit/>
            </a:bodyPr>
            <a:lstStyle/>
            <a:p>
              <a:pPr>
                <a:defRPr sz="1300"/>
              </a:pPr>
              <a:endParaRPr sz="700"/>
            </a:p>
          </p:txBody>
        </p:sp>
        <p:sp>
          <p:nvSpPr>
            <p:cNvPr id="26" name="Text Placeholder 2"/>
            <p:cNvSpPr txBox="1">
              <a:spLocks/>
            </p:cNvSpPr>
            <p:nvPr/>
          </p:nvSpPr>
          <p:spPr>
            <a:xfrm>
              <a:off x="5633183" y="2682156"/>
              <a:ext cx="984806" cy="407001"/>
            </a:xfrm>
            <a:prstGeom prst="rect">
              <a:avLst/>
            </a:prstGeom>
          </p:spPr>
          <p:txBody>
            <a:bodyPr anchor="ctr">
              <a:scene3d>
                <a:camera prst="orthographicFront"/>
                <a:lightRig rig="threePt" dir="t"/>
              </a:scene3d>
              <a:sp3d contourW="12700"/>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0" indent="0" algn="ctr">
                <a:buNone/>
              </a:pPr>
              <a:r>
                <a:rPr lang="zh-CN" altLang="en-US" sz="1600" b="1" dirty="0">
                  <a:solidFill>
                    <a:schemeClr val="bg1">
                      <a:lumMod val="95000"/>
                    </a:schemeClr>
                  </a:solidFill>
                </a:rPr>
                <a:t>隔离性</a:t>
              </a:r>
              <a:endParaRPr lang="en-US" sz="1600" b="1" dirty="0">
                <a:solidFill>
                  <a:schemeClr val="bg1">
                    <a:lumMod val="95000"/>
                  </a:schemeClr>
                </a:solidFill>
              </a:endParaRPr>
            </a:p>
          </p:txBody>
        </p:sp>
        <p:sp>
          <p:nvSpPr>
            <p:cNvPr id="30" name="Shape 991"/>
            <p:cNvSpPr/>
            <p:nvPr/>
          </p:nvSpPr>
          <p:spPr>
            <a:xfrm>
              <a:off x="5673456" y="3444655"/>
              <a:ext cx="440374" cy="440374"/>
            </a:xfrm>
            <a:prstGeom prst="rect">
              <a:avLst/>
            </a:prstGeom>
            <a:solidFill>
              <a:schemeClr val="bg1"/>
            </a:solidFill>
            <a:ln w="28575">
              <a:solidFill>
                <a:schemeClr val="accent1"/>
              </a:solidFill>
              <a:miter lim="400000"/>
            </a:ln>
          </p:spPr>
          <p:txBody>
            <a:bodyPr lIns="25395" tIns="25395" rIns="25395" bIns="25395" anchor="ctr"/>
            <a:lstStyle/>
            <a:p>
              <a:pPr algn="ctr">
                <a:defRPr sz="1300"/>
              </a:pPr>
              <a:r>
                <a:rPr lang="en-US" sz="1600" b="1">
                  <a:solidFill>
                    <a:schemeClr val="tx1">
                      <a:lumMod val="75000"/>
                      <a:lumOff val="25000"/>
                    </a:schemeClr>
                  </a:solidFill>
                </a:rPr>
                <a:t>3</a:t>
              </a:r>
              <a:endParaRPr sz="1600" b="1">
                <a:solidFill>
                  <a:schemeClr val="tx1">
                    <a:lumMod val="75000"/>
                    <a:lumOff val="25000"/>
                  </a:schemeClr>
                </a:solidFill>
              </a:endParaRPr>
            </a:p>
          </p:txBody>
        </p:sp>
      </p:grpSp>
      <p:grpSp>
        <p:nvGrpSpPr>
          <p:cNvPr id="46" name="组合 45"/>
          <p:cNvGrpSpPr/>
          <p:nvPr/>
        </p:nvGrpSpPr>
        <p:grpSpPr>
          <a:xfrm>
            <a:off x="9555475" y="2156124"/>
            <a:ext cx="1595564" cy="1272876"/>
            <a:chOff x="7678775" y="2612153"/>
            <a:chExt cx="1595564" cy="1272876"/>
          </a:xfrm>
        </p:grpSpPr>
        <p:sp>
          <p:nvSpPr>
            <p:cNvPr id="12" name="Shape 1008"/>
            <p:cNvSpPr/>
            <p:nvPr/>
          </p:nvSpPr>
          <p:spPr>
            <a:xfrm>
              <a:off x="7678775" y="2612153"/>
              <a:ext cx="1595564" cy="602100"/>
            </a:xfrm>
            <a:custGeom>
              <a:avLst/>
              <a:gdLst/>
              <a:ahLst/>
              <a:cxnLst>
                <a:cxn ang="0">
                  <a:pos x="wd2" y="hd2"/>
                </a:cxn>
                <a:cxn ang="5400000">
                  <a:pos x="wd2" y="hd2"/>
                </a:cxn>
                <a:cxn ang="10800000">
                  <a:pos x="wd2" y="hd2"/>
                </a:cxn>
                <a:cxn ang="16200000">
                  <a:pos x="wd2" y="hd2"/>
                </a:cxn>
              </a:cxnLst>
              <a:rect l="0" t="0" r="r" b="b"/>
              <a:pathLst>
                <a:path w="21600" h="21600" extrusionOk="0">
                  <a:moveTo>
                    <a:pt x="335" y="0"/>
                  </a:moveTo>
                  <a:cubicBezTo>
                    <a:pt x="150" y="0"/>
                    <a:pt x="0" y="398"/>
                    <a:pt x="0" y="888"/>
                  </a:cubicBezTo>
                  <a:lnTo>
                    <a:pt x="0" y="18765"/>
                  </a:lnTo>
                  <a:cubicBezTo>
                    <a:pt x="0" y="19254"/>
                    <a:pt x="150" y="19653"/>
                    <a:pt x="335" y="19653"/>
                  </a:cubicBezTo>
                  <a:lnTo>
                    <a:pt x="4629" y="19653"/>
                  </a:lnTo>
                  <a:lnTo>
                    <a:pt x="5376" y="21600"/>
                  </a:lnTo>
                  <a:lnTo>
                    <a:pt x="6120" y="19653"/>
                  </a:lnTo>
                  <a:lnTo>
                    <a:pt x="21265" y="19653"/>
                  </a:lnTo>
                  <a:cubicBezTo>
                    <a:pt x="21450" y="19653"/>
                    <a:pt x="21600" y="19254"/>
                    <a:pt x="21600" y="18765"/>
                  </a:cubicBezTo>
                  <a:lnTo>
                    <a:pt x="21600" y="888"/>
                  </a:lnTo>
                  <a:cubicBezTo>
                    <a:pt x="21600" y="398"/>
                    <a:pt x="21450" y="0"/>
                    <a:pt x="21265" y="0"/>
                  </a:cubicBezTo>
                  <a:lnTo>
                    <a:pt x="335" y="0"/>
                  </a:lnTo>
                  <a:close/>
                </a:path>
              </a:pathLst>
            </a:custGeom>
            <a:solidFill>
              <a:schemeClr val="accent2"/>
            </a:solidFill>
            <a:ln w="12700" cap="flat">
              <a:noFill/>
              <a:miter lim="400000"/>
            </a:ln>
            <a:effectLst/>
          </p:spPr>
          <p:txBody>
            <a:bodyPr wrap="square" lIns="50800" tIns="50800" rIns="50800" bIns="50800" numCol="1" anchor="ctr">
              <a:noAutofit/>
            </a:bodyPr>
            <a:lstStyle/>
            <a:p>
              <a:pPr>
                <a:defRPr sz="1300"/>
              </a:pPr>
              <a:endParaRPr sz="700"/>
            </a:p>
          </p:txBody>
        </p:sp>
        <p:sp>
          <p:nvSpPr>
            <p:cNvPr id="13" name="Shape 1009"/>
            <p:cNvSpPr/>
            <p:nvPr/>
          </p:nvSpPr>
          <p:spPr>
            <a:xfrm>
              <a:off x="8832051" y="2816680"/>
              <a:ext cx="146888" cy="143865"/>
            </a:xfrm>
            <a:custGeom>
              <a:avLst/>
              <a:gdLst/>
              <a:ahLst/>
              <a:cxnLst>
                <a:cxn ang="0">
                  <a:pos x="wd2" y="hd2"/>
                </a:cxn>
                <a:cxn ang="5400000">
                  <a:pos x="wd2" y="hd2"/>
                </a:cxn>
                <a:cxn ang="10800000">
                  <a:pos x="wd2" y="hd2"/>
                </a:cxn>
                <a:cxn ang="16200000">
                  <a:pos x="wd2" y="hd2"/>
                </a:cxn>
              </a:cxnLst>
              <a:rect l="0" t="0" r="r" b="b"/>
              <a:pathLst>
                <a:path w="20026" h="20334" extrusionOk="0">
                  <a:moveTo>
                    <a:pt x="19964" y="64"/>
                  </a:moveTo>
                  <a:cubicBezTo>
                    <a:pt x="19154" y="-762"/>
                    <a:pt x="10181" y="6693"/>
                    <a:pt x="7510" y="9416"/>
                  </a:cubicBezTo>
                  <a:cubicBezTo>
                    <a:pt x="6185" y="10767"/>
                    <a:pt x="5743" y="11492"/>
                    <a:pt x="5336" y="12034"/>
                  </a:cubicBezTo>
                  <a:cubicBezTo>
                    <a:pt x="5160" y="12268"/>
                    <a:pt x="5392" y="12341"/>
                    <a:pt x="5498" y="12397"/>
                  </a:cubicBezTo>
                  <a:cubicBezTo>
                    <a:pt x="6023" y="12675"/>
                    <a:pt x="6391" y="12933"/>
                    <a:pt x="6864" y="13417"/>
                  </a:cubicBezTo>
                  <a:cubicBezTo>
                    <a:pt x="7340" y="13900"/>
                    <a:pt x="7594" y="14275"/>
                    <a:pt x="7865" y="14809"/>
                  </a:cubicBezTo>
                  <a:cubicBezTo>
                    <a:pt x="7919" y="14917"/>
                    <a:pt x="7991" y="15156"/>
                    <a:pt x="8222" y="14975"/>
                  </a:cubicBezTo>
                  <a:cubicBezTo>
                    <a:pt x="8753" y="14561"/>
                    <a:pt x="9464" y="14110"/>
                    <a:pt x="10789" y="12758"/>
                  </a:cubicBezTo>
                  <a:cubicBezTo>
                    <a:pt x="13461" y="10036"/>
                    <a:pt x="20774" y="889"/>
                    <a:pt x="19964" y="64"/>
                  </a:cubicBezTo>
                  <a:close/>
                  <a:moveTo>
                    <a:pt x="2465" y="14020"/>
                  </a:moveTo>
                  <a:cubicBezTo>
                    <a:pt x="886" y="15630"/>
                    <a:pt x="2220" y="17281"/>
                    <a:pt x="121" y="19731"/>
                  </a:cubicBezTo>
                  <a:cubicBezTo>
                    <a:pt x="-826" y="20838"/>
                    <a:pt x="4021" y="20501"/>
                    <a:pt x="6421" y="18052"/>
                  </a:cubicBezTo>
                  <a:cubicBezTo>
                    <a:pt x="7439" y="17016"/>
                    <a:pt x="7152" y="15502"/>
                    <a:pt x="6060" y="14389"/>
                  </a:cubicBezTo>
                  <a:cubicBezTo>
                    <a:pt x="4968" y="13275"/>
                    <a:pt x="3483" y="12982"/>
                    <a:pt x="2465" y="14020"/>
                  </a:cubicBezTo>
                  <a:close/>
                </a:path>
              </a:pathLst>
            </a:custGeom>
            <a:solidFill>
              <a:schemeClr val="bg1"/>
            </a:solidFill>
            <a:ln w="12700" cap="flat">
              <a:noFill/>
              <a:miter lim="400000"/>
            </a:ln>
            <a:effectLst/>
          </p:spPr>
          <p:txBody>
            <a:bodyPr wrap="square" lIns="38100" tIns="38100" rIns="38100" bIns="38100" numCol="1" anchor="ctr">
              <a:noAutofit/>
            </a:bodyPr>
            <a:lstStyle/>
            <a:p>
              <a:pPr>
                <a:defRPr sz="1300"/>
              </a:pPr>
              <a:endParaRPr sz="700"/>
            </a:p>
          </p:txBody>
        </p:sp>
        <p:sp>
          <p:nvSpPr>
            <p:cNvPr id="27" name="Text Placeholder 2"/>
            <p:cNvSpPr txBox="1">
              <a:spLocks/>
            </p:cNvSpPr>
            <p:nvPr/>
          </p:nvSpPr>
          <p:spPr>
            <a:xfrm>
              <a:off x="7678775" y="2682156"/>
              <a:ext cx="1153276" cy="407001"/>
            </a:xfrm>
            <a:prstGeom prst="rect">
              <a:avLst/>
            </a:prstGeom>
          </p:spPr>
          <p:txBody>
            <a:bodyPr anchor="ctr">
              <a:scene3d>
                <a:camera prst="orthographicFront"/>
                <a:lightRig rig="threePt" dir="t"/>
              </a:scene3d>
              <a:sp3d contourW="12700"/>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0" indent="0" algn="ctr">
                <a:buNone/>
              </a:pPr>
              <a:r>
                <a:rPr lang="zh-CN" altLang="en-US" sz="1600" b="1" dirty="0">
                  <a:solidFill>
                    <a:schemeClr val="bg1">
                      <a:lumMod val="95000"/>
                    </a:schemeClr>
                  </a:solidFill>
                </a:rPr>
                <a:t>解决冲突</a:t>
              </a:r>
              <a:endParaRPr lang="en-US" sz="1600" b="1" dirty="0">
                <a:solidFill>
                  <a:schemeClr val="bg1">
                    <a:lumMod val="95000"/>
                  </a:schemeClr>
                </a:solidFill>
              </a:endParaRPr>
            </a:p>
          </p:txBody>
        </p:sp>
        <p:sp>
          <p:nvSpPr>
            <p:cNvPr id="31" name="Shape 993"/>
            <p:cNvSpPr/>
            <p:nvPr/>
          </p:nvSpPr>
          <p:spPr>
            <a:xfrm>
              <a:off x="7861886" y="3444655"/>
              <a:ext cx="440374" cy="440374"/>
            </a:xfrm>
            <a:prstGeom prst="rect">
              <a:avLst/>
            </a:prstGeom>
            <a:solidFill>
              <a:schemeClr val="bg1"/>
            </a:solidFill>
            <a:ln w="28575">
              <a:solidFill>
                <a:schemeClr val="accent2"/>
              </a:solidFill>
              <a:miter lim="400000"/>
            </a:ln>
          </p:spPr>
          <p:txBody>
            <a:bodyPr lIns="25395" tIns="25395" rIns="25395" bIns="25395" anchor="ctr"/>
            <a:lstStyle/>
            <a:p>
              <a:pPr algn="ctr">
                <a:defRPr sz="1300"/>
              </a:pPr>
              <a:r>
                <a:rPr lang="en-US" sz="1600" b="1">
                  <a:solidFill>
                    <a:schemeClr val="tx1">
                      <a:lumMod val="75000"/>
                      <a:lumOff val="25000"/>
                    </a:schemeClr>
                  </a:solidFill>
                </a:rPr>
                <a:t>4</a:t>
              </a:r>
              <a:endParaRPr sz="1600" b="1">
                <a:solidFill>
                  <a:schemeClr val="tx1">
                    <a:lumMod val="75000"/>
                    <a:lumOff val="25000"/>
                  </a:schemeClr>
                </a:solidFill>
              </a:endParaRPr>
            </a:p>
          </p:txBody>
        </p:sp>
      </p:grpSp>
      <p:grpSp>
        <p:nvGrpSpPr>
          <p:cNvPr id="34" name="组合 33"/>
          <p:cNvGrpSpPr/>
          <p:nvPr/>
        </p:nvGrpSpPr>
        <p:grpSpPr>
          <a:xfrm>
            <a:off x="695325" y="341066"/>
            <a:ext cx="5061857" cy="811234"/>
            <a:chOff x="6096000" y="2061026"/>
            <a:chExt cx="5061857" cy="811234"/>
          </a:xfrm>
        </p:grpSpPr>
        <p:sp>
          <p:nvSpPr>
            <p:cNvPr id="35" name="文本框 34"/>
            <p:cNvSpPr txBox="1"/>
            <p:nvPr/>
          </p:nvSpPr>
          <p:spPr>
            <a:xfrm>
              <a:off x="6096000" y="2061026"/>
              <a:ext cx="3877985"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rgbClr val="C3334F"/>
                  </a:solidFill>
                </a:rPr>
                <a:t>为什么需要并行引擎</a:t>
              </a:r>
              <a:endParaRPr lang="en-US" altLang="zh-CN" sz="3200" b="1" dirty="0">
                <a:solidFill>
                  <a:srgbClr val="C3334F"/>
                </a:solidFill>
              </a:endParaRPr>
            </a:p>
          </p:txBody>
        </p:sp>
        <p:sp>
          <p:nvSpPr>
            <p:cNvPr id="36" name="文本框 35"/>
            <p:cNvSpPr txBox="1"/>
            <p:nvPr/>
          </p:nvSpPr>
          <p:spPr>
            <a:xfrm>
              <a:off x="6096000" y="2595261"/>
              <a:ext cx="5061857" cy="276999"/>
            </a:xfrm>
            <a:prstGeom prst="rect">
              <a:avLst/>
            </a:prstGeom>
            <a:noFill/>
          </p:spPr>
          <p:txBody>
            <a:bodyPr wrap="square" rtlCol="0">
              <a:spAutoFit/>
              <a:scene3d>
                <a:camera prst="orthographicFront"/>
                <a:lightRig rig="threePt" dir="t"/>
              </a:scene3d>
              <a:sp3d contourW="12700"/>
            </a:bodyPr>
            <a:lstStyle/>
            <a:p>
              <a:endParaRPr lang="en-US" altLang="zh-CN" sz="1200" dirty="0">
                <a:solidFill>
                  <a:schemeClr val="bg1">
                    <a:lumMod val="65000"/>
                  </a:schemeClr>
                </a:solidFill>
              </a:endParaRPr>
            </a:p>
          </p:txBody>
        </p:sp>
      </p:grpSp>
      <p:sp>
        <p:nvSpPr>
          <p:cNvPr id="37" name="矩形 36"/>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671158" y="3767039"/>
            <a:ext cx="2480694" cy="1973837"/>
            <a:chOff x="1090387" y="2856558"/>
            <a:chExt cx="2480694" cy="1973837"/>
          </a:xfrm>
        </p:grpSpPr>
        <p:sp>
          <p:nvSpPr>
            <p:cNvPr id="41" name="矩形 40"/>
            <p:cNvSpPr/>
            <p:nvPr/>
          </p:nvSpPr>
          <p:spPr>
            <a:xfrm>
              <a:off x="1090387" y="3209182"/>
              <a:ext cx="2480694" cy="162121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数据库系统需要能够处理大量同时发生的事务，以实现高并发性能。并发处理可以允许多个事务同时执行，从而提高系统的吞吐量和响应时间。</a:t>
              </a:r>
            </a:p>
          </p:txBody>
        </p:sp>
        <p:sp>
          <p:nvSpPr>
            <p:cNvPr id="42" name="矩形 41"/>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高并发性能</a:t>
              </a:r>
            </a:p>
          </p:txBody>
        </p:sp>
      </p:grpSp>
      <p:grpSp>
        <p:nvGrpSpPr>
          <p:cNvPr id="47" name="组合 46"/>
          <p:cNvGrpSpPr/>
          <p:nvPr/>
        </p:nvGrpSpPr>
        <p:grpSpPr>
          <a:xfrm>
            <a:off x="3426976" y="3767039"/>
            <a:ext cx="2480694" cy="2490902"/>
            <a:chOff x="1090387" y="2856558"/>
            <a:chExt cx="2480694" cy="2490902"/>
          </a:xfrm>
        </p:grpSpPr>
        <p:sp>
          <p:nvSpPr>
            <p:cNvPr id="48" name="矩形 47"/>
            <p:cNvSpPr/>
            <p:nvPr/>
          </p:nvSpPr>
          <p:spPr>
            <a:xfrm>
              <a:off x="1090387" y="3209182"/>
              <a:ext cx="2480694" cy="213827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并发事务可能同时读取和修改相同的数据。为了保持数据的一致性，数据库需要确保并发事务之间的操作不会相互干扰或破坏数据的完整性。正确的并发控制机制可以保证数据在事务执行过程中的一致性。</a:t>
              </a:r>
            </a:p>
          </p:txBody>
        </p:sp>
        <p:sp>
          <p:nvSpPr>
            <p:cNvPr id="49" name="矩形 48"/>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数据一致性</a:t>
              </a:r>
            </a:p>
          </p:txBody>
        </p:sp>
      </p:grpSp>
      <p:grpSp>
        <p:nvGrpSpPr>
          <p:cNvPr id="50" name="组合 49"/>
          <p:cNvGrpSpPr/>
          <p:nvPr/>
        </p:nvGrpSpPr>
        <p:grpSpPr>
          <a:xfrm>
            <a:off x="6182794" y="3767039"/>
            <a:ext cx="2480694" cy="1973837"/>
            <a:chOff x="1090387" y="2856558"/>
            <a:chExt cx="2480694" cy="1973837"/>
          </a:xfrm>
        </p:grpSpPr>
        <p:sp>
          <p:nvSpPr>
            <p:cNvPr id="51" name="矩形 50"/>
            <p:cNvSpPr/>
            <p:nvPr/>
          </p:nvSpPr>
          <p:spPr>
            <a:xfrm>
              <a:off x="1090387" y="3209182"/>
              <a:ext cx="2480694" cy="162121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并发事务之间应该是相互隔离的，每个事务应该感知不到其他事务的存在。数据库需要提供适当的隔离级别，以避免脏读、不可重复读和幻读等并发问题。</a:t>
              </a:r>
            </a:p>
          </p:txBody>
        </p:sp>
        <p:sp>
          <p:nvSpPr>
            <p:cNvPr id="52" name="矩形 51"/>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事务隔离性</a:t>
              </a:r>
            </a:p>
          </p:txBody>
        </p:sp>
      </p:grpSp>
      <p:grpSp>
        <p:nvGrpSpPr>
          <p:cNvPr id="53" name="组合 52"/>
          <p:cNvGrpSpPr/>
          <p:nvPr/>
        </p:nvGrpSpPr>
        <p:grpSpPr>
          <a:xfrm>
            <a:off x="8938613" y="3767039"/>
            <a:ext cx="2480694" cy="2232369"/>
            <a:chOff x="1090387" y="2856558"/>
            <a:chExt cx="2480694" cy="2232369"/>
          </a:xfrm>
        </p:grpSpPr>
        <p:sp>
          <p:nvSpPr>
            <p:cNvPr id="54" name="矩形 53"/>
            <p:cNvSpPr/>
            <p:nvPr/>
          </p:nvSpPr>
          <p:spPr>
            <a:xfrm>
              <a:off x="1090387" y="3209182"/>
              <a:ext cx="2480694" cy="187974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当多个事务同时访问相同的数据时，可能会发生冲突。数据库需要能够解决这些冲突，保证数据的正确性。通过并发控制机制，数据库可以协调事务之间的访问顺序，避免数据冲突。</a:t>
              </a:r>
            </a:p>
          </p:txBody>
        </p:sp>
        <p:sp>
          <p:nvSpPr>
            <p:cNvPr id="55" name="矩形 54"/>
            <p:cNvSpPr/>
            <p:nvPr/>
          </p:nvSpPr>
          <p:spPr>
            <a:xfrm>
              <a:off x="1090387" y="2856558"/>
              <a:ext cx="2241974"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并发冲突解决</a:t>
              </a:r>
            </a:p>
          </p:txBody>
        </p:sp>
      </p:grpSp>
    </p:spTree>
    <p:extLst>
      <p:ext uri="{BB962C8B-B14F-4D97-AF65-F5344CB8AC3E}">
        <p14:creationId xmlns:p14="http://schemas.microsoft.com/office/powerpoint/2010/main" val="3299574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1000"/>
                                        <p:tgtEl>
                                          <p:spTgt spid="44"/>
                                        </p:tgtEl>
                                      </p:cBhvr>
                                    </p:animEffect>
                                    <p:anim calcmode="lin" valueType="num">
                                      <p:cBhvr>
                                        <p:cTn id="23" dur="1000" fill="hold"/>
                                        <p:tgtEl>
                                          <p:spTgt spid="44"/>
                                        </p:tgtEl>
                                        <p:attrNameLst>
                                          <p:attrName>ppt_x</p:attrName>
                                        </p:attrNameLst>
                                      </p:cBhvr>
                                      <p:tavLst>
                                        <p:tav tm="0">
                                          <p:val>
                                            <p:strVal val="#ppt_x"/>
                                          </p:val>
                                        </p:tav>
                                        <p:tav tm="100000">
                                          <p:val>
                                            <p:strVal val="#ppt_x"/>
                                          </p:val>
                                        </p:tav>
                                      </p:tavLst>
                                    </p:anim>
                                    <p:anim calcmode="lin" valueType="num">
                                      <p:cBhvr>
                                        <p:cTn id="24" dur="1000" fill="hold"/>
                                        <p:tgtEl>
                                          <p:spTgt spid="44"/>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0"/>
                                        <p:tgtEl>
                                          <p:spTgt spid="47"/>
                                        </p:tgtEl>
                                      </p:cBhvr>
                                    </p:animEffect>
                                    <p:anim calcmode="lin" valueType="num">
                                      <p:cBhvr>
                                        <p:cTn id="28" dur="1000" fill="hold"/>
                                        <p:tgtEl>
                                          <p:spTgt spid="47"/>
                                        </p:tgtEl>
                                        <p:attrNameLst>
                                          <p:attrName>ppt_x</p:attrName>
                                        </p:attrNameLst>
                                      </p:cBhvr>
                                      <p:tavLst>
                                        <p:tav tm="0">
                                          <p:val>
                                            <p:strVal val="#ppt_x"/>
                                          </p:val>
                                        </p:tav>
                                        <p:tav tm="100000">
                                          <p:val>
                                            <p:strVal val="#ppt_x"/>
                                          </p:val>
                                        </p:tav>
                                      </p:tavLst>
                                    </p:anim>
                                    <p:anim calcmode="lin" valueType="num">
                                      <p:cBhvr>
                                        <p:cTn id="29" dur="1000" fill="hold"/>
                                        <p:tgtEl>
                                          <p:spTgt spid="47"/>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1000"/>
                                        <p:tgtEl>
                                          <p:spTgt spid="45"/>
                                        </p:tgtEl>
                                      </p:cBhvr>
                                    </p:animEffect>
                                    <p:anim calcmode="lin" valueType="num">
                                      <p:cBhvr>
                                        <p:cTn id="34" dur="1000" fill="hold"/>
                                        <p:tgtEl>
                                          <p:spTgt spid="45"/>
                                        </p:tgtEl>
                                        <p:attrNameLst>
                                          <p:attrName>ppt_x</p:attrName>
                                        </p:attrNameLst>
                                      </p:cBhvr>
                                      <p:tavLst>
                                        <p:tav tm="0">
                                          <p:val>
                                            <p:strVal val="#ppt_x"/>
                                          </p:val>
                                        </p:tav>
                                        <p:tav tm="100000">
                                          <p:val>
                                            <p:strVal val="#ppt_x"/>
                                          </p:val>
                                        </p:tav>
                                      </p:tavLst>
                                    </p:anim>
                                    <p:anim calcmode="lin" valueType="num">
                                      <p:cBhvr>
                                        <p:cTn id="35" dur="1000" fill="hold"/>
                                        <p:tgtEl>
                                          <p:spTgt spid="45"/>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1000"/>
                                        <p:tgtEl>
                                          <p:spTgt spid="50"/>
                                        </p:tgtEl>
                                      </p:cBhvr>
                                    </p:animEffect>
                                    <p:anim calcmode="lin" valueType="num">
                                      <p:cBhvr>
                                        <p:cTn id="39" dur="1000" fill="hold"/>
                                        <p:tgtEl>
                                          <p:spTgt spid="50"/>
                                        </p:tgtEl>
                                        <p:attrNameLst>
                                          <p:attrName>ppt_x</p:attrName>
                                        </p:attrNameLst>
                                      </p:cBhvr>
                                      <p:tavLst>
                                        <p:tav tm="0">
                                          <p:val>
                                            <p:strVal val="#ppt_x"/>
                                          </p:val>
                                        </p:tav>
                                        <p:tav tm="100000">
                                          <p:val>
                                            <p:strVal val="#ppt_x"/>
                                          </p:val>
                                        </p:tav>
                                      </p:tavLst>
                                    </p:anim>
                                    <p:anim calcmode="lin" valueType="num">
                                      <p:cBhvr>
                                        <p:cTn id="40" dur="1000" fill="hold"/>
                                        <p:tgtEl>
                                          <p:spTgt spid="50"/>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42"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1000"/>
                                        <p:tgtEl>
                                          <p:spTgt spid="46"/>
                                        </p:tgtEl>
                                      </p:cBhvr>
                                    </p:animEffect>
                                    <p:anim calcmode="lin" valueType="num">
                                      <p:cBhvr>
                                        <p:cTn id="45" dur="1000" fill="hold"/>
                                        <p:tgtEl>
                                          <p:spTgt spid="46"/>
                                        </p:tgtEl>
                                        <p:attrNameLst>
                                          <p:attrName>ppt_x</p:attrName>
                                        </p:attrNameLst>
                                      </p:cBhvr>
                                      <p:tavLst>
                                        <p:tav tm="0">
                                          <p:val>
                                            <p:strVal val="#ppt_x"/>
                                          </p:val>
                                        </p:tav>
                                        <p:tav tm="100000">
                                          <p:val>
                                            <p:strVal val="#ppt_x"/>
                                          </p:val>
                                        </p:tav>
                                      </p:tavLst>
                                    </p:anim>
                                    <p:anim calcmode="lin" valueType="num">
                                      <p:cBhvr>
                                        <p:cTn id="46" dur="1000" fill="hold"/>
                                        <p:tgtEl>
                                          <p:spTgt spid="4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1000"/>
                                        <p:tgtEl>
                                          <p:spTgt spid="53"/>
                                        </p:tgtEl>
                                      </p:cBhvr>
                                    </p:animEffect>
                                    <p:anim calcmode="lin" valueType="num">
                                      <p:cBhvr>
                                        <p:cTn id="50" dur="1000" fill="hold"/>
                                        <p:tgtEl>
                                          <p:spTgt spid="53"/>
                                        </p:tgtEl>
                                        <p:attrNameLst>
                                          <p:attrName>ppt_x</p:attrName>
                                        </p:attrNameLst>
                                      </p:cBhvr>
                                      <p:tavLst>
                                        <p:tav tm="0">
                                          <p:val>
                                            <p:strVal val="#ppt_x"/>
                                          </p:val>
                                        </p:tav>
                                        <p:tav tm="100000">
                                          <p:val>
                                            <p:strVal val="#ppt_x"/>
                                          </p:val>
                                        </p:tav>
                                      </p:tavLst>
                                    </p:anim>
                                    <p:anim calcmode="lin" valueType="num">
                                      <p:cBhvr>
                                        <p:cTn id="5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e31aef7f-83b3-42f1-b306-c0c61aa422fa"/>
          <p:cNvGrpSpPr>
            <a:grpSpLocks noChangeAspect="1"/>
          </p:cNvGrpSpPr>
          <p:nvPr/>
        </p:nvGrpSpPr>
        <p:grpSpPr>
          <a:xfrm>
            <a:off x="1081587" y="2063036"/>
            <a:ext cx="10028825" cy="2906359"/>
            <a:chOff x="743880" y="1836550"/>
            <a:chExt cx="10942020" cy="3171006"/>
          </a:xfrm>
        </p:grpSpPr>
        <p:grpSp>
          <p:nvGrpSpPr>
            <p:cNvPr id="4" name="组合 3"/>
            <p:cNvGrpSpPr/>
            <p:nvPr/>
          </p:nvGrpSpPr>
          <p:grpSpPr>
            <a:xfrm>
              <a:off x="6201959" y="3687811"/>
              <a:ext cx="4932754" cy="1319745"/>
              <a:chOff x="5841650" y="3490507"/>
              <a:chExt cx="4276526" cy="1144169"/>
            </a:xfrm>
          </p:grpSpPr>
          <p:sp>
            <p:nvSpPr>
              <p:cNvPr id="46" name="任意多边形: 形状 45"/>
              <p:cNvSpPr/>
              <p:nvPr/>
            </p:nvSpPr>
            <p:spPr>
              <a:xfrm>
                <a:off x="5841650" y="3490507"/>
                <a:ext cx="3327400" cy="127420"/>
              </a:xfrm>
              <a:custGeom>
                <a:avLst/>
                <a:gdLst>
                  <a:gd name="connsiteX0" fmla="*/ 0 w 9137688"/>
                  <a:gd name="connsiteY0" fmla="*/ 0 h 127420"/>
                  <a:gd name="connsiteX1" fmla="*/ 9137688 w 9137688"/>
                  <a:gd name="connsiteY1" fmla="*/ 0 h 127420"/>
                  <a:gd name="connsiteX2" fmla="*/ 9137688 w 9137688"/>
                  <a:gd name="connsiteY2" fmla="*/ 127420 h 127420"/>
                  <a:gd name="connsiteX3" fmla="*/ 0 w 9137688"/>
                  <a:gd name="connsiteY3" fmla="*/ 127420 h 127420"/>
                  <a:gd name="connsiteX4" fmla="*/ 0 w 9137688"/>
                  <a:gd name="connsiteY4" fmla="*/ 0 h 127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7688" h="127420">
                    <a:moveTo>
                      <a:pt x="0" y="0"/>
                    </a:moveTo>
                    <a:lnTo>
                      <a:pt x="9137688" y="0"/>
                    </a:lnTo>
                    <a:lnTo>
                      <a:pt x="9137688" y="127420"/>
                    </a:lnTo>
                    <a:lnTo>
                      <a:pt x="0" y="127420"/>
                    </a:lnTo>
                    <a:lnTo>
                      <a:pt x="0" y="0"/>
                    </a:ln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47" name="组合 46"/>
              <p:cNvGrpSpPr/>
              <p:nvPr/>
            </p:nvGrpSpPr>
            <p:grpSpPr>
              <a:xfrm flipV="1">
                <a:off x="7272360" y="3490509"/>
                <a:ext cx="2845816" cy="1144167"/>
                <a:chOff x="3453812" y="1981302"/>
                <a:chExt cx="2845816" cy="1144167"/>
              </a:xfrm>
              <a:solidFill>
                <a:schemeClr val="accent6"/>
              </a:solidFill>
            </p:grpSpPr>
            <p:sp>
              <p:nvSpPr>
                <p:cNvPr id="48" name="任意多边形: 形状 47"/>
                <p:cNvSpPr/>
                <p:nvPr/>
              </p:nvSpPr>
              <p:spPr>
                <a:xfrm rot="5400000" flipH="1">
                  <a:off x="4406540" y="1377234"/>
                  <a:ext cx="795507" cy="2700963"/>
                </a:xfrm>
                <a:custGeom>
                  <a:avLst/>
                  <a:gdLst>
                    <a:gd name="connsiteX0" fmla="*/ 442921 w 1202714"/>
                    <a:gd name="connsiteY0" fmla="*/ 0 h 4083540"/>
                    <a:gd name="connsiteX1" fmla="*/ 1202714 w 1202714"/>
                    <a:gd name="connsiteY1" fmla="*/ 0 h 4083540"/>
                    <a:gd name="connsiteX2" fmla="*/ 1202714 w 1202714"/>
                    <a:gd name="connsiteY2" fmla="*/ 185426 h 4083540"/>
                    <a:gd name="connsiteX3" fmla="*/ 504824 w 1202714"/>
                    <a:gd name="connsiteY3" fmla="*/ 185426 h 4083540"/>
                    <a:gd name="connsiteX4" fmla="*/ 190498 w 1202714"/>
                    <a:gd name="connsiteY4" fmla="*/ 483917 h 4083540"/>
                    <a:gd name="connsiteX5" fmla="*/ 190498 w 1202714"/>
                    <a:gd name="connsiteY5" fmla="*/ 4083540 h 4083540"/>
                    <a:gd name="connsiteX6" fmla="*/ 924 w 1202714"/>
                    <a:gd name="connsiteY6" fmla="*/ 4083540 h 4083540"/>
                    <a:gd name="connsiteX7" fmla="*/ 0 w 1202714"/>
                    <a:gd name="connsiteY7" fmla="*/ 4074834 h 4083540"/>
                    <a:gd name="connsiteX8" fmla="*/ 0 w 1202714"/>
                    <a:gd name="connsiteY8" fmla="*/ 420608 h 4083540"/>
                    <a:gd name="connsiteX9" fmla="*/ 442921 w 1202714"/>
                    <a:gd name="connsiteY9" fmla="*/ 0 h 408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2714" h="4083540">
                      <a:moveTo>
                        <a:pt x="442921" y="0"/>
                      </a:moveTo>
                      <a:lnTo>
                        <a:pt x="1202714" y="0"/>
                      </a:lnTo>
                      <a:lnTo>
                        <a:pt x="1202714" y="185426"/>
                      </a:lnTo>
                      <a:lnTo>
                        <a:pt x="504824" y="185426"/>
                      </a:lnTo>
                      <a:cubicBezTo>
                        <a:pt x="331227" y="185426"/>
                        <a:pt x="190498" y="319066"/>
                        <a:pt x="190498" y="483917"/>
                      </a:cubicBezTo>
                      <a:lnTo>
                        <a:pt x="190498" y="4083540"/>
                      </a:lnTo>
                      <a:lnTo>
                        <a:pt x="924" y="4083540"/>
                      </a:lnTo>
                      <a:lnTo>
                        <a:pt x="0" y="4074834"/>
                      </a:lnTo>
                      <a:lnTo>
                        <a:pt x="0" y="420608"/>
                      </a:lnTo>
                      <a:cubicBezTo>
                        <a:pt x="0" y="188312"/>
                        <a:pt x="198302" y="0"/>
                        <a:pt x="442921" y="0"/>
                      </a:cubicBez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49" name="等腰三角形 48"/>
                <p:cNvSpPr/>
                <p:nvPr/>
              </p:nvSpPr>
              <p:spPr>
                <a:xfrm>
                  <a:off x="5895182" y="1981302"/>
                  <a:ext cx="404446" cy="348660"/>
                </a:xfrm>
                <a:prstGeom prst="triangl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grpSp>
        <p:grpSp>
          <p:nvGrpSpPr>
            <p:cNvPr id="5" name="组合 4"/>
            <p:cNvGrpSpPr/>
            <p:nvPr/>
          </p:nvGrpSpPr>
          <p:grpSpPr>
            <a:xfrm>
              <a:off x="6201959" y="1836550"/>
              <a:ext cx="4932754" cy="1319734"/>
              <a:chOff x="5841650" y="2218922"/>
              <a:chExt cx="4276526" cy="1144167"/>
            </a:xfrm>
          </p:grpSpPr>
          <p:sp>
            <p:nvSpPr>
              <p:cNvPr id="42" name="任意多边形: 形状 41"/>
              <p:cNvSpPr/>
              <p:nvPr/>
            </p:nvSpPr>
            <p:spPr>
              <a:xfrm>
                <a:off x="5841650" y="3235669"/>
                <a:ext cx="3327400" cy="127420"/>
              </a:xfrm>
              <a:custGeom>
                <a:avLst/>
                <a:gdLst>
                  <a:gd name="connsiteX0" fmla="*/ 0 w 9137688"/>
                  <a:gd name="connsiteY0" fmla="*/ 0 h 127420"/>
                  <a:gd name="connsiteX1" fmla="*/ 9137688 w 9137688"/>
                  <a:gd name="connsiteY1" fmla="*/ 0 h 127420"/>
                  <a:gd name="connsiteX2" fmla="*/ 9137688 w 9137688"/>
                  <a:gd name="connsiteY2" fmla="*/ 127420 h 127420"/>
                  <a:gd name="connsiteX3" fmla="*/ 0 w 9137688"/>
                  <a:gd name="connsiteY3" fmla="*/ 127420 h 127420"/>
                  <a:gd name="connsiteX4" fmla="*/ 0 w 9137688"/>
                  <a:gd name="connsiteY4" fmla="*/ 0 h 127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7688" h="127420">
                    <a:moveTo>
                      <a:pt x="0" y="0"/>
                    </a:moveTo>
                    <a:lnTo>
                      <a:pt x="9137688" y="0"/>
                    </a:lnTo>
                    <a:lnTo>
                      <a:pt x="9137688" y="127420"/>
                    </a:lnTo>
                    <a:lnTo>
                      <a:pt x="0" y="127420"/>
                    </a:lnTo>
                    <a:lnTo>
                      <a:pt x="0" y="0"/>
                    </a:ln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43" name="组合 42"/>
              <p:cNvGrpSpPr/>
              <p:nvPr/>
            </p:nvGrpSpPr>
            <p:grpSpPr>
              <a:xfrm>
                <a:off x="7272360" y="2218922"/>
                <a:ext cx="2845816" cy="1144167"/>
                <a:chOff x="3453812" y="1981302"/>
                <a:chExt cx="2845816" cy="1144167"/>
              </a:xfrm>
              <a:solidFill>
                <a:schemeClr val="accent4"/>
              </a:solidFill>
            </p:grpSpPr>
            <p:sp>
              <p:nvSpPr>
                <p:cNvPr id="44" name="任意多边形: 形状 43"/>
                <p:cNvSpPr/>
                <p:nvPr/>
              </p:nvSpPr>
              <p:spPr>
                <a:xfrm rot="5400000" flipH="1">
                  <a:off x="4406540" y="1377234"/>
                  <a:ext cx="795507" cy="2700963"/>
                </a:xfrm>
                <a:custGeom>
                  <a:avLst/>
                  <a:gdLst>
                    <a:gd name="connsiteX0" fmla="*/ 442921 w 1202714"/>
                    <a:gd name="connsiteY0" fmla="*/ 0 h 4083540"/>
                    <a:gd name="connsiteX1" fmla="*/ 1202714 w 1202714"/>
                    <a:gd name="connsiteY1" fmla="*/ 0 h 4083540"/>
                    <a:gd name="connsiteX2" fmla="*/ 1202714 w 1202714"/>
                    <a:gd name="connsiteY2" fmla="*/ 185426 h 4083540"/>
                    <a:gd name="connsiteX3" fmla="*/ 504824 w 1202714"/>
                    <a:gd name="connsiteY3" fmla="*/ 185426 h 4083540"/>
                    <a:gd name="connsiteX4" fmla="*/ 190498 w 1202714"/>
                    <a:gd name="connsiteY4" fmla="*/ 483917 h 4083540"/>
                    <a:gd name="connsiteX5" fmla="*/ 190498 w 1202714"/>
                    <a:gd name="connsiteY5" fmla="*/ 4083540 h 4083540"/>
                    <a:gd name="connsiteX6" fmla="*/ 924 w 1202714"/>
                    <a:gd name="connsiteY6" fmla="*/ 4083540 h 4083540"/>
                    <a:gd name="connsiteX7" fmla="*/ 0 w 1202714"/>
                    <a:gd name="connsiteY7" fmla="*/ 4074834 h 4083540"/>
                    <a:gd name="connsiteX8" fmla="*/ 0 w 1202714"/>
                    <a:gd name="connsiteY8" fmla="*/ 420608 h 4083540"/>
                    <a:gd name="connsiteX9" fmla="*/ 442921 w 1202714"/>
                    <a:gd name="connsiteY9" fmla="*/ 0 h 408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2714" h="4083540">
                      <a:moveTo>
                        <a:pt x="442921" y="0"/>
                      </a:moveTo>
                      <a:lnTo>
                        <a:pt x="1202714" y="0"/>
                      </a:lnTo>
                      <a:lnTo>
                        <a:pt x="1202714" y="185426"/>
                      </a:lnTo>
                      <a:lnTo>
                        <a:pt x="504824" y="185426"/>
                      </a:lnTo>
                      <a:cubicBezTo>
                        <a:pt x="331227" y="185426"/>
                        <a:pt x="190498" y="319066"/>
                        <a:pt x="190498" y="483917"/>
                      </a:cubicBezTo>
                      <a:lnTo>
                        <a:pt x="190498" y="4083540"/>
                      </a:lnTo>
                      <a:lnTo>
                        <a:pt x="924" y="4083540"/>
                      </a:lnTo>
                      <a:lnTo>
                        <a:pt x="0" y="4074834"/>
                      </a:lnTo>
                      <a:lnTo>
                        <a:pt x="0" y="420608"/>
                      </a:lnTo>
                      <a:cubicBezTo>
                        <a:pt x="0" y="188312"/>
                        <a:pt x="198302" y="0"/>
                        <a:pt x="442921" y="0"/>
                      </a:cubicBez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5" name="等腰三角形 44"/>
                <p:cNvSpPr/>
                <p:nvPr/>
              </p:nvSpPr>
              <p:spPr>
                <a:xfrm>
                  <a:off x="5895182" y="1981302"/>
                  <a:ext cx="404446" cy="348660"/>
                </a:xfrm>
                <a:prstGeom prst="triangl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6" name="组合 5"/>
            <p:cNvGrpSpPr/>
            <p:nvPr/>
          </p:nvGrpSpPr>
          <p:grpSpPr>
            <a:xfrm>
              <a:off x="3107805" y="1836550"/>
              <a:ext cx="4472745" cy="1319734"/>
              <a:chOff x="3159125" y="2218922"/>
              <a:chExt cx="3877713" cy="1144167"/>
            </a:xfrm>
          </p:grpSpPr>
          <p:sp>
            <p:nvSpPr>
              <p:cNvPr id="38" name="任意多边形: 形状 37"/>
              <p:cNvSpPr/>
              <p:nvPr/>
            </p:nvSpPr>
            <p:spPr>
              <a:xfrm>
                <a:off x="3159125" y="3235669"/>
                <a:ext cx="3327400" cy="127420"/>
              </a:xfrm>
              <a:custGeom>
                <a:avLst/>
                <a:gdLst>
                  <a:gd name="connsiteX0" fmla="*/ 0 w 9137688"/>
                  <a:gd name="connsiteY0" fmla="*/ 0 h 127420"/>
                  <a:gd name="connsiteX1" fmla="*/ 9137688 w 9137688"/>
                  <a:gd name="connsiteY1" fmla="*/ 0 h 127420"/>
                  <a:gd name="connsiteX2" fmla="*/ 9137688 w 9137688"/>
                  <a:gd name="connsiteY2" fmla="*/ 127420 h 127420"/>
                  <a:gd name="connsiteX3" fmla="*/ 0 w 9137688"/>
                  <a:gd name="connsiteY3" fmla="*/ 127420 h 127420"/>
                  <a:gd name="connsiteX4" fmla="*/ 0 w 9137688"/>
                  <a:gd name="connsiteY4" fmla="*/ 0 h 127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7688" h="127420">
                    <a:moveTo>
                      <a:pt x="0" y="0"/>
                    </a:moveTo>
                    <a:lnTo>
                      <a:pt x="9137688" y="0"/>
                    </a:lnTo>
                    <a:lnTo>
                      <a:pt x="9137688" y="127420"/>
                    </a:lnTo>
                    <a:lnTo>
                      <a:pt x="0" y="127420"/>
                    </a:lnTo>
                    <a:lnTo>
                      <a:pt x="0" y="0"/>
                    </a:ln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9" name="组合 38"/>
              <p:cNvGrpSpPr/>
              <p:nvPr/>
            </p:nvGrpSpPr>
            <p:grpSpPr>
              <a:xfrm>
                <a:off x="4191022" y="2218922"/>
                <a:ext cx="2845816" cy="1144167"/>
                <a:chOff x="3453812" y="1981302"/>
                <a:chExt cx="2845816" cy="1144167"/>
              </a:xfrm>
              <a:solidFill>
                <a:schemeClr val="accent2"/>
              </a:solidFill>
            </p:grpSpPr>
            <p:sp>
              <p:nvSpPr>
                <p:cNvPr id="40" name="任意多边形: 形状 39"/>
                <p:cNvSpPr/>
                <p:nvPr/>
              </p:nvSpPr>
              <p:spPr>
                <a:xfrm rot="5400000" flipH="1">
                  <a:off x="4406540" y="1377234"/>
                  <a:ext cx="795507" cy="2700963"/>
                </a:xfrm>
                <a:custGeom>
                  <a:avLst/>
                  <a:gdLst>
                    <a:gd name="connsiteX0" fmla="*/ 442921 w 1202714"/>
                    <a:gd name="connsiteY0" fmla="*/ 0 h 4083540"/>
                    <a:gd name="connsiteX1" fmla="*/ 1202714 w 1202714"/>
                    <a:gd name="connsiteY1" fmla="*/ 0 h 4083540"/>
                    <a:gd name="connsiteX2" fmla="*/ 1202714 w 1202714"/>
                    <a:gd name="connsiteY2" fmla="*/ 185426 h 4083540"/>
                    <a:gd name="connsiteX3" fmla="*/ 504824 w 1202714"/>
                    <a:gd name="connsiteY3" fmla="*/ 185426 h 4083540"/>
                    <a:gd name="connsiteX4" fmla="*/ 190498 w 1202714"/>
                    <a:gd name="connsiteY4" fmla="*/ 483917 h 4083540"/>
                    <a:gd name="connsiteX5" fmla="*/ 190498 w 1202714"/>
                    <a:gd name="connsiteY5" fmla="*/ 4083540 h 4083540"/>
                    <a:gd name="connsiteX6" fmla="*/ 924 w 1202714"/>
                    <a:gd name="connsiteY6" fmla="*/ 4083540 h 4083540"/>
                    <a:gd name="connsiteX7" fmla="*/ 0 w 1202714"/>
                    <a:gd name="connsiteY7" fmla="*/ 4074834 h 4083540"/>
                    <a:gd name="connsiteX8" fmla="*/ 0 w 1202714"/>
                    <a:gd name="connsiteY8" fmla="*/ 420608 h 4083540"/>
                    <a:gd name="connsiteX9" fmla="*/ 442921 w 1202714"/>
                    <a:gd name="connsiteY9" fmla="*/ 0 h 408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2714" h="4083540">
                      <a:moveTo>
                        <a:pt x="442921" y="0"/>
                      </a:moveTo>
                      <a:lnTo>
                        <a:pt x="1202714" y="0"/>
                      </a:lnTo>
                      <a:lnTo>
                        <a:pt x="1202714" y="185426"/>
                      </a:lnTo>
                      <a:lnTo>
                        <a:pt x="504824" y="185426"/>
                      </a:lnTo>
                      <a:cubicBezTo>
                        <a:pt x="331227" y="185426"/>
                        <a:pt x="190498" y="319066"/>
                        <a:pt x="190498" y="483917"/>
                      </a:cubicBezTo>
                      <a:lnTo>
                        <a:pt x="190498" y="4083540"/>
                      </a:lnTo>
                      <a:lnTo>
                        <a:pt x="924" y="4083540"/>
                      </a:lnTo>
                      <a:lnTo>
                        <a:pt x="0" y="4074834"/>
                      </a:lnTo>
                      <a:lnTo>
                        <a:pt x="0" y="420608"/>
                      </a:lnTo>
                      <a:cubicBezTo>
                        <a:pt x="0" y="188312"/>
                        <a:pt x="198302" y="0"/>
                        <a:pt x="442921" y="0"/>
                      </a:cubicBez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等腰三角形 40"/>
                <p:cNvSpPr/>
                <p:nvPr/>
              </p:nvSpPr>
              <p:spPr>
                <a:xfrm>
                  <a:off x="5895182" y="1981302"/>
                  <a:ext cx="404446" cy="348660"/>
                </a:xfrm>
                <a:prstGeom prst="triangl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7" name="任意多边形: 形状 6"/>
            <p:cNvSpPr/>
            <p:nvPr/>
          </p:nvSpPr>
          <p:spPr>
            <a:xfrm>
              <a:off x="743880" y="3348563"/>
              <a:ext cx="10539858" cy="146972"/>
            </a:xfrm>
            <a:custGeom>
              <a:avLst/>
              <a:gdLst>
                <a:gd name="connsiteX0" fmla="*/ 0 w 9137688"/>
                <a:gd name="connsiteY0" fmla="*/ 0 h 127420"/>
                <a:gd name="connsiteX1" fmla="*/ 9137688 w 9137688"/>
                <a:gd name="connsiteY1" fmla="*/ 0 h 127420"/>
                <a:gd name="connsiteX2" fmla="*/ 9137688 w 9137688"/>
                <a:gd name="connsiteY2" fmla="*/ 127420 h 127420"/>
                <a:gd name="connsiteX3" fmla="*/ 0 w 9137688"/>
                <a:gd name="connsiteY3" fmla="*/ 127420 h 127420"/>
                <a:gd name="connsiteX4" fmla="*/ 0 w 9137688"/>
                <a:gd name="connsiteY4" fmla="*/ 0 h 127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7688" h="127420">
                  <a:moveTo>
                    <a:pt x="0" y="0"/>
                  </a:moveTo>
                  <a:lnTo>
                    <a:pt x="9137688" y="0"/>
                  </a:lnTo>
                  <a:lnTo>
                    <a:pt x="9137688" y="127420"/>
                  </a:lnTo>
                  <a:lnTo>
                    <a:pt x="0" y="127420"/>
                  </a:lnTo>
                  <a:lnTo>
                    <a:pt x="0" y="0"/>
                  </a:lnTo>
                  <a:close/>
                </a:path>
              </a:pathLst>
            </a:cu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等腰三角形 7"/>
            <p:cNvSpPr/>
            <p:nvPr/>
          </p:nvSpPr>
          <p:spPr>
            <a:xfrm rot="5400000">
              <a:off x="11251565" y="3218433"/>
              <a:ext cx="466508" cy="402162"/>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9" name="组合 8"/>
            <p:cNvGrpSpPr/>
            <p:nvPr/>
          </p:nvGrpSpPr>
          <p:grpSpPr>
            <a:xfrm>
              <a:off x="3107805" y="3687811"/>
              <a:ext cx="4472745" cy="1319745"/>
              <a:chOff x="3159125" y="3490507"/>
              <a:chExt cx="3877713" cy="1144169"/>
            </a:xfrm>
          </p:grpSpPr>
          <p:sp>
            <p:nvSpPr>
              <p:cNvPr id="34" name="任意多边形: 形状 33"/>
              <p:cNvSpPr/>
              <p:nvPr/>
            </p:nvSpPr>
            <p:spPr>
              <a:xfrm>
                <a:off x="3159125" y="3490507"/>
                <a:ext cx="3327400" cy="127420"/>
              </a:xfrm>
              <a:custGeom>
                <a:avLst/>
                <a:gdLst>
                  <a:gd name="connsiteX0" fmla="*/ 0 w 9137688"/>
                  <a:gd name="connsiteY0" fmla="*/ 0 h 127420"/>
                  <a:gd name="connsiteX1" fmla="*/ 9137688 w 9137688"/>
                  <a:gd name="connsiteY1" fmla="*/ 0 h 127420"/>
                  <a:gd name="connsiteX2" fmla="*/ 9137688 w 9137688"/>
                  <a:gd name="connsiteY2" fmla="*/ 127420 h 127420"/>
                  <a:gd name="connsiteX3" fmla="*/ 0 w 9137688"/>
                  <a:gd name="connsiteY3" fmla="*/ 127420 h 127420"/>
                  <a:gd name="connsiteX4" fmla="*/ 0 w 9137688"/>
                  <a:gd name="connsiteY4" fmla="*/ 0 h 127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7688" h="127420">
                    <a:moveTo>
                      <a:pt x="0" y="0"/>
                    </a:moveTo>
                    <a:lnTo>
                      <a:pt x="9137688" y="0"/>
                    </a:lnTo>
                    <a:lnTo>
                      <a:pt x="9137688" y="127420"/>
                    </a:lnTo>
                    <a:lnTo>
                      <a:pt x="0" y="127420"/>
                    </a:lnTo>
                    <a:lnTo>
                      <a:pt x="0" y="0"/>
                    </a:lnTo>
                    <a:close/>
                  </a:path>
                </a:pathLst>
              </a:cu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5" name="组合 34"/>
              <p:cNvGrpSpPr/>
              <p:nvPr/>
            </p:nvGrpSpPr>
            <p:grpSpPr>
              <a:xfrm flipV="1">
                <a:off x="4191022" y="3490509"/>
                <a:ext cx="2845816" cy="1144167"/>
                <a:chOff x="3453812" y="1981302"/>
                <a:chExt cx="2845816" cy="1144167"/>
              </a:xfrm>
              <a:solidFill>
                <a:schemeClr val="accent5"/>
              </a:solidFill>
            </p:grpSpPr>
            <p:sp>
              <p:nvSpPr>
                <p:cNvPr id="36" name="任意多边形: 形状 35"/>
                <p:cNvSpPr/>
                <p:nvPr/>
              </p:nvSpPr>
              <p:spPr>
                <a:xfrm rot="5400000" flipH="1">
                  <a:off x="4406540" y="1377234"/>
                  <a:ext cx="795507" cy="2700963"/>
                </a:xfrm>
                <a:custGeom>
                  <a:avLst/>
                  <a:gdLst>
                    <a:gd name="connsiteX0" fmla="*/ 442921 w 1202714"/>
                    <a:gd name="connsiteY0" fmla="*/ 0 h 4083540"/>
                    <a:gd name="connsiteX1" fmla="*/ 1202714 w 1202714"/>
                    <a:gd name="connsiteY1" fmla="*/ 0 h 4083540"/>
                    <a:gd name="connsiteX2" fmla="*/ 1202714 w 1202714"/>
                    <a:gd name="connsiteY2" fmla="*/ 185426 h 4083540"/>
                    <a:gd name="connsiteX3" fmla="*/ 504824 w 1202714"/>
                    <a:gd name="connsiteY3" fmla="*/ 185426 h 4083540"/>
                    <a:gd name="connsiteX4" fmla="*/ 190498 w 1202714"/>
                    <a:gd name="connsiteY4" fmla="*/ 483917 h 4083540"/>
                    <a:gd name="connsiteX5" fmla="*/ 190498 w 1202714"/>
                    <a:gd name="connsiteY5" fmla="*/ 4083540 h 4083540"/>
                    <a:gd name="connsiteX6" fmla="*/ 924 w 1202714"/>
                    <a:gd name="connsiteY6" fmla="*/ 4083540 h 4083540"/>
                    <a:gd name="connsiteX7" fmla="*/ 0 w 1202714"/>
                    <a:gd name="connsiteY7" fmla="*/ 4074834 h 4083540"/>
                    <a:gd name="connsiteX8" fmla="*/ 0 w 1202714"/>
                    <a:gd name="connsiteY8" fmla="*/ 420608 h 4083540"/>
                    <a:gd name="connsiteX9" fmla="*/ 442921 w 1202714"/>
                    <a:gd name="connsiteY9" fmla="*/ 0 h 408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2714" h="4083540">
                      <a:moveTo>
                        <a:pt x="442921" y="0"/>
                      </a:moveTo>
                      <a:lnTo>
                        <a:pt x="1202714" y="0"/>
                      </a:lnTo>
                      <a:lnTo>
                        <a:pt x="1202714" y="185426"/>
                      </a:lnTo>
                      <a:lnTo>
                        <a:pt x="504824" y="185426"/>
                      </a:lnTo>
                      <a:cubicBezTo>
                        <a:pt x="331227" y="185426"/>
                        <a:pt x="190498" y="319066"/>
                        <a:pt x="190498" y="483917"/>
                      </a:cubicBezTo>
                      <a:lnTo>
                        <a:pt x="190498" y="4083540"/>
                      </a:lnTo>
                      <a:lnTo>
                        <a:pt x="924" y="4083540"/>
                      </a:lnTo>
                      <a:lnTo>
                        <a:pt x="0" y="4074834"/>
                      </a:lnTo>
                      <a:lnTo>
                        <a:pt x="0" y="420608"/>
                      </a:lnTo>
                      <a:cubicBezTo>
                        <a:pt x="0" y="188312"/>
                        <a:pt x="198302" y="0"/>
                        <a:pt x="442921" y="0"/>
                      </a:cubicBez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等腰三角形 36"/>
                <p:cNvSpPr/>
                <p:nvPr/>
              </p:nvSpPr>
              <p:spPr>
                <a:xfrm>
                  <a:off x="5895182" y="1981302"/>
                  <a:ext cx="404446" cy="348660"/>
                </a:xfrm>
                <a:prstGeom prst="triangl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10" name="组合 9"/>
            <p:cNvGrpSpPr/>
            <p:nvPr/>
          </p:nvGrpSpPr>
          <p:grpSpPr>
            <a:xfrm>
              <a:off x="743880" y="1836560"/>
              <a:ext cx="3282504" cy="1319739"/>
              <a:chOff x="3453812" y="1981302"/>
              <a:chExt cx="2845816" cy="1144167"/>
            </a:xfrm>
            <a:solidFill>
              <a:schemeClr val="accent1"/>
            </a:solidFill>
          </p:grpSpPr>
          <p:sp>
            <p:nvSpPr>
              <p:cNvPr id="32" name="任意多边形: 形状 31"/>
              <p:cNvSpPr/>
              <p:nvPr/>
            </p:nvSpPr>
            <p:spPr>
              <a:xfrm rot="5400000" flipH="1">
                <a:off x="4406540" y="1377234"/>
                <a:ext cx="795507" cy="2700963"/>
              </a:xfrm>
              <a:custGeom>
                <a:avLst/>
                <a:gdLst>
                  <a:gd name="connsiteX0" fmla="*/ 442921 w 1202714"/>
                  <a:gd name="connsiteY0" fmla="*/ 0 h 4083540"/>
                  <a:gd name="connsiteX1" fmla="*/ 1202714 w 1202714"/>
                  <a:gd name="connsiteY1" fmla="*/ 0 h 4083540"/>
                  <a:gd name="connsiteX2" fmla="*/ 1202714 w 1202714"/>
                  <a:gd name="connsiteY2" fmla="*/ 185426 h 4083540"/>
                  <a:gd name="connsiteX3" fmla="*/ 504824 w 1202714"/>
                  <a:gd name="connsiteY3" fmla="*/ 185426 h 4083540"/>
                  <a:gd name="connsiteX4" fmla="*/ 190498 w 1202714"/>
                  <a:gd name="connsiteY4" fmla="*/ 483917 h 4083540"/>
                  <a:gd name="connsiteX5" fmla="*/ 190498 w 1202714"/>
                  <a:gd name="connsiteY5" fmla="*/ 4083540 h 4083540"/>
                  <a:gd name="connsiteX6" fmla="*/ 924 w 1202714"/>
                  <a:gd name="connsiteY6" fmla="*/ 4083540 h 4083540"/>
                  <a:gd name="connsiteX7" fmla="*/ 0 w 1202714"/>
                  <a:gd name="connsiteY7" fmla="*/ 4074834 h 4083540"/>
                  <a:gd name="connsiteX8" fmla="*/ 0 w 1202714"/>
                  <a:gd name="connsiteY8" fmla="*/ 420608 h 4083540"/>
                  <a:gd name="connsiteX9" fmla="*/ 442921 w 1202714"/>
                  <a:gd name="connsiteY9" fmla="*/ 0 h 408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2714" h="4083540">
                    <a:moveTo>
                      <a:pt x="442921" y="0"/>
                    </a:moveTo>
                    <a:lnTo>
                      <a:pt x="1202714" y="0"/>
                    </a:lnTo>
                    <a:lnTo>
                      <a:pt x="1202714" y="185426"/>
                    </a:lnTo>
                    <a:lnTo>
                      <a:pt x="504824" y="185426"/>
                    </a:lnTo>
                    <a:cubicBezTo>
                      <a:pt x="331227" y="185426"/>
                      <a:pt x="190498" y="319066"/>
                      <a:pt x="190498" y="483917"/>
                    </a:cubicBezTo>
                    <a:lnTo>
                      <a:pt x="190498" y="4083540"/>
                    </a:lnTo>
                    <a:lnTo>
                      <a:pt x="924" y="4083540"/>
                    </a:lnTo>
                    <a:lnTo>
                      <a:pt x="0" y="4074834"/>
                    </a:lnTo>
                    <a:lnTo>
                      <a:pt x="0" y="420608"/>
                    </a:lnTo>
                    <a:cubicBezTo>
                      <a:pt x="0" y="188312"/>
                      <a:pt x="198302" y="0"/>
                      <a:pt x="442921" y="0"/>
                    </a:cubicBez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等腰三角形 32"/>
              <p:cNvSpPr/>
              <p:nvPr/>
            </p:nvSpPr>
            <p:spPr>
              <a:xfrm>
                <a:off x="5895182" y="1981302"/>
                <a:ext cx="404446" cy="348660"/>
              </a:xfrm>
              <a:prstGeom prst="triangl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11" name="组合 10"/>
            <p:cNvGrpSpPr/>
            <p:nvPr/>
          </p:nvGrpSpPr>
          <p:grpSpPr>
            <a:xfrm flipV="1">
              <a:off x="743880" y="3687798"/>
              <a:ext cx="3282504" cy="1319739"/>
              <a:chOff x="3453812" y="1981302"/>
              <a:chExt cx="2845816" cy="1144167"/>
            </a:xfrm>
            <a:solidFill>
              <a:schemeClr val="accent3"/>
            </a:solidFill>
          </p:grpSpPr>
          <p:sp>
            <p:nvSpPr>
              <p:cNvPr id="30" name="任意多边形: 形状 29"/>
              <p:cNvSpPr/>
              <p:nvPr/>
            </p:nvSpPr>
            <p:spPr>
              <a:xfrm rot="5400000" flipH="1">
                <a:off x="4406540" y="1377234"/>
                <a:ext cx="795507" cy="2700963"/>
              </a:xfrm>
              <a:custGeom>
                <a:avLst/>
                <a:gdLst>
                  <a:gd name="connsiteX0" fmla="*/ 442921 w 1202714"/>
                  <a:gd name="connsiteY0" fmla="*/ 0 h 4083540"/>
                  <a:gd name="connsiteX1" fmla="*/ 1202714 w 1202714"/>
                  <a:gd name="connsiteY1" fmla="*/ 0 h 4083540"/>
                  <a:gd name="connsiteX2" fmla="*/ 1202714 w 1202714"/>
                  <a:gd name="connsiteY2" fmla="*/ 185426 h 4083540"/>
                  <a:gd name="connsiteX3" fmla="*/ 504824 w 1202714"/>
                  <a:gd name="connsiteY3" fmla="*/ 185426 h 4083540"/>
                  <a:gd name="connsiteX4" fmla="*/ 190498 w 1202714"/>
                  <a:gd name="connsiteY4" fmla="*/ 483917 h 4083540"/>
                  <a:gd name="connsiteX5" fmla="*/ 190498 w 1202714"/>
                  <a:gd name="connsiteY5" fmla="*/ 4083540 h 4083540"/>
                  <a:gd name="connsiteX6" fmla="*/ 924 w 1202714"/>
                  <a:gd name="connsiteY6" fmla="*/ 4083540 h 4083540"/>
                  <a:gd name="connsiteX7" fmla="*/ 0 w 1202714"/>
                  <a:gd name="connsiteY7" fmla="*/ 4074834 h 4083540"/>
                  <a:gd name="connsiteX8" fmla="*/ 0 w 1202714"/>
                  <a:gd name="connsiteY8" fmla="*/ 420608 h 4083540"/>
                  <a:gd name="connsiteX9" fmla="*/ 442921 w 1202714"/>
                  <a:gd name="connsiteY9" fmla="*/ 0 h 408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2714" h="4083540">
                    <a:moveTo>
                      <a:pt x="442921" y="0"/>
                    </a:moveTo>
                    <a:lnTo>
                      <a:pt x="1202714" y="0"/>
                    </a:lnTo>
                    <a:lnTo>
                      <a:pt x="1202714" y="185426"/>
                    </a:lnTo>
                    <a:lnTo>
                      <a:pt x="504824" y="185426"/>
                    </a:lnTo>
                    <a:cubicBezTo>
                      <a:pt x="331227" y="185426"/>
                      <a:pt x="190498" y="319066"/>
                      <a:pt x="190498" y="483917"/>
                    </a:cubicBezTo>
                    <a:lnTo>
                      <a:pt x="190498" y="4083540"/>
                    </a:lnTo>
                    <a:lnTo>
                      <a:pt x="924" y="4083540"/>
                    </a:lnTo>
                    <a:lnTo>
                      <a:pt x="0" y="4074834"/>
                    </a:lnTo>
                    <a:lnTo>
                      <a:pt x="0" y="420608"/>
                    </a:lnTo>
                    <a:cubicBezTo>
                      <a:pt x="0" y="188312"/>
                      <a:pt x="198302" y="0"/>
                      <a:pt x="442921" y="0"/>
                    </a:cubicBez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等腰三角形 30"/>
              <p:cNvSpPr/>
              <p:nvPr/>
            </p:nvSpPr>
            <p:spPr>
              <a:xfrm>
                <a:off x="5895182" y="1981302"/>
                <a:ext cx="404446" cy="348660"/>
              </a:xfrm>
              <a:prstGeom prst="triangl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50" name="组合 49"/>
          <p:cNvGrpSpPr/>
          <p:nvPr/>
        </p:nvGrpSpPr>
        <p:grpSpPr>
          <a:xfrm>
            <a:off x="695325" y="341066"/>
            <a:ext cx="5061857" cy="811234"/>
            <a:chOff x="6096000" y="2061026"/>
            <a:chExt cx="5061857" cy="811234"/>
          </a:xfrm>
        </p:grpSpPr>
        <p:sp>
          <p:nvSpPr>
            <p:cNvPr id="51" name="文本框 50"/>
            <p:cNvSpPr txBox="1"/>
            <p:nvPr/>
          </p:nvSpPr>
          <p:spPr>
            <a:xfrm>
              <a:off x="6096000" y="2061026"/>
              <a:ext cx="1393330" cy="584775"/>
            </a:xfrm>
            <a:prstGeom prst="rect">
              <a:avLst/>
            </a:prstGeom>
            <a:noFill/>
          </p:spPr>
          <p:txBody>
            <a:bodyPr wrap="none" rtlCol="0">
              <a:spAutoFit/>
              <a:scene3d>
                <a:camera prst="orthographicFront"/>
                <a:lightRig rig="threePt" dir="t"/>
              </a:scene3d>
              <a:sp3d contourW="12700"/>
            </a:bodyPr>
            <a:lstStyle/>
            <a:p>
              <a:r>
                <a:rPr lang="en-US" altLang="zh-CN" sz="3200" b="1" dirty="0">
                  <a:solidFill>
                    <a:srgbClr val="C3334F"/>
                  </a:solidFill>
                </a:rPr>
                <a:t>MVCC</a:t>
              </a:r>
            </a:p>
          </p:txBody>
        </p:sp>
        <p:sp>
          <p:nvSpPr>
            <p:cNvPr id="52" name="文本框 51"/>
            <p:cNvSpPr txBox="1"/>
            <p:nvPr/>
          </p:nvSpPr>
          <p:spPr>
            <a:xfrm>
              <a:off x="6096000" y="2595261"/>
              <a:ext cx="5061857" cy="276999"/>
            </a:xfrm>
            <a:prstGeom prst="rect">
              <a:avLst/>
            </a:prstGeom>
            <a:noFill/>
          </p:spPr>
          <p:txBody>
            <a:bodyPr wrap="square" rtlCol="0">
              <a:spAutoFit/>
              <a:scene3d>
                <a:camera prst="orthographicFront"/>
                <a:lightRig rig="threePt" dir="t"/>
              </a:scene3d>
              <a:sp3d contourW="12700"/>
            </a:bodyPr>
            <a:lstStyle/>
            <a:p>
              <a:endParaRPr lang="en-US" altLang="zh-CN" sz="1200" dirty="0">
                <a:solidFill>
                  <a:schemeClr val="bg1">
                    <a:lumMod val="65000"/>
                  </a:schemeClr>
                </a:solidFill>
              </a:endParaRPr>
            </a:p>
          </p:txBody>
        </p:sp>
      </p:grpSp>
      <p:sp>
        <p:nvSpPr>
          <p:cNvPr id="53" name="矩形 52"/>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1070079" y="4036536"/>
            <a:ext cx="2467994" cy="2232369"/>
            <a:chOff x="1090387" y="2856558"/>
            <a:chExt cx="2467994" cy="2232369"/>
          </a:xfrm>
        </p:grpSpPr>
        <p:sp>
          <p:nvSpPr>
            <p:cNvPr id="57" name="矩形 56"/>
            <p:cNvSpPr/>
            <p:nvPr/>
          </p:nvSpPr>
          <p:spPr>
            <a:xfrm>
              <a:off x="1090387" y="3209182"/>
              <a:ext cx="2467994" cy="187974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当一个事务提交时，</a:t>
              </a:r>
              <a:r>
                <a:rPr lang="en-US" altLang="zh-CN" sz="1400" dirty="0" err="1">
                  <a:solidFill>
                    <a:schemeClr val="tx1">
                      <a:lumMod val="50000"/>
                      <a:lumOff val="50000"/>
                    </a:schemeClr>
                  </a:solidFill>
                </a:rPr>
                <a:t>OceanBase</a:t>
              </a:r>
              <a:r>
                <a:rPr lang="zh-CN" altLang="en-US" sz="1400" dirty="0">
                  <a:solidFill>
                    <a:schemeClr val="tx1">
                      <a:lumMod val="50000"/>
                      <a:lumOff val="50000"/>
                    </a:schemeClr>
                  </a:solidFill>
                </a:rPr>
                <a:t>会检查该事务所做的修改是否与其他事务的修改产生了冲突。如果存在冲突，即两个事务修改了同一数据行的同一个版本，冲突的事务将被回滚。</a:t>
              </a:r>
            </a:p>
          </p:txBody>
        </p:sp>
        <p:sp>
          <p:nvSpPr>
            <p:cNvPr id="58" name="矩形 57"/>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冲突检测</a:t>
              </a:r>
            </a:p>
          </p:txBody>
        </p:sp>
      </p:grpSp>
      <p:grpSp>
        <p:nvGrpSpPr>
          <p:cNvPr id="59" name="组合 58"/>
          <p:cNvGrpSpPr/>
          <p:nvPr/>
        </p:nvGrpSpPr>
        <p:grpSpPr>
          <a:xfrm>
            <a:off x="4246286" y="4036536"/>
            <a:ext cx="2467994" cy="1715305"/>
            <a:chOff x="1090387" y="2856558"/>
            <a:chExt cx="2467994" cy="1715305"/>
          </a:xfrm>
        </p:grpSpPr>
        <p:sp>
          <p:nvSpPr>
            <p:cNvPr id="60" name="矩形 59"/>
            <p:cNvSpPr/>
            <p:nvPr/>
          </p:nvSpPr>
          <p:spPr>
            <a:xfrm>
              <a:off x="1090387" y="3209182"/>
              <a:ext cx="2467994" cy="136268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如果没有冲突，事务会被提交并将其修改应用到数据库中。这些修改会创建新的版本，并且与事务的提交时间戳关联。</a:t>
              </a:r>
            </a:p>
          </p:txBody>
        </p:sp>
        <p:sp>
          <p:nvSpPr>
            <p:cNvPr id="61" name="矩形 60"/>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事务提交</a:t>
              </a:r>
            </a:p>
          </p:txBody>
        </p:sp>
      </p:grpSp>
      <p:grpSp>
        <p:nvGrpSpPr>
          <p:cNvPr id="65" name="组合 64"/>
          <p:cNvGrpSpPr/>
          <p:nvPr/>
        </p:nvGrpSpPr>
        <p:grpSpPr>
          <a:xfrm>
            <a:off x="1070079" y="1364342"/>
            <a:ext cx="2467994" cy="1715305"/>
            <a:chOff x="1090387" y="2856558"/>
            <a:chExt cx="2467994" cy="1715305"/>
          </a:xfrm>
        </p:grpSpPr>
        <p:sp>
          <p:nvSpPr>
            <p:cNvPr id="66" name="矩形 65"/>
            <p:cNvSpPr/>
            <p:nvPr/>
          </p:nvSpPr>
          <p:spPr>
            <a:xfrm>
              <a:off x="1090387" y="3209182"/>
              <a:ext cx="2467994" cy="136268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err="1">
                  <a:solidFill>
                    <a:schemeClr val="tx1">
                      <a:lumMod val="50000"/>
                      <a:lumOff val="50000"/>
                    </a:schemeClr>
                  </a:solidFill>
                </a:rPr>
                <a:t>OceanBase</a:t>
              </a:r>
              <a:r>
                <a:rPr lang="zh-CN" altLang="en-US" sz="1400" dirty="0">
                  <a:solidFill>
                    <a:schemeClr val="tx1">
                      <a:lumMod val="50000"/>
                      <a:lumOff val="50000"/>
                    </a:schemeClr>
                  </a:solidFill>
                </a:rPr>
                <a:t>为每个数据行维护多个版本，每个版本都与一个时间戳相关联。当一个事务开始时，它会被分配一个唯一的时间戳。</a:t>
              </a:r>
            </a:p>
          </p:txBody>
        </p:sp>
        <p:sp>
          <p:nvSpPr>
            <p:cNvPr id="67" name="矩形 66"/>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版本管理</a:t>
              </a:r>
            </a:p>
          </p:txBody>
        </p:sp>
      </p:grpSp>
      <p:grpSp>
        <p:nvGrpSpPr>
          <p:cNvPr id="68" name="组合 67"/>
          <p:cNvGrpSpPr/>
          <p:nvPr/>
        </p:nvGrpSpPr>
        <p:grpSpPr>
          <a:xfrm>
            <a:off x="4246286" y="1364342"/>
            <a:ext cx="2467994" cy="1715305"/>
            <a:chOff x="1090387" y="2856558"/>
            <a:chExt cx="2467994" cy="1715305"/>
          </a:xfrm>
        </p:grpSpPr>
        <p:sp>
          <p:nvSpPr>
            <p:cNvPr id="69" name="矩形 68"/>
            <p:cNvSpPr/>
            <p:nvPr/>
          </p:nvSpPr>
          <p:spPr>
            <a:xfrm>
              <a:off x="1090387" y="3209182"/>
              <a:ext cx="2467994" cy="136268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当一个事务执行读操作时，它会根据自己的时间戳来选择适当的版本。只有那些在事务开始时间戳之前创建的版本才对该事务可见。</a:t>
              </a:r>
            </a:p>
          </p:txBody>
        </p:sp>
        <p:sp>
          <p:nvSpPr>
            <p:cNvPr id="70" name="矩形 69"/>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读操作</a:t>
              </a:r>
            </a:p>
          </p:txBody>
        </p:sp>
      </p:grpSp>
      <p:grpSp>
        <p:nvGrpSpPr>
          <p:cNvPr id="71" name="组合 70"/>
          <p:cNvGrpSpPr/>
          <p:nvPr/>
        </p:nvGrpSpPr>
        <p:grpSpPr>
          <a:xfrm>
            <a:off x="7422494" y="1364342"/>
            <a:ext cx="2467994" cy="1456772"/>
            <a:chOff x="1090387" y="2856558"/>
            <a:chExt cx="2467994" cy="1456772"/>
          </a:xfrm>
        </p:grpSpPr>
        <p:sp>
          <p:nvSpPr>
            <p:cNvPr id="72" name="矩形 71"/>
            <p:cNvSpPr/>
            <p:nvPr/>
          </p:nvSpPr>
          <p:spPr>
            <a:xfrm>
              <a:off x="1090387" y="3209182"/>
              <a:ext cx="2467994" cy="110414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当一个事务执行写操作时，它会在数据库中创建一个新的版本，并将其与事务的时间戳关联。</a:t>
              </a:r>
            </a:p>
          </p:txBody>
        </p:sp>
        <p:sp>
          <p:nvSpPr>
            <p:cNvPr id="73" name="矩形 72"/>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写操作</a:t>
              </a:r>
            </a:p>
          </p:txBody>
        </p:sp>
      </p:grpSp>
    </p:spTree>
    <p:extLst>
      <p:ext uri="{BB962C8B-B14F-4D97-AF65-F5344CB8AC3E}">
        <p14:creationId xmlns:p14="http://schemas.microsoft.com/office/powerpoint/2010/main" val="564214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53" presetClass="entr" presetSubtype="16"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p:cTn id="17" dur="500" fill="hold"/>
                                        <p:tgtEl>
                                          <p:spTgt spid="56"/>
                                        </p:tgtEl>
                                        <p:attrNameLst>
                                          <p:attrName>ppt_w</p:attrName>
                                        </p:attrNameLst>
                                      </p:cBhvr>
                                      <p:tavLst>
                                        <p:tav tm="0">
                                          <p:val>
                                            <p:fltVal val="0"/>
                                          </p:val>
                                        </p:tav>
                                        <p:tav tm="100000">
                                          <p:val>
                                            <p:strVal val="#ppt_w"/>
                                          </p:val>
                                        </p:tav>
                                      </p:tavLst>
                                    </p:anim>
                                    <p:anim calcmode="lin" valueType="num">
                                      <p:cBhvr>
                                        <p:cTn id="18" dur="500" fill="hold"/>
                                        <p:tgtEl>
                                          <p:spTgt spid="56"/>
                                        </p:tgtEl>
                                        <p:attrNameLst>
                                          <p:attrName>ppt_h</p:attrName>
                                        </p:attrNameLst>
                                      </p:cBhvr>
                                      <p:tavLst>
                                        <p:tav tm="0">
                                          <p:val>
                                            <p:fltVal val="0"/>
                                          </p:val>
                                        </p:tav>
                                        <p:tav tm="100000">
                                          <p:val>
                                            <p:strVal val="#ppt_h"/>
                                          </p:val>
                                        </p:tav>
                                      </p:tavLst>
                                    </p:anim>
                                    <p:animEffect transition="in" filter="fade">
                                      <p:cBhvr>
                                        <p:cTn id="19" dur="500"/>
                                        <p:tgtEl>
                                          <p:spTgt spid="56"/>
                                        </p:tgtEl>
                                      </p:cBhvr>
                                    </p:animEffect>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500" fill="hold"/>
                                        <p:tgtEl>
                                          <p:spTgt spid="68"/>
                                        </p:tgtEl>
                                        <p:attrNameLst>
                                          <p:attrName>ppt_w</p:attrName>
                                        </p:attrNameLst>
                                      </p:cBhvr>
                                      <p:tavLst>
                                        <p:tav tm="0">
                                          <p:val>
                                            <p:fltVal val="0"/>
                                          </p:val>
                                        </p:tav>
                                        <p:tav tm="100000">
                                          <p:val>
                                            <p:strVal val="#ppt_w"/>
                                          </p:val>
                                        </p:tav>
                                      </p:tavLst>
                                    </p:anim>
                                    <p:anim calcmode="lin" valueType="num">
                                      <p:cBhvr>
                                        <p:cTn id="24" dur="500" fill="hold"/>
                                        <p:tgtEl>
                                          <p:spTgt spid="68"/>
                                        </p:tgtEl>
                                        <p:attrNameLst>
                                          <p:attrName>ppt_h</p:attrName>
                                        </p:attrNameLst>
                                      </p:cBhvr>
                                      <p:tavLst>
                                        <p:tav tm="0">
                                          <p:val>
                                            <p:fltVal val="0"/>
                                          </p:val>
                                        </p:tav>
                                        <p:tav tm="100000">
                                          <p:val>
                                            <p:strVal val="#ppt_h"/>
                                          </p:val>
                                        </p:tav>
                                      </p:tavLst>
                                    </p:anim>
                                    <p:animEffect transition="in" filter="fade">
                                      <p:cBhvr>
                                        <p:cTn id="25" dur="500"/>
                                        <p:tgtEl>
                                          <p:spTgt spid="68"/>
                                        </p:tgtEl>
                                      </p:cBhvr>
                                    </p:animEffect>
                                  </p:childTnLst>
                                </p:cTn>
                              </p:par>
                              <p:par>
                                <p:cTn id="26" presetID="53" presetClass="entr" presetSubtype="16"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 calcmode="lin" valueType="num">
                                      <p:cBhvr>
                                        <p:cTn id="28" dur="500" fill="hold"/>
                                        <p:tgtEl>
                                          <p:spTgt spid="59"/>
                                        </p:tgtEl>
                                        <p:attrNameLst>
                                          <p:attrName>ppt_w</p:attrName>
                                        </p:attrNameLst>
                                      </p:cBhvr>
                                      <p:tavLst>
                                        <p:tav tm="0">
                                          <p:val>
                                            <p:fltVal val="0"/>
                                          </p:val>
                                        </p:tav>
                                        <p:tav tm="100000">
                                          <p:val>
                                            <p:strVal val="#ppt_w"/>
                                          </p:val>
                                        </p:tav>
                                      </p:tavLst>
                                    </p:anim>
                                    <p:anim calcmode="lin" valueType="num">
                                      <p:cBhvr>
                                        <p:cTn id="29" dur="500" fill="hold"/>
                                        <p:tgtEl>
                                          <p:spTgt spid="59"/>
                                        </p:tgtEl>
                                        <p:attrNameLst>
                                          <p:attrName>ppt_h</p:attrName>
                                        </p:attrNameLst>
                                      </p:cBhvr>
                                      <p:tavLst>
                                        <p:tav tm="0">
                                          <p:val>
                                            <p:fltVal val="0"/>
                                          </p:val>
                                        </p:tav>
                                        <p:tav tm="100000">
                                          <p:val>
                                            <p:strVal val="#ppt_h"/>
                                          </p:val>
                                        </p:tav>
                                      </p:tavLst>
                                    </p:anim>
                                    <p:animEffect transition="in" filter="fade">
                                      <p:cBhvr>
                                        <p:cTn id="30" dur="500"/>
                                        <p:tgtEl>
                                          <p:spTgt spid="59"/>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71"/>
                                        </p:tgtEl>
                                        <p:attrNameLst>
                                          <p:attrName>style.visibility</p:attrName>
                                        </p:attrNameLst>
                                      </p:cBhvr>
                                      <p:to>
                                        <p:strVal val="visible"/>
                                      </p:to>
                                    </p:set>
                                    <p:anim calcmode="lin" valueType="num">
                                      <p:cBhvr>
                                        <p:cTn id="34" dur="500" fill="hold"/>
                                        <p:tgtEl>
                                          <p:spTgt spid="71"/>
                                        </p:tgtEl>
                                        <p:attrNameLst>
                                          <p:attrName>ppt_w</p:attrName>
                                        </p:attrNameLst>
                                      </p:cBhvr>
                                      <p:tavLst>
                                        <p:tav tm="0">
                                          <p:val>
                                            <p:fltVal val="0"/>
                                          </p:val>
                                        </p:tav>
                                        <p:tav tm="100000">
                                          <p:val>
                                            <p:strVal val="#ppt_w"/>
                                          </p:val>
                                        </p:tav>
                                      </p:tavLst>
                                    </p:anim>
                                    <p:anim calcmode="lin" valueType="num">
                                      <p:cBhvr>
                                        <p:cTn id="35" dur="500" fill="hold"/>
                                        <p:tgtEl>
                                          <p:spTgt spid="71"/>
                                        </p:tgtEl>
                                        <p:attrNameLst>
                                          <p:attrName>ppt_h</p:attrName>
                                        </p:attrNameLst>
                                      </p:cBhvr>
                                      <p:tavLst>
                                        <p:tav tm="0">
                                          <p:val>
                                            <p:fltVal val="0"/>
                                          </p:val>
                                        </p:tav>
                                        <p:tav tm="100000">
                                          <p:val>
                                            <p:strVal val="#ppt_h"/>
                                          </p:val>
                                        </p:tav>
                                      </p:tavLst>
                                    </p:anim>
                                    <p:animEffect transition="in" filter="fade">
                                      <p:cBhvr>
                                        <p:cTn id="3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7aad327f-96ee-479b-9e47-4d9af0f21fa7"/>
          <p:cNvGrpSpPr>
            <a:grpSpLocks noChangeAspect="1"/>
          </p:cNvGrpSpPr>
          <p:nvPr/>
        </p:nvGrpSpPr>
        <p:grpSpPr>
          <a:xfrm>
            <a:off x="1667129" y="1836590"/>
            <a:ext cx="7978442" cy="3312280"/>
            <a:chOff x="1655805" y="1802739"/>
            <a:chExt cx="7978442" cy="3312280"/>
          </a:xfrm>
        </p:grpSpPr>
        <p:grpSp>
          <p:nvGrpSpPr>
            <p:cNvPr id="4" name="Group 1"/>
            <p:cNvGrpSpPr/>
            <p:nvPr/>
          </p:nvGrpSpPr>
          <p:grpSpPr>
            <a:xfrm>
              <a:off x="3731650" y="3001614"/>
              <a:ext cx="1548058" cy="1346811"/>
              <a:chOff x="3731650" y="3001614"/>
              <a:chExt cx="1548058" cy="1346811"/>
            </a:xfrm>
          </p:grpSpPr>
          <p:sp>
            <p:nvSpPr>
              <p:cNvPr id="30" name="Hexagon 6"/>
              <p:cNvSpPr/>
              <p:nvPr/>
            </p:nvSpPr>
            <p:spPr>
              <a:xfrm>
                <a:off x="3731650" y="3001614"/>
                <a:ext cx="1548058" cy="1346811"/>
              </a:xfrm>
              <a:prstGeom prst="hexagon">
                <a:avLst>
                  <a:gd name="adj" fmla="val 25000"/>
                  <a:gd name="vf" fmla="val 115470"/>
                </a:avLst>
              </a:prstGeom>
              <a:solidFill>
                <a:schemeClr val="accent4"/>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31" name="Freeform: Shape 8"/>
              <p:cNvSpPr>
                <a:spLocks noChangeAspect="1"/>
              </p:cNvSpPr>
              <p:nvPr/>
            </p:nvSpPr>
            <p:spPr bwMode="auto">
              <a:xfrm>
                <a:off x="4357779" y="3471893"/>
                <a:ext cx="354331" cy="36000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bg1"/>
              </a:solidFill>
              <a:ln w="0">
                <a:noFill/>
                <a:prstDash val="solid"/>
                <a:round/>
                <a:headEnd/>
                <a:tailEnd/>
              </a:ln>
            </p:spPr>
            <p:txBody>
              <a:bodyPr anchor="ctr"/>
              <a:lstStyle/>
              <a:p>
                <a:pPr algn="ctr"/>
                <a:endParaRPr/>
              </a:p>
            </p:txBody>
          </p:sp>
        </p:grpSp>
        <p:grpSp>
          <p:nvGrpSpPr>
            <p:cNvPr id="5" name="Group 22"/>
            <p:cNvGrpSpPr/>
            <p:nvPr/>
          </p:nvGrpSpPr>
          <p:grpSpPr>
            <a:xfrm>
              <a:off x="6414731" y="3001614"/>
              <a:ext cx="1548058" cy="1346811"/>
              <a:chOff x="6414731" y="3001614"/>
              <a:chExt cx="1548058" cy="1346811"/>
            </a:xfrm>
          </p:grpSpPr>
          <p:sp>
            <p:nvSpPr>
              <p:cNvPr id="28" name="Hexagon 7"/>
              <p:cNvSpPr/>
              <p:nvPr/>
            </p:nvSpPr>
            <p:spPr>
              <a:xfrm>
                <a:off x="6414731" y="3001614"/>
                <a:ext cx="1548058" cy="1346811"/>
              </a:xfrm>
              <a:prstGeom prst="hexagon">
                <a:avLst>
                  <a:gd name="adj" fmla="val 25000"/>
                  <a:gd name="vf" fmla="val 115470"/>
                </a:avLst>
              </a:prstGeom>
              <a:solidFill>
                <a:schemeClr val="accent2"/>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dirty="0"/>
              </a:p>
            </p:txBody>
          </p:sp>
          <p:sp>
            <p:nvSpPr>
              <p:cNvPr id="29" name="Freeform: Shape 9"/>
              <p:cNvSpPr>
                <a:spLocks noChangeAspect="1"/>
              </p:cNvSpPr>
              <p:nvPr/>
            </p:nvSpPr>
            <p:spPr bwMode="auto">
              <a:xfrm>
                <a:off x="7080976" y="3495019"/>
                <a:ext cx="342439" cy="360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headEnd/>
                <a:tailEnd/>
              </a:ln>
            </p:spPr>
            <p:txBody>
              <a:bodyPr anchor="ctr"/>
              <a:lstStyle/>
              <a:p>
                <a:pPr algn="ctr"/>
                <a:endParaRPr/>
              </a:p>
            </p:txBody>
          </p:sp>
        </p:grpSp>
        <p:grpSp>
          <p:nvGrpSpPr>
            <p:cNvPr id="6" name="Group 21"/>
            <p:cNvGrpSpPr/>
            <p:nvPr/>
          </p:nvGrpSpPr>
          <p:grpSpPr>
            <a:xfrm>
              <a:off x="5073191" y="3768208"/>
              <a:ext cx="1548058" cy="1346811"/>
              <a:chOff x="5073191" y="3768208"/>
              <a:chExt cx="1548058" cy="1346811"/>
            </a:xfrm>
          </p:grpSpPr>
          <p:sp>
            <p:nvSpPr>
              <p:cNvPr id="26" name="Hexagon 5"/>
              <p:cNvSpPr/>
              <p:nvPr/>
            </p:nvSpPr>
            <p:spPr>
              <a:xfrm>
                <a:off x="5073191" y="3768208"/>
                <a:ext cx="1548058" cy="1346811"/>
              </a:xfrm>
              <a:prstGeom prst="hexagon">
                <a:avLst>
                  <a:gd name="adj" fmla="val 25000"/>
                  <a:gd name="vf" fmla="val 115470"/>
                </a:avLst>
              </a:prstGeom>
              <a:solidFill>
                <a:schemeClr val="accent3"/>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7" name="Freeform: Shape 10"/>
              <p:cNvSpPr>
                <a:spLocks noChangeAspect="1"/>
              </p:cNvSpPr>
              <p:nvPr/>
            </p:nvSpPr>
            <p:spPr bwMode="auto">
              <a:xfrm>
                <a:off x="5659657" y="4229166"/>
                <a:ext cx="280630" cy="360000"/>
              </a:xfrm>
              <a:custGeom>
                <a:avLst/>
                <a:gdLst>
                  <a:gd name="T0" fmla="*/ 49 w 99"/>
                  <a:gd name="T1" fmla="*/ 17 h 127"/>
                  <a:gd name="T2" fmla="*/ 36 w 99"/>
                  <a:gd name="T3" fmla="*/ 21 h 127"/>
                  <a:gd name="T4" fmla="*/ 26 w 99"/>
                  <a:gd name="T5" fmla="*/ 31 h 127"/>
                  <a:gd name="T6" fmla="*/ 22 w 99"/>
                  <a:gd name="T7" fmla="*/ 46 h 127"/>
                  <a:gd name="T8" fmla="*/ 26 w 99"/>
                  <a:gd name="T9" fmla="*/ 60 h 127"/>
                  <a:gd name="T10" fmla="*/ 36 w 99"/>
                  <a:gd name="T11" fmla="*/ 69 h 127"/>
                  <a:gd name="T12" fmla="*/ 49 w 99"/>
                  <a:gd name="T13" fmla="*/ 73 h 127"/>
                  <a:gd name="T14" fmla="*/ 64 w 99"/>
                  <a:gd name="T15" fmla="*/ 69 h 127"/>
                  <a:gd name="T16" fmla="*/ 74 w 99"/>
                  <a:gd name="T17" fmla="*/ 60 h 127"/>
                  <a:gd name="T18" fmla="*/ 78 w 99"/>
                  <a:gd name="T19" fmla="*/ 46 h 127"/>
                  <a:gd name="T20" fmla="*/ 74 w 99"/>
                  <a:gd name="T21" fmla="*/ 31 h 127"/>
                  <a:gd name="T22" fmla="*/ 64 w 99"/>
                  <a:gd name="T23" fmla="*/ 21 h 127"/>
                  <a:gd name="T24" fmla="*/ 49 w 99"/>
                  <a:gd name="T25" fmla="*/ 17 h 127"/>
                  <a:gd name="T26" fmla="*/ 49 w 99"/>
                  <a:gd name="T27" fmla="*/ 0 h 127"/>
                  <a:gd name="T28" fmla="*/ 69 w 99"/>
                  <a:gd name="T29" fmla="*/ 4 h 127"/>
                  <a:gd name="T30" fmla="*/ 85 w 99"/>
                  <a:gd name="T31" fmla="*/ 14 h 127"/>
                  <a:gd name="T32" fmla="*/ 95 w 99"/>
                  <a:gd name="T33" fmla="*/ 30 h 127"/>
                  <a:gd name="T34" fmla="*/ 99 w 99"/>
                  <a:gd name="T35" fmla="*/ 50 h 127"/>
                  <a:gd name="T36" fmla="*/ 99 w 99"/>
                  <a:gd name="T37" fmla="*/ 55 h 127"/>
                  <a:gd name="T38" fmla="*/ 97 w 99"/>
                  <a:gd name="T39" fmla="*/ 72 h 127"/>
                  <a:gd name="T40" fmla="*/ 89 w 99"/>
                  <a:gd name="T41" fmla="*/ 89 h 127"/>
                  <a:gd name="T42" fmla="*/ 80 w 99"/>
                  <a:gd name="T43" fmla="*/ 102 h 127"/>
                  <a:gd name="T44" fmla="*/ 69 w 99"/>
                  <a:gd name="T45" fmla="*/ 113 h 127"/>
                  <a:gd name="T46" fmla="*/ 60 w 99"/>
                  <a:gd name="T47" fmla="*/ 120 h 127"/>
                  <a:gd name="T48" fmla="*/ 53 w 99"/>
                  <a:gd name="T49" fmla="*/ 126 h 127"/>
                  <a:gd name="T50" fmla="*/ 51 w 99"/>
                  <a:gd name="T51" fmla="*/ 127 h 127"/>
                  <a:gd name="T52" fmla="*/ 48 w 99"/>
                  <a:gd name="T53" fmla="*/ 126 h 127"/>
                  <a:gd name="T54" fmla="*/ 43 w 99"/>
                  <a:gd name="T55" fmla="*/ 122 h 127"/>
                  <a:gd name="T56" fmla="*/ 34 w 99"/>
                  <a:gd name="T57" fmla="*/ 115 h 127"/>
                  <a:gd name="T58" fmla="*/ 25 w 99"/>
                  <a:gd name="T59" fmla="*/ 106 h 127"/>
                  <a:gd name="T60" fmla="*/ 15 w 99"/>
                  <a:gd name="T61" fmla="*/ 94 h 127"/>
                  <a:gd name="T62" fmla="*/ 8 w 99"/>
                  <a:gd name="T63" fmla="*/ 80 h 127"/>
                  <a:gd name="T64" fmla="*/ 2 w 99"/>
                  <a:gd name="T65" fmla="*/ 65 h 127"/>
                  <a:gd name="T66" fmla="*/ 1 w 99"/>
                  <a:gd name="T67" fmla="*/ 58 h 127"/>
                  <a:gd name="T68" fmla="*/ 0 w 99"/>
                  <a:gd name="T69" fmla="*/ 50 h 127"/>
                  <a:gd name="T70" fmla="*/ 4 w 99"/>
                  <a:gd name="T71" fmla="*/ 30 h 127"/>
                  <a:gd name="T72" fmla="*/ 14 w 99"/>
                  <a:gd name="T73" fmla="*/ 14 h 127"/>
                  <a:gd name="T74" fmla="*/ 30 w 99"/>
                  <a:gd name="T75" fmla="*/ 4 h 127"/>
                  <a:gd name="T76" fmla="*/ 49 w 99"/>
                  <a:gd name="T7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27">
                    <a:moveTo>
                      <a:pt x="49" y="17"/>
                    </a:moveTo>
                    <a:lnTo>
                      <a:pt x="36" y="21"/>
                    </a:lnTo>
                    <a:lnTo>
                      <a:pt x="26" y="31"/>
                    </a:lnTo>
                    <a:lnTo>
                      <a:pt x="22" y="46"/>
                    </a:lnTo>
                    <a:lnTo>
                      <a:pt x="26" y="60"/>
                    </a:lnTo>
                    <a:lnTo>
                      <a:pt x="36" y="69"/>
                    </a:lnTo>
                    <a:lnTo>
                      <a:pt x="49" y="73"/>
                    </a:lnTo>
                    <a:lnTo>
                      <a:pt x="64" y="69"/>
                    </a:lnTo>
                    <a:lnTo>
                      <a:pt x="74" y="60"/>
                    </a:lnTo>
                    <a:lnTo>
                      <a:pt x="78" y="46"/>
                    </a:lnTo>
                    <a:lnTo>
                      <a:pt x="74" y="31"/>
                    </a:lnTo>
                    <a:lnTo>
                      <a:pt x="64" y="21"/>
                    </a:lnTo>
                    <a:lnTo>
                      <a:pt x="49" y="17"/>
                    </a:lnTo>
                    <a:close/>
                    <a:moveTo>
                      <a:pt x="49" y="0"/>
                    </a:moveTo>
                    <a:lnTo>
                      <a:pt x="69" y="4"/>
                    </a:lnTo>
                    <a:lnTo>
                      <a:pt x="85" y="14"/>
                    </a:lnTo>
                    <a:lnTo>
                      <a:pt x="95" y="30"/>
                    </a:lnTo>
                    <a:lnTo>
                      <a:pt x="99" y="50"/>
                    </a:lnTo>
                    <a:lnTo>
                      <a:pt x="99" y="55"/>
                    </a:lnTo>
                    <a:lnTo>
                      <a:pt x="97" y="72"/>
                    </a:lnTo>
                    <a:lnTo>
                      <a:pt x="89" y="89"/>
                    </a:lnTo>
                    <a:lnTo>
                      <a:pt x="80" y="102"/>
                    </a:lnTo>
                    <a:lnTo>
                      <a:pt x="69" y="113"/>
                    </a:lnTo>
                    <a:lnTo>
                      <a:pt x="60" y="120"/>
                    </a:lnTo>
                    <a:lnTo>
                      <a:pt x="53" y="126"/>
                    </a:lnTo>
                    <a:lnTo>
                      <a:pt x="51" y="127"/>
                    </a:lnTo>
                    <a:lnTo>
                      <a:pt x="48" y="126"/>
                    </a:lnTo>
                    <a:lnTo>
                      <a:pt x="43" y="122"/>
                    </a:lnTo>
                    <a:lnTo>
                      <a:pt x="34" y="115"/>
                    </a:lnTo>
                    <a:lnTo>
                      <a:pt x="25" y="106"/>
                    </a:lnTo>
                    <a:lnTo>
                      <a:pt x="15" y="94"/>
                    </a:lnTo>
                    <a:lnTo>
                      <a:pt x="8" y="80"/>
                    </a:lnTo>
                    <a:lnTo>
                      <a:pt x="2" y="65"/>
                    </a:lnTo>
                    <a:lnTo>
                      <a:pt x="1" y="58"/>
                    </a:lnTo>
                    <a:lnTo>
                      <a:pt x="0" y="50"/>
                    </a:lnTo>
                    <a:lnTo>
                      <a:pt x="4" y="30"/>
                    </a:lnTo>
                    <a:lnTo>
                      <a:pt x="14" y="14"/>
                    </a:lnTo>
                    <a:lnTo>
                      <a:pt x="30" y="4"/>
                    </a:lnTo>
                    <a:lnTo>
                      <a:pt x="49" y="0"/>
                    </a:lnTo>
                    <a:close/>
                  </a:path>
                </a:pathLst>
              </a:custGeom>
              <a:solidFill>
                <a:schemeClr val="bg1"/>
              </a:solidFill>
              <a:ln w="0">
                <a:noFill/>
                <a:prstDash val="solid"/>
                <a:round/>
                <a:headEnd/>
                <a:tailEnd/>
              </a:ln>
            </p:spPr>
            <p:txBody>
              <a:bodyPr anchor="ctr"/>
              <a:lstStyle/>
              <a:p>
                <a:pPr algn="ctr"/>
                <a:endParaRPr/>
              </a:p>
            </p:txBody>
          </p:sp>
        </p:grpSp>
        <p:grpSp>
          <p:nvGrpSpPr>
            <p:cNvPr id="7" name="Group 20"/>
            <p:cNvGrpSpPr/>
            <p:nvPr/>
          </p:nvGrpSpPr>
          <p:grpSpPr>
            <a:xfrm>
              <a:off x="5073191" y="2235019"/>
              <a:ext cx="1548058" cy="1346811"/>
              <a:chOff x="5073191" y="2235019"/>
              <a:chExt cx="1548058" cy="1346811"/>
            </a:xfrm>
          </p:grpSpPr>
          <p:sp>
            <p:nvSpPr>
              <p:cNvPr id="24" name="Hexagon 4"/>
              <p:cNvSpPr/>
              <p:nvPr/>
            </p:nvSpPr>
            <p:spPr>
              <a:xfrm>
                <a:off x="5073191" y="2235019"/>
                <a:ext cx="1548058" cy="1346811"/>
              </a:xfrm>
              <a:prstGeom prst="hexagon">
                <a:avLst>
                  <a:gd name="adj" fmla="val 25000"/>
                  <a:gd name="vf" fmla="val 115470"/>
                </a:avLst>
              </a:prstGeom>
              <a:solidFill>
                <a:schemeClr val="accent1"/>
              </a:solidFill>
              <a:ln w="571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5" name="Freeform: Shape 11"/>
              <p:cNvSpPr>
                <a:spLocks noChangeAspect="1"/>
              </p:cNvSpPr>
              <p:nvPr/>
            </p:nvSpPr>
            <p:spPr bwMode="auto">
              <a:xfrm>
                <a:off x="5659657" y="2728424"/>
                <a:ext cx="375125" cy="36000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bg1"/>
              </a:solidFill>
              <a:ln w="0">
                <a:noFill/>
                <a:prstDash val="solid"/>
                <a:round/>
                <a:headEnd/>
                <a:tailEnd/>
              </a:ln>
            </p:spPr>
            <p:txBody>
              <a:bodyPr anchor="ctr"/>
              <a:lstStyle/>
              <a:p>
                <a:pPr algn="ctr"/>
                <a:endParaRPr/>
              </a:p>
            </p:txBody>
          </p:sp>
        </p:grpSp>
        <p:cxnSp>
          <p:nvCxnSpPr>
            <p:cNvPr id="8" name="Connector: Elbow 16"/>
            <p:cNvCxnSpPr>
              <a:cxnSpLocks/>
            </p:cNvCxnSpPr>
            <p:nvPr/>
          </p:nvCxnSpPr>
          <p:spPr>
            <a:xfrm rot="10800000" flipH="1" flipV="1">
              <a:off x="2674264" y="1802739"/>
              <a:ext cx="2735629" cy="383639"/>
            </a:xfrm>
            <a:prstGeom prst="bentConnector4">
              <a:avLst>
                <a:gd name="adj1" fmla="val 35459"/>
                <a:gd name="adj2" fmla="val -163881"/>
              </a:avLst>
            </a:prstGeom>
            <a:ln w="3175">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Connector: Elbow 17"/>
            <p:cNvCxnSpPr>
              <a:cxnSpLocks/>
            </p:cNvCxnSpPr>
            <p:nvPr/>
          </p:nvCxnSpPr>
          <p:spPr>
            <a:xfrm flipV="1">
              <a:off x="8011429" y="2728424"/>
              <a:ext cx="1548058" cy="946596"/>
            </a:xfrm>
            <a:prstGeom prst="bentConnector3">
              <a:avLst>
                <a:gd name="adj1" fmla="val 50000"/>
              </a:avLst>
            </a:prstGeom>
            <a:ln w="3175">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Connector: Elbow 18"/>
            <p:cNvCxnSpPr>
              <a:cxnSpLocks/>
            </p:cNvCxnSpPr>
            <p:nvPr/>
          </p:nvCxnSpPr>
          <p:spPr>
            <a:xfrm>
              <a:off x="6669889" y="4441614"/>
              <a:ext cx="2964358" cy="673405"/>
            </a:xfrm>
            <a:prstGeom prst="bentConnector3">
              <a:avLst>
                <a:gd name="adj1" fmla="val 107712"/>
              </a:avLst>
            </a:prstGeom>
            <a:ln w="3175">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Connector: Elbow 19"/>
            <p:cNvCxnSpPr>
              <a:cxnSpLocks/>
            </p:cNvCxnSpPr>
            <p:nvPr/>
          </p:nvCxnSpPr>
          <p:spPr>
            <a:xfrm flipV="1">
              <a:off x="1655805" y="3675022"/>
              <a:ext cx="2027203" cy="1077684"/>
            </a:xfrm>
            <a:prstGeom prst="bentConnector3">
              <a:avLst>
                <a:gd name="adj1" fmla="val 50000"/>
              </a:avLst>
            </a:prstGeom>
            <a:ln w="3175">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695325" y="341066"/>
            <a:ext cx="5061857" cy="811234"/>
            <a:chOff x="6096000" y="2061026"/>
            <a:chExt cx="5061857" cy="811234"/>
          </a:xfrm>
        </p:grpSpPr>
        <p:sp>
          <p:nvSpPr>
            <p:cNvPr id="33" name="文本框 32"/>
            <p:cNvSpPr txBox="1"/>
            <p:nvPr/>
          </p:nvSpPr>
          <p:spPr>
            <a:xfrm>
              <a:off x="6096000" y="2061026"/>
              <a:ext cx="1096775" cy="584775"/>
            </a:xfrm>
            <a:prstGeom prst="rect">
              <a:avLst/>
            </a:prstGeom>
            <a:noFill/>
          </p:spPr>
          <p:txBody>
            <a:bodyPr wrap="none" rtlCol="0">
              <a:spAutoFit/>
              <a:scene3d>
                <a:camera prst="orthographicFront"/>
                <a:lightRig rig="threePt" dir="t"/>
              </a:scene3d>
              <a:sp3d contourW="12700"/>
            </a:bodyPr>
            <a:lstStyle/>
            <a:p>
              <a:r>
                <a:rPr lang="en-US" altLang="zh-CN" sz="3200" b="1" dirty="0">
                  <a:solidFill>
                    <a:srgbClr val="C3334F"/>
                  </a:solidFill>
                </a:rPr>
                <a:t>OCC</a:t>
              </a:r>
            </a:p>
          </p:txBody>
        </p:sp>
        <p:sp>
          <p:nvSpPr>
            <p:cNvPr id="34" name="文本框 33"/>
            <p:cNvSpPr txBox="1"/>
            <p:nvPr/>
          </p:nvSpPr>
          <p:spPr>
            <a:xfrm>
              <a:off x="6096000" y="2595261"/>
              <a:ext cx="5061857" cy="276999"/>
            </a:xfrm>
            <a:prstGeom prst="rect">
              <a:avLst/>
            </a:prstGeom>
            <a:noFill/>
          </p:spPr>
          <p:txBody>
            <a:bodyPr wrap="square" rtlCol="0">
              <a:spAutoFit/>
              <a:scene3d>
                <a:camera prst="orthographicFront"/>
                <a:lightRig rig="threePt" dir="t"/>
              </a:scene3d>
              <a:sp3d contourW="12700"/>
            </a:bodyPr>
            <a:lstStyle/>
            <a:p>
              <a:endParaRPr lang="en-US" altLang="zh-CN" sz="1200" dirty="0">
                <a:solidFill>
                  <a:schemeClr val="bg1">
                    <a:lumMod val="65000"/>
                  </a:schemeClr>
                </a:solidFill>
              </a:endParaRPr>
            </a:p>
          </p:txBody>
        </p:sp>
      </p:grpSp>
      <p:sp>
        <p:nvSpPr>
          <p:cNvPr id="35" name="矩形 34"/>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6993654" y="1487907"/>
            <a:ext cx="4004986" cy="1973837"/>
            <a:chOff x="1090387" y="2856558"/>
            <a:chExt cx="2425929" cy="1973837"/>
          </a:xfrm>
        </p:grpSpPr>
        <p:sp>
          <p:nvSpPr>
            <p:cNvPr id="39" name="矩形 38"/>
            <p:cNvSpPr/>
            <p:nvPr/>
          </p:nvSpPr>
          <p:spPr>
            <a:xfrm>
              <a:off x="1090387" y="3209182"/>
              <a:ext cx="2425929" cy="162121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当一个事务执行写操作时，它会尝试在数据库中修改数据。在</a:t>
              </a:r>
              <a:r>
                <a:rPr lang="en-US" altLang="zh-CN" sz="1400" dirty="0">
                  <a:solidFill>
                    <a:schemeClr val="tx1">
                      <a:lumMod val="50000"/>
                      <a:lumOff val="50000"/>
                    </a:schemeClr>
                  </a:solidFill>
                </a:rPr>
                <a:t>OCC</a:t>
              </a:r>
              <a:r>
                <a:rPr lang="zh-CN" altLang="en-US" sz="1400" dirty="0">
                  <a:solidFill>
                    <a:schemeClr val="tx1">
                      <a:lumMod val="50000"/>
                      <a:lumOff val="50000"/>
                    </a:schemeClr>
                  </a:solidFill>
                </a:rPr>
                <a:t>中，事务不会立即对数据行进行加锁。相反，它会记录下自己要修改的数据行及其原始值。</a:t>
              </a:r>
            </a:p>
          </p:txBody>
        </p:sp>
        <p:sp>
          <p:nvSpPr>
            <p:cNvPr id="40" name="矩形 39"/>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写操作</a:t>
              </a:r>
            </a:p>
          </p:txBody>
        </p:sp>
      </p:grpSp>
      <p:grpSp>
        <p:nvGrpSpPr>
          <p:cNvPr id="44" name="组合 43"/>
          <p:cNvGrpSpPr/>
          <p:nvPr/>
        </p:nvGrpSpPr>
        <p:grpSpPr>
          <a:xfrm>
            <a:off x="1803425" y="1463181"/>
            <a:ext cx="3487608" cy="1973837"/>
            <a:chOff x="1090387" y="2856558"/>
            <a:chExt cx="2425929" cy="1973837"/>
          </a:xfrm>
        </p:grpSpPr>
        <p:sp>
          <p:nvSpPr>
            <p:cNvPr id="45" name="矩形 44"/>
            <p:cNvSpPr/>
            <p:nvPr/>
          </p:nvSpPr>
          <p:spPr>
            <a:xfrm>
              <a:off x="1090387" y="3209182"/>
              <a:ext cx="2425929" cy="162121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当一个事务执行读操作时，它会读取数据库中的数据，而不会对数据行进行加锁。这意味着多个事务可以同时读取相同的数据行，不会发生阻塞或等待。</a:t>
              </a:r>
            </a:p>
          </p:txBody>
        </p:sp>
        <p:sp>
          <p:nvSpPr>
            <p:cNvPr id="46" name="矩形 45"/>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读操作</a:t>
              </a:r>
            </a:p>
          </p:txBody>
        </p:sp>
      </p:grpSp>
      <p:grpSp>
        <p:nvGrpSpPr>
          <p:cNvPr id="47" name="组合 46"/>
          <p:cNvGrpSpPr/>
          <p:nvPr/>
        </p:nvGrpSpPr>
        <p:grpSpPr>
          <a:xfrm>
            <a:off x="6809788" y="4557361"/>
            <a:ext cx="2761023" cy="1713830"/>
            <a:chOff x="1090387" y="2856558"/>
            <a:chExt cx="2425929" cy="1713830"/>
          </a:xfrm>
        </p:grpSpPr>
        <p:sp>
          <p:nvSpPr>
            <p:cNvPr id="48" name="矩形 47"/>
            <p:cNvSpPr/>
            <p:nvPr/>
          </p:nvSpPr>
          <p:spPr>
            <a:xfrm>
              <a:off x="1090387" y="3209182"/>
              <a:ext cx="2425929" cy="136120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如果没有冲突，事务会被提交，并将其修改应用到数据库中。此时，事务的修改会生效，并更新相应的数据行。</a:t>
              </a:r>
            </a:p>
            <a:p>
              <a:pPr algn="just">
                <a:lnSpc>
                  <a:spcPct val="120000"/>
                </a:lnSpc>
              </a:pPr>
              <a:endParaRPr lang="zh-CN" altLang="en-US" sz="1400" dirty="0">
                <a:solidFill>
                  <a:schemeClr val="tx1">
                    <a:lumMod val="50000"/>
                    <a:lumOff val="50000"/>
                  </a:schemeClr>
                </a:solidFill>
              </a:endParaRPr>
            </a:p>
          </p:txBody>
        </p:sp>
        <p:sp>
          <p:nvSpPr>
            <p:cNvPr id="49" name="矩形 48"/>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事务提交</a:t>
              </a:r>
            </a:p>
          </p:txBody>
        </p:sp>
      </p:grpSp>
      <p:grpSp>
        <p:nvGrpSpPr>
          <p:cNvPr id="50" name="组合 49"/>
          <p:cNvGrpSpPr/>
          <p:nvPr/>
        </p:nvGrpSpPr>
        <p:grpSpPr>
          <a:xfrm>
            <a:off x="489465" y="4478716"/>
            <a:ext cx="4682178" cy="3007966"/>
            <a:chOff x="1090387" y="2856558"/>
            <a:chExt cx="2425929" cy="3007966"/>
          </a:xfrm>
        </p:grpSpPr>
        <p:sp>
          <p:nvSpPr>
            <p:cNvPr id="51" name="矩形 50"/>
            <p:cNvSpPr/>
            <p:nvPr/>
          </p:nvSpPr>
          <p:spPr>
            <a:xfrm>
              <a:off x="1090387" y="3209182"/>
              <a:ext cx="2425929" cy="265534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当一个事务提交时，</a:t>
              </a:r>
              <a:r>
                <a:rPr lang="en-US" altLang="zh-CN" sz="1400" dirty="0" err="1">
                  <a:solidFill>
                    <a:schemeClr val="tx1">
                      <a:lumMod val="50000"/>
                      <a:lumOff val="50000"/>
                    </a:schemeClr>
                  </a:solidFill>
                </a:rPr>
                <a:t>OceanBase</a:t>
              </a:r>
              <a:r>
                <a:rPr lang="zh-CN" altLang="en-US" sz="1400" dirty="0">
                  <a:solidFill>
                    <a:schemeClr val="tx1">
                      <a:lumMod val="50000"/>
                      <a:lumOff val="50000"/>
                    </a:schemeClr>
                  </a:solidFill>
                </a:rPr>
                <a:t>会检查该事务所要修改的数据行是否与其他已经提交的事务的修改产生了冲突。这是通过比较事务提交时记录的原始值和当前数据库中的值来完成的。如果存在冲突，即其他事务已经修改了相同的数据行，冲突的事务将被回滚。</a:t>
              </a:r>
            </a:p>
          </p:txBody>
        </p:sp>
        <p:sp>
          <p:nvSpPr>
            <p:cNvPr id="52" name="矩形 51"/>
            <p:cNvSpPr/>
            <p:nvPr/>
          </p:nvSpPr>
          <p:spPr>
            <a:xfrm>
              <a:off x="1090387" y="285655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冲突检测</a:t>
              </a:r>
            </a:p>
          </p:txBody>
        </p:sp>
      </p:grpSp>
    </p:spTree>
    <p:extLst>
      <p:ext uri="{BB962C8B-B14F-4D97-AF65-F5344CB8AC3E}">
        <p14:creationId xmlns:p14="http://schemas.microsoft.com/office/powerpoint/2010/main" val="881964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randombar(horizontal)">
                                      <p:cBhvr>
                                        <p:cTn id="13" dur="500"/>
                                        <p:tgtEl>
                                          <p:spTgt spid="44"/>
                                        </p:tgtEl>
                                      </p:cBhvr>
                                    </p:animEffect>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randombar(horizontal)">
                                      <p:cBhvr>
                                        <p:cTn id="17" dur="500"/>
                                        <p:tgtEl>
                                          <p:spTgt spid="38"/>
                                        </p:tgtEl>
                                      </p:cBhvr>
                                    </p:animEffect>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randombar(horizontal)">
                                      <p:cBhvr>
                                        <p:cTn id="21" dur="500"/>
                                        <p:tgtEl>
                                          <p:spTgt spid="50"/>
                                        </p:tgtEl>
                                      </p:cBhvr>
                                    </p:animEffect>
                                  </p:childTnLst>
                                </p:cTn>
                              </p:par>
                            </p:childTnLst>
                          </p:cTn>
                        </p:par>
                        <p:par>
                          <p:cTn id="22" fill="hold">
                            <p:stCondLst>
                              <p:cond delay="2000"/>
                            </p:stCondLst>
                            <p:childTnLst>
                              <p:par>
                                <p:cTn id="23" presetID="14" presetClass="entr" presetSubtype="1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randombar(horizontal)">
                                      <p:cBhvr>
                                        <p:cTn id="2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341066"/>
            <a:ext cx="5061857" cy="811234"/>
            <a:chOff x="6096000" y="2061026"/>
            <a:chExt cx="5061857" cy="811234"/>
          </a:xfrm>
        </p:grpSpPr>
        <p:sp>
          <p:nvSpPr>
            <p:cNvPr id="8" name="文本框 7"/>
            <p:cNvSpPr txBox="1"/>
            <p:nvPr/>
          </p:nvSpPr>
          <p:spPr>
            <a:xfrm>
              <a:off x="6096000" y="2061026"/>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rgbClr val="C3334F"/>
                  </a:solidFill>
                </a:rPr>
                <a:t>性能优势</a:t>
              </a:r>
              <a:endParaRPr lang="en-US" altLang="zh-CN" sz="3200" b="1" dirty="0">
                <a:solidFill>
                  <a:srgbClr val="C3334F"/>
                </a:solidFill>
              </a:endParaRPr>
            </a:p>
          </p:txBody>
        </p:sp>
        <p:sp>
          <p:nvSpPr>
            <p:cNvPr id="9" name="文本框 8"/>
            <p:cNvSpPr txBox="1"/>
            <p:nvPr/>
          </p:nvSpPr>
          <p:spPr>
            <a:xfrm>
              <a:off x="6096000" y="2595261"/>
              <a:ext cx="5061857" cy="276999"/>
            </a:xfrm>
            <a:prstGeom prst="rect">
              <a:avLst/>
            </a:prstGeom>
            <a:noFill/>
          </p:spPr>
          <p:txBody>
            <a:bodyPr wrap="square" rtlCol="0">
              <a:spAutoFit/>
              <a:scene3d>
                <a:camera prst="orthographicFront"/>
                <a:lightRig rig="threePt" dir="t"/>
              </a:scene3d>
              <a:sp3d contourW="12700"/>
            </a:bodyPr>
            <a:lstStyle/>
            <a:p>
              <a:endParaRPr lang="en-US" altLang="zh-CN" sz="1200" dirty="0">
                <a:solidFill>
                  <a:schemeClr val="bg1">
                    <a:lumMod val="65000"/>
                  </a:schemeClr>
                </a:solidFill>
              </a:endParaRPr>
            </a:p>
          </p:txBody>
        </p:sp>
      </p:grpSp>
      <p:sp>
        <p:nvSpPr>
          <p:cNvPr id="10" name="矩形 9"/>
          <p:cNvSpPr/>
          <p:nvPr/>
        </p:nvSpPr>
        <p:spPr>
          <a:xfrm>
            <a:off x="11335658" y="348342"/>
            <a:ext cx="508000" cy="508000"/>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987316" y="856342"/>
            <a:ext cx="348342" cy="348342"/>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784114" y="653140"/>
            <a:ext cx="203202" cy="203202"/>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889000" y="1839683"/>
            <a:ext cx="2476500" cy="4449905"/>
            <a:chOff x="889000" y="1839684"/>
            <a:chExt cx="2476500" cy="3853030"/>
          </a:xfrm>
        </p:grpSpPr>
        <p:sp>
          <p:nvSpPr>
            <p:cNvPr id="20" name="矩形 19"/>
            <p:cNvSpPr/>
            <p:nvPr/>
          </p:nvSpPr>
          <p:spPr>
            <a:xfrm>
              <a:off x="889000" y="1839684"/>
              <a:ext cx="2476500" cy="37011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89000" y="1958640"/>
              <a:ext cx="2476500" cy="3695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006263" y="3120148"/>
              <a:ext cx="2241974" cy="2572566"/>
              <a:chOff x="1633218" y="2774894"/>
              <a:chExt cx="2241974" cy="2572566"/>
            </a:xfrm>
          </p:grpSpPr>
          <p:sp>
            <p:nvSpPr>
              <p:cNvPr id="25" name="矩形 24"/>
              <p:cNvSpPr/>
              <p:nvPr/>
            </p:nvSpPr>
            <p:spPr>
              <a:xfrm>
                <a:off x="1757255" y="3209182"/>
                <a:ext cx="1993900" cy="2138278"/>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solidFill>
                      <a:schemeClr val="bg1"/>
                    </a:solidFill>
                  </a:rPr>
                  <a:t>MVCC</a:t>
                </a:r>
                <a:r>
                  <a:rPr lang="zh-CN" altLang="en-US" sz="1400" dirty="0">
                    <a:solidFill>
                      <a:schemeClr val="bg1"/>
                    </a:solidFill>
                  </a:rPr>
                  <a:t>和</a:t>
                </a:r>
                <a:r>
                  <a:rPr lang="en-US" altLang="zh-CN" sz="1400" dirty="0">
                    <a:solidFill>
                      <a:schemeClr val="bg1"/>
                    </a:solidFill>
                  </a:rPr>
                  <a:t>OCC</a:t>
                </a:r>
                <a:r>
                  <a:rPr lang="zh-CN" altLang="en-US" sz="1400" dirty="0">
                    <a:solidFill>
                      <a:schemeClr val="bg1"/>
                    </a:solidFill>
                  </a:rPr>
                  <a:t>允许多个事务并发地读取和修改数据库，而不需要相互阻塞等待资源。这可以提高系统的并发处理能力，允许更多的用户或应用程序同时访问数据库。</a:t>
                </a:r>
              </a:p>
            </p:txBody>
          </p:sp>
          <p:sp>
            <p:nvSpPr>
              <p:cNvPr id="26" name="矩形 25"/>
              <p:cNvSpPr/>
              <p:nvPr/>
            </p:nvSpPr>
            <p:spPr>
              <a:xfrm>
                <a:off x="1633218" y="2774894"/>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提高并发性能</a:t>
                </a:r>
              </a:p>
            </p:txBody>
          </p:sp>
        </p:grpSp>
        <p:sp>
          <p:nvSpPr>
            <p:cNvPr id="40" name="椭圆 35"/>
            <p:cNvSpPr/>
            <p:nvPr/>
          </p:nvSpPr>
          <p:spPr>
            <a:xfrm>
              <a:off x="1866841" y="2328757"/>
              <a:ext cx="520818" cy="476227"/>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45" name="组合 44"/>
          <p:cNvGrpSpPr/>
          <p:nvPr/>
        </p:nvGrpSpPr>
        <p:grpSpPr>
          <a:xfrm>
            <a:off x="3545719" y="1839684"/>
            <a:ext cx="2476500" cy="4405586"/>
            <a:chOff x="3545719" y="1839684"/>
            <a:chExt cx="2476500" cy="3814656"/>
          </a:xfrm>
        </p:grpSpPr>
        <p:sp>
          <p:nvSpPr>
            <p:cNvPr id="21" name="矩形 20"/>
            <p:cNvSpPr/>
            <p:nvPr/>
          </p:nvSpPr>
          <p:spPr>
            <a:xfrm>
              <a:off x="3545719" y="1839684"/>
              <a:ext cx="2476500" cy="37011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45719" y="1958640"/>
              <a:ext cx="2476500" cy="3695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662982" y="3125496"/>
              <a:ext cx="2241974" cy="2308685"/>
              <a:chOff x="1633218" y="2780242"/>
              <a:chExt cx="2241974" cy="2308685"/>
            </a:xfrm>
          </p:grpSpPr>
          <p:sp>
            <p:nvSpPr>
              <p:cNvPr id="28" name="矩形 27"/>
              <p:cNvSpPr/>
              <p:nvPr/>
            </p:nvSpPr>
            <p:spPr>
              <a:xfrm>
                <a:off x="1757255" y="3209182"/>
                <a:ext cx="1993900" cy="187974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solidFill>
                      <a:schemeClr val="bg1"/>
                    </a:solidFill>
                  </a:rPr>
                  <a:t>MVCC</a:t>
                </a:r>
                <a:r>
                  <a:rPr lang="zh-CN" altLang="en-US" sz="1400" dirty="0">
                    <a:solidFill>
                      <a:schemeClr val="bg1"/>
                    </a:solidFill>
                  </a:rPr>
                  <a:t>和</a:t>
                </a:r>
                <a:r>
                  <a:rPr lang="en-US" altLang="zh-CN" sz="1400" dirty="0">
                    <a:solidFill>
                      <a:schemeClr val="bg1"/>
                    </a:solidFill>
                  </a:rPr>
                  <a:t>OCC</a:t>
                </a:r>
                <a:r>
                  <a:rPr lang="zh-CN" altLang="en-US" sz="1400" dirty="0">
                    <a:solidFill>
                      <a:schemeClr val="bg1"/>
                    </a:solidFill>
                  </a:rPr>
                  <a:t>使用乐观并发控制，不需要使用传统的锁机制，如悲观锁。相比于悲观锁，乐观并发控制可以减少锁冲突的概率，提高并发性能。</a:t>
                </a:r>
              </a:p>
            </p:txBody>
          </p:sp>
          <p:sp>
            <p:nvSpPr>
              <p:cNvPr id="29" name="矩形 28"/>
              <p:cNvSpPr/>
              <p:nvPr/>
            </p:nvSpPr>
            <p:spPr>
              <a:xfrm>
                <a:off x="1633218" y="2780242"/>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减少锁冲突</a:t>
                </a:r>
              </a:p>
            </p:txBody>
          </p:sp>
        </p:grpSp>
        <p:sp>
          <p:nvSpPr>
            <p:cNvPr id="41" name="椭圆 36"/>
            <p:cNvSpPr/>
            <p:nvPr/>
          </p:nvSpPr>
          <p:spPr>
            <a:xfrm>
              <a:off x="4491869" y="2328756"/>
              <a:ext cx="584200" cy="47622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46" name="组合 45"/>
          <p:cNvGrpSpPr/>
          <p:nvPr/>
        </p:nvGrpSpPr>
        <p:grpSpPr>
          <a:xfrm>
            <a:off x="6202438" y="1839684"/>
            <a:ext cx="2476500" cy="4405586"/>
            <a:chOff x="6202438" y="1839684"/>
            <a:chExt cx="2476500" cy="3853030"/>
          </a:xfrm>
        </p:grpSpPr>
        <p:sp>
          <p:nvSpPr>
            <p:cNvPr id="22" name="矩形 21"/>
            <p:cNvSpPr/>
            <p:nvPr/>
          </p:nvSpPr>
          <p:spPr>
            <a:xfrm>
              <a:off x="6202438" y="1839684"/>
              <a:ext cx="2476500" cy="37011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202438" y="1958640"/>
              <a:ext cx="2476500" cy="3695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0" name="组合 29"/>
            <p:cNvGrpSpPr/>
            <p:nvPr/>
          </p:nvGrpSpPr>
          <p:grpSpPr>
            <a:xfrm>
              <a:off x="6319701" y="3142467"/>
              <a:ext cx="2241974" cy="2550247"/>
              <a:chOff x="1633218" y="2797213"/>
              <a:chExt cx="2241974" cy="2550247"/>
            </a:xfrm>
          </p:grpSpPr>
          <p:sp>
            <p:nvSpPr>
              <p:cNvPr id="31" name="矩形 30"/>
              <p:cNvSpPr/>
              <p:nvPr/>
            </p:nvSpPr>
            <p:spPr>
              <a:xfrm>
                <a:off x="1757255" y="3209182"/>
                <a:ext cx="1993900" cy="2138278"/>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solidFill>
                      <a:schemeClr val="bg1"/>
                    </a:solidFill>
                  </a:rPr>
                  <a:t>MVCC</a:t>
                </a:r>
                <a:r>
                  <a:rPr lang="zh-CN" altLang="en-US" sz="1400" dirty="0">
                    <a:solidFill>
                      <a:schemeClr val="bg1"/>
                    </a:solidFill>
                  </a:rPr>
                  <a:t>和</a:t>
                </a:r>
                <a:r>
                  <a:rPr lang="en-US" altLang="zh-CN" sz="1400" dirty="0">
                    <a:solidFill>
                      <a:schemeClr val="bg1"/>
                    </a:solidFill>
                  </a:rPr>
                  <a:t>OCC</a:t>
                </a:r>
                <a:r>
                  <a:rPr lang="zh-CN" altLang="en-US" sz="1400" dirty="0">
                    <a:solidFill>
                      <a:schemeClr val="bg1"/>
                    </a:solidFill>
                  </a:rPr>
                  <a:t>减少了事务之间争用资源的可能性，因此可以降低死锁的风险。死锁是多个事务相互等待对方释放资源的情况，而</a:t>
                </a:r>
                <a:r>
                  <a:rPr lang="en-US" altLang="zh-CN" sz="1400" dirty="0">
                    <a:solidFill>
                      <a:schemeClr val="bg1"/>
                    </a:solidFill>
                  </a:rPr>
                  <a:t>MVCC</a:t>
                </a:r>
                <a:r>
                  <a:rPr lang="zh-CN" altLang="en-US" sz="1400" dirty="0">
                    <a:solidFill>
                      <a:schemeClr val="bg1"/>
                    </a:solidFill>
                  </a:rPr>
                  <a:t>和</a:t>
                </a:r>
                <a:r>
                  <a:rPr lang="en-US" altLang="zh-CN" sz="1400" dirty="0">
                    <a:solidFill>
                      <a:schemeClr val="bg1"/>
                    </a:solidFill>
                  </a:rPr>
                  <a:t>OCC</a:t>
                </a:r>
                <a:r>
                  <a:rPr lang="zh-CN" altLang="en-US" sz="1400" dirty="0">
                    <a:solidFill>
                      <a:schemeClr val="bg1"/>
                    </a:solidFill>
                  </a:rPr>
                  <a:t>可以减少这种情况的发生。</a:t>
                </a:r>
              </a:p>
            </p:txBody>
          </p:sp>
          <p:sp>
            <p:nvSpPr>
              <p:cNvPr id="32" name="矩形 31"/>
              <p:cNvSpPr/>
              <p:nvPr/>
            </p:nvSpPr>
            <p:spPr>
              <a:xfrm>
                <a:off x="1633218" y="2797213"/>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减少死锁风险</a:t>
                </a:r>
              </a:p>
            </p:txBody>
          </p:sp>
        </p:grpSp>
        <p:sp>
          <p:nvSpPr>
            <p:cNvPr id="42" name="椭圆 37"/>
            <p:cNvSpPr/>
            <p:nvPr/>
          </p:nvSpPr>
          <p:spPr>
            <a:xfrm>
              <a:off x="7148588" y="2328757"/>
              <a:ext cx="584200" cy="48593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47" name="组合 46"/>
          <p:cNvGrpSpPr/>
          <p:nvPr/>
        </p:nvGrpSpPr>
        <p:grpSpPr>
          <a:xfrm>
            <a:off x="8859158" y="1839683"/>
            <a:ext cx="2476500" cy="4361709"/>
            <a:chOff x="8859158" y="1839684"/>
            <a:chExt cx="2476500" cy="3853030"/>
          </a:xfrm>
        </p:grpSpPr>
        <p:sp>
          <p:nvSpPr>
            <p:cNvPr id="23" name="矩形 22"/>
            <p:cNvSpPr/>
            <p:nvPr/>
          </p:nvSpPr>
          <p:spPr>
            <a:xfrm>
              <a:off x="8859158" y="1839684"/>
              <a:ext cx="2476500" cy="37011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859158" y="1958640"/>
              <a:ext cx="2476500" cy="3695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3" name="组合 32"/>
            <p:cNvGrpSpPr/>
            <p:nvPr/>
          </p:nvGrpSpPr>
          <p:grpSpPr>
            <a:xfrm>
              <a:off x="8976420" y="3169546"/>
              <a:ext cx="2241974" cy="2523168"/>
              <a:chOff x="1633218" y="2824292"/>
              <a:chExt cx="2241974" cy="2523168"/>
            </a:xfrm>
          </p:grpSpPr>
          <p:sp>
            <p:nvSpPr>
              <p:cNvPr id="34" name="矩形 33"/>
              <p:cNvSpPr/>
              <p:nvPr/>
            </p:nvSpPr>
            <p:spPr>
              <a:xfrm>
                <a:off x="1757255" y="3209182"/>
                <a:ext cx="1993900" cy="2138278"/>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solidFill>
                      <a:schemeClr val="bg1"/>
                    </a:solidFill>
                  </a:rPr>
                  <a:t>MVCC</a:t>
                </a:r>
                <a:r>
                  <a:rPr lang="zh-CN" altLang="en-US" sz="1400" dirty="0">
                    <a:solidFill>
                      <a:schemeClr val="bg1"/>
                    </a:solidFill>
                  </a:rPr>
                  <a:t>和</a:t>
                </a:r>
                <a:r>
                  <a:rPr lang="en-US" altLang="zh-CN" sz="1400" dirty="0">
                    <a:solidFill>
                      <a:schemeClr val="bg1"/>
                    </a:solidFill>
                  </a:rPr>
                  <a:t>OCC</a:t>
                </a:r>
                <a:r>
                  <a:rPr lang="zh-CN" altLang="en-US" sz="1400" dirty="0">
                    <a:solidFill>
                      <a:schemeClr val="bg1"/>
                    </a:solidFill>
                  </a:rPr>
                  <a:t>减少了事务之间争用资源的可能性，因此可以降低死锁的风险。死锁是多个事务相互等待对方释放资源的情况，而</a:t>
                </a:r>
                <a:r>
                  <a:rPr lang="en-US" altLang="zh-CN" sz="1400" dirty="0">
                    <a:solidFill>
                      <a:schemeClr val="bg1"/>
                    </a:solidFill>
                  </a:rPr>
                  <a:t>MVCC</a:t>
                </a:r>
                <a:r>
                  <a:rPr lang="zh-CN" altLang="en-US" sz="1400" dirty="0">
                    <a:solidFill>
                      <a:schemeClr val="bg1"/>
                    </a:solidFill>
                  </a:rPr>
                  <a:t>和</a:t>
                </a:r>
                <a:r>
                  <a:rPr lang="en-US" altLang="zh-CN" sz="1400" dirty="0">
                    <a:solidFill>
                      <a:schemeClr val="bg1"/>
                    </a:solidFill>
                  </a:rPr>
                  <a:t>OCC</a:t>
                </a:r>
                <a:r>
                  <a:rPr lang="zh-CN" altLang="en-US" sz="1400" dirty="0">
                    <a:solidFill>
                      <a:schemeClr val="bg1"/>
                    </a:solidFill>
                  </a:rPr>
                  <a:t>可以减少这种情况的发生。</a:t>
                </a:r>
              </a:p>
            </p:txBody>
          </p:sp>
          <p:sp>
            <p:nvSpPr>
              <p:cNvPr id="35" name="矩形 34"/>
              <p:cNvSpPr/>
              <p:nvPr/>
            </p:nvSpPr>
            <p:spPr>
              <a:xfrm>
                <a:off x="1633218" y="2824292"/>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降低回滚和重试次数</a:t>
                </a:r>
              </a:p>
            </p:txBody>
          </p:sp>
        </p:grpSp>
        <p:sp>
          <p:nvSpPr>
            <p:cNvPr id="43" name="椭圆 38"/>
            <p:cNvSpPr/>
            <p:nvPr/>
          </p:nvSpPr>
          <p:spPr>
            <a:xfrm>
              <a:off x="9824506" y="2328756"/>
              <a:ext cx="545802" cy="495747"/>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spTree>
    <p:extLst>
      <p:ext uri="{BB962C8B-B14F-4D97-AF65-F5344CB8AC3E}">
        <p14:creationId xmlns:p14="http://schemas.microsoft.com/office/powerpoint/2010/main" val="1463609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ppt_x</p:attrName>
                                        </p:attrNameLst>
                                      </p:cBhvr>
                                      <p:tavLst>
                                        <p:tav tm="0">
                                          <p:val>
                                            <p:strVal val="#ppt_x"/>
                                          </p:val>
                                        </p:tav>
                                        <p:tav tm="100000">
                                          <p:val>
                                            <p:strVal val="#ppt_x"/>
                                          </p:val>
                                        </p:tav>
                                      </p:tavLst>
                                    </p:anim>
                                    <p:anim calcmode="lin" valueType="num">
                                      <p:cBhvr>
                                        <p:cTn id="8" dur="500" fill="hold"/>
                                        <p:tgtEl>
                                          <p:spTgt spid="44"/>
                                        </p:tgtEl>
                                        <p:attrNameLst>
                                          <p:attrName>ppt_y</p:attrName>
                                        </p:attrNameLst>
                                      </p:cBhvr>
                                      <p:tavLst>
                                        <p:tav tm="0">
                                          <p:val>
                                            <p:strVal val="#ppt_y-#ppt_h/2"/>
                                          </p:val>
                                        </p:tav>
                                        <p:tav tm="100000">
                                          <p:val>
                                            <p:strVal val="#ppt_y"/>
                                          </p:val>
                                        </p:tav>
                                      </p:tavLst>
                                    </p:anim>
                                    <p:anim calcmode="lin" valueType="num">
                                      <p:cBhvr>
                                        <p:cTn id="9" dur="500" fill="hold"/>
                                        <p:tgtEl>
                                          <p:spTgt spid="44"/>
                                        </p:tgtEl>
                                        <p:attrNameLst>
                                          <p:attrName>ppt_w</p:attrName>
                                        </p:attrNameLst>
                                      </p:cBhvr>
                                      <p:tavLst>
                                        <p:tav tm="0">
                                          <p:val>
                                            <p:strVal val="#ppt_w"/>
                                          </p:val>
                                        </p:tav>
                                        <p:tav tm="100000">
                                          <p:val>
                                            <p:strVal val="#ppt_w"/>
                                          </p:val>
                                        </p:tav>
                                      </p:tavLst>
                                    </p:anim>
                                    <p:anim calcmode="lin" valueType="num">
                                      <p:cBhvr>
                                        <p:cTn id="10" dur="500" fill="hold"/>
                                        <p:tgtEl>
                                          <p:spTgt spid="44"/>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4"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p:cTn id="14" dur="500" fill="hold"/>
                                        <p:tgtEl>
                                          <p:spTgt spid="45"/>
                                        </p:tgtEl>
                                        <p:attrNameLst>
                                          <p:attrName>ppt_x</p:attrName>
                                        </p:attrNameLst>
                                      </p:cBhvr>
                                      <p:tavLst>
                                        <p:tav tm="0">
                                          <p:val>
                                            <p:strVal val="#ppt_x"/>
                                          </p:val>
                                        </p:tav>
                                        <p:tav tm="100000">
                                          <p:val>
                                            <p:strVal val="#ppt_x"/>
                                          </p:val>
                                        </p:tav>
                                      </p:tavLst>
                                    </p:anim>
                                    <p:anim calcmode="lin" valueType="num">
                                      <p:cBhvr>
                                        <p:cTn id="15" dur="500" fill="hold"/>
                                        <p:tgtEl>
                                          <p:spTgt spid="45"/>
                                        </p:tgtEl>
                                        <p:attrNameLst>
                                          <p:attrName>ppt_y</p:attrName>
                                        </p:attrNameLst>
                                      </p:cBhvr>
                                      <p:tavLst>
                                        <p:tav tm="0">
                                          <p:val>
                                            <p:strVal val="#ppt_y+#ppt_h/2"/>
                                          </p:val>
                                        </p:tav>
                                        <p:tav tm="100000">
                                          <p:val>
                                            <p:strVal val="#ppt_y"/>
                                          </p:val>
                                        </p:tav>
                                      </p:tavLst>
                                    </p:anim>
                                    <p:anim calcmode="lin" valueType="num">
                                      <p:cBhvr>
                                        <p:cTn id="16" dur="500" fill="hold"/>
                                        <p:tgtEl>
                                          <p:spTgt spid="45"/>
                                        </p:tgtEl>
                                        <p:attrNameLst>
                                          <p:attrName>ppt_w</p:attrName>
                                        </p:attrNameLst>
                                      </p:cBhvr>
                                      <p:tavLst>
                                        <p:tav tm="0">
                                          <p:val>
                                            <p:strVal val="#ppt_w"/>
                                          </p:val>
                                        </p:tav>
                                        <p:tav tm="100000">
                                          <p:val>
                                            <p:strVal val="#ppt_w"/>
                                          </p:val>
                                        </p:tav>
                                      </p:tavLst>
                                    </p:anim>
                                    <p:anim calcmode="lin" valueType="num">
                                      <p:cBhvr>
                                        <p:cTn id="17" dur="500" fill="hold"/>
                                        <p:tgtEl>
                                          <p:spTgt spid="45"/>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1"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ppt_x</p:attrName>
                                        </p:attrNameLst>
                                      </p:cBhvr>
                                      <p:tavLst>
                                        <p:tav tm="0">
                                          <p:val>
                                            <p:strVal val="#ppt_x"/>
                                          </p:val>
                                        </p:tav>
                                        <p:tav tm="100000">
                                          <p:val>
                                            <p:strVal val="#ppt_x"/>
                                          </p:val>
                                        </p:tav>
                                      </p:tavLst>
                                    </p:anim>
                                    <p:anim calcmode="lin" valueType="num">
                                      <p:cBhvr>
                                        <p:cTn id="22" dur="500" fill="hold"/>
                                        <p:tgtEl>
                                          <p:spTgt spid="46"/>
                                        </p:tgtEl>
                                        <p:attrNameLst>
                                          <p:attrName>ppt_y</p:attrName>
                                        </p:attrNameLst>
                                      </p:cBhvr>
                                      <p:tavLst>
                                        <p:tav tm="0">
                                          <p:val>
                                            <p:strVal val="#ppt_y-#ppt_h/2"/>
                                          </p:val>
                                        </p:tav>
                                        <p:tav tm="100000">
                                          <p:val>
                                            <p:strVal val="#ppt_y"/>
                                          </p:val>
                                        </p:tav>
                                      </p:tavLst>
                                    </p:anim>
                                    <p:anim calcmode="lin" valueType="num">
                                      <p:cBhvr>
                                        <p:cTn id="23" dur="500" fill="hold"/>
                                        <p:tgtEl>
                                          <p:spTgt spid="46"/>
                                        </p:tgtEl>
                                        <p:attrNameLst>
                                          <p:attrName>ppt_w</p:attrName>
                                        </p:attrNameLst>
                                      </p:cBhvr>
                                      <p:tavLst>
                                        <p:tav tm="0">
                                          <p:val>
                                            <p:strVal val="#ppt_w"/>
                                          </p:val>
                                        </p:tav>
                                        <p:tav tm="100000">
                                          <p:val>
                                            <p:strVal val="#ppt_w"/>
                                          </p:val>
                                        </p:tav>
                                      </p:tavLst>
                                    </p:anim>
                                    <p:anim calcmode="lin" valueType="num">
                                      <p:cBhvr>
                                        <p:cTn id="24" dur="500" fill="hold"/>
                                        <p:tgtEl>
                                          <p:spTgt spid="46"/>
                                        </p:tgtEl>
                                        <p:attrNameLst>
                                          <p:attrName>ppt_h</p:attrName>
                                        </p:attrNameLst>
                                      </p:cBhvr>
                                      <p:tavLst>
                                        <p:tav tm="0">
                                          <p:val>
                                            <p:fltVal val="0"/>
                                          </p:val>
                                        </p:tav>
                                        <p:tav tm="100000">
                                          <p:val>
                                            <p:strVal val="#ppt_h"/>
                                          </p:val>
                                        </p:tav>
                                      </p:tavLst>
                                    </p:anim>
                                  </p:childTnLst>
                                </p:cTn>
                              </p:par>
                            </p:childTnLst>
                          </p:cTn>
                        </p:par>
                        <p:par>
                          <p:cTn id="25" fill="hold">
                            <p:stCondLst>
                              <p:cond delay="1500"/>
                            </p:stCondLst>
                            <p:childTnLst>
                              <p:par>
                                <p:cTn id="26" presetID="17" presetClass="entr" presetSubtype="4"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p:cTn id="28" dur="500" fill="hold"/>
                                        <p:tgtEl>
                                          <p:spTgt spid="47"/>
                                        </p:tgtEl>
                                        <p:attrNameLst>
                                          <p:attrName>ppt_x</p:attrName>
                                        </p:attrNameLst>
                                      </p:cBhvr>
                                      <p:tavLst>
                                        <p:tav tm="0">
                                          <p:val>
                                            <p:strVal val="#ppt_x"/>
                                          </p:val>
                                        </p:tav>
                                        <p:tav tm="100000">
                                          <p:val>
                                            <p:strVal val="#ppt_x"/>
                                          </p:val>
                                        </p:tav>
                                      </p:tavLst>
                                    </p:anim>
                                    <p:anim calcmode="lin" valueType="num">
                                      <p:cBhvr>
                                        <p:cTn id="29" dur="500" fill="hold"/>
                                        <p:tgtEl>
                                          <p:spTgt spid="47"/>
                                        </p:tgtEl>
                                        <p:attrNameLst>
                                          <p:attrName>ppt_y</p:attrName>
                                        </p:attrNameLst>
                                      </p:cBhvr>
                                      <p:tavLst>
                                        <p:tav tm="0">
                                          <p:val>
                                            <p:strVal val="#ppt_y+#ppt_h/2"/>
                                          </p:val>
                                        </p:tav>
                                        <p:tav tm="100000">
                                          <p:val>
                                            <p:strVal val="#ppt_y"/>
                                          </p:val>
                                        </p:tav>
                                      </p:tavLst>
                                    </p:anim>
                                    <p:anim calcmode="lin" valueType="num">
                                      <p:cBhvr>
                                        <p:cTn id="30" dur="500" fill="hold"/>
                                        <p:tgtEl>
                                          <p:spTgt spid="47"/>
                                        </p:tgtEl>
                                        <p:attrNameLst>
                                          <p:attrName>ppt_w</p:attrName>
                                        </p:attrNameLst>
                                      </p:cBhvr>
                                      <p:tavLst>
                                        <p:tav tm="0">
                                          <p:val>
                                            <p:strVal val="#ppt_w"/>
                                          </p:val>
                                        </p:tav>
                                        <p:tav tm="100000">
                                          <p:val>
                                            <p:strVal val="#ppt_w"/>
                                          </p:val>
                                        </p:tav>
                                      </p:tavLst>
                                    </p:anim>
                                    <p:anim calcmode="lin" valueType="num">
                                      <p:cBhvr>
                                        <p:cTn id="31" dur="500" fill="hold"/>
                                        <p:tgtEl>
                                          <p:spTgt spid="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pic>
        <p:nvPicPr>
          <p:cNvPr id="17" name="图片占位符 16"/>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4133850" y="0"/>
            <a:ext cx="8058150" cy="6858000"/>
          </a:xfrm>
        </p:spPr>
      </p:pic>
      <p:sp>
        <p:nvSpPr>
          <p:cNvPr id="58" name="矩形 57"/>
          <p:cNvSpPr/>
          <p:nvPr/>
        </p:nvSpPr>
        <p:spPr>
          <a:xfrm>
            <a:off x="0" y="0"/>
            <a:ext cx="12192000" cy="6858000"/>
          </a:xfrm>
          <a:prstGeom prst="rect">
            <a:avLst/>
          </a:prstGeom>
          <a:solidFill>
            <a:schemeClr val="bg2">
              <a:lumMod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grpSp>
        <p:nvGrpSpPr>
          <p:cNvPr id="33" name="组合 32"/>
          <p:cNvGrpSpPr/>
          <p:nvPr/>
        </p:nvGrpSpPr>
        <p:grpSpPr>
          <a:xfrm>
            <a:off x="714375" y="2527311"/>
            <a:ext cx="2028825" cy="504000"/>
            <a:chOff x="714375" y="4527561"/>
            <a:chExt cx="2028825" cy="504000"/>
          </a:xfrm>
        </p:grpSpPr>
        <p:sp>
          <p:nvSpPr>
            <p:cNvPr id="50" name="矩形 49"/>
            <p:cNvSpPr/>
            <p:nvPr/>
          </p:nvSpPr>
          <p:spPr>
            <a:xfrm>
              <a:off x="714375" y="4527561"/>
              <a:ext cx="2028825" cy="504000"/>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904875" y="4577054"/>
              <a:ext cx="1534587" cy="400110"/>
            </a:xfrm>
            <a:prstGeom prst="rect">
              <a:avLst/>
            </a:prstGeom>
            <a:noFill/>
          </p:spPr>
          <p:txBody>
            <a:bodyPr wrap="none" rtlCol="0">
              <a:spAutoFit/>
              <a:scene3d>
                <a:camera prst="orthographicFront"/>
                <a:lightRig rig="threePt" dir="t"/>
              </a:scene3d>
              <a:sp3d contourW="12700"/>
            </a:bodyPr>
            <a:lstStyle/>
            <a:p>
              <a:r>
                <a:rPr lang="en-US" altLang="zh-CN" sz="2000" b="1" dirty="0">
                  <a:solidFill>
                    <a:schemeClr val="bg1"/>
                  </a:solidFill>
                </a:rPr>
                <a:t>PART TWO</a:t>
              </a:r>
              <a:endParaRPr lang="zh-CN" altLang="en-US" sz="2000" b="1" dirty="0">
                <a:solidFill>
                  <a:schemeClr val="bg1"/>
                </a:solidFill>
              </a:endParaRPr>
            </a:p>
          </p:txBody>
        </p:sp>
      </p:grpSp>
      <p:sp>
        <p:nvSpPr>
          <p:cNvPr id="53" name="文本框 52"/>
          <p:cNvSpPr txBox="1"/>
          <p:nvPr/>
        </p:nvSpPr>
        <p:spPr>
          <a:xfrm>
            <a:off x="608241" y="3225945"/>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bg1"/>
                </a:solidFill>
              </a:rPr>
              <a:t>事务缓存</a:t>
            </a:r>
            <a:endParaRPr lang="en-US" altLang="zh-CN" sz="2800" b="1" dirty="0">
              <a:solidFill>
                <a:schemeClr val="bg1"/>
              </a:solidFill>
            </a:endParaRPr>
          </a:p>
        </p:txBody>
      </p:sp>
      <p:sp>
        <p:nvSpPr>
          <p:cNvPr id="55" name="文本框 54"/>
          <p:cNvSpPr txBox="1"/>
          <p:nvPr/>
        </p:nvSpPr>
        <p:spPr>
          <a:xfrm>
            <a:off x="608241" y="4426843"/>
            <a:ext cx="2316660" cy="338554"/>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01.Location cache </a:t>
            </a:r>
            <a:r>
              <a:rPr lang="zh-CN" altLang="en-US" sz="1600" dirty="0">
                <a:solidFill>
                  <a:schemeClr val="bg1"/>
                </a:solidFill>
              </a:rPr>
              <a:t>介绍</a:t>
            </a:r>
            <a:endParaRPr lang="en-US" altLang="zh-CN" sz="1600" dirty="0">
              <a:solidFill>
                <a:schemeClr val="bg1"/>
              </a:solidFill>
            </a:endParaRPr>
          </a:p>
        </p:txBody>
      </p:sp>
      <p:sp>
        <p:nvSpPr>
          <p:cNvPr id="56" name="文本框 55"/>
          <p:cNvSpPr txBox="1"/>
          <p:nvPr/>
        </p:nvSpPr>
        <p:spPr>
          <a:xfrm>
            <a:off x="608241" y="4928168"/>
            <a:ext cx="1544397" cy="338554"/>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02.SQL engine</a:t>
            </a:r>
          </a:p>
        </p:txBody>
      </p:sp>
      <p:sp>
        <p:nvSpPr>
          <p:cNvPr id="57" name="文本框 56"/>
          <p:cNvSpPr txBox="1"/>
          <p:nvPr/>
        </p:nvSpPr>
        <p:spPr>
          <a:xfrm>
            <a:off x="608241" y="5429492"/>
            <a:ext cx="1483098" cy="338554"/>
          </a:xfrm>
          <a:prstGeom prst="rect">
            <a:avLst/>
          </a:prstGeom>
          <a:noFill/>
        </p:spPr>
        <p:txBody>
          <a:bodyPr wrap="none" rtlCol="0">
            <a:spAutoFit/>
            <a:scene3d>
              <a:camera prst="orthographicFront"/>
              <a:lightRig rig="threePt" dir="t"/>
            </a:scene3d>
            <a:sp3d contourW="12700"/>
          </a:bodyPr>
          <a:lstStyle/>
          <a:p>
            <a:r>
              <a:rPr lang="en-US" altLang="zh-CN" sz="1600" dirty="0">
                <a:solidFill>
                  <a:schemeClr val="bg1"/>
                </a:solidFill>
              </a:rPr>
              <a:t>03.Plan cache</a:t>
            </a:r>
          </a:p>
        </p:txBody>
      </p:sp>
      <p:sp>
        <p:nvSpPr>
          <p:cNvPr id="27" name="矩形 26"/>
          <p:cNvSpPr/>
          <p:nvPr/>
        </p:nvSpPr>
        <p:spPr>
          <a:xfrm>
            <a:off x="10744201" y="5419726"/>
            <a:ext cx="1152524" cy="1152524"/>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139082" y="4814608"/>
            <a:ext cx="605118" cy="605118"/>
          </a:xfrm>
          <a:prstGeom prst="rect">
            <a:avLst/>
          </a:prstGeom>
          <a:solidFill>
            <a:srgbClr val="1A4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9655548" y="5419726"/>
            <a:ext cx="483533" cy="483533"/>
          </a:xfrm>
          <a:prstGeom prst="rect">
            <a:avLst/>
          </a:prstGeom>
          <a:solidFill>
            <a:srgbClr val="C33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4504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anim calcmode="lin" valueType="num">
                                      <p:cBhvr>
                                        <p:cTn id="34" dur="1000" fill="hold"/>
                                        <p:tgtEl>
                                          <p:spTgt spid="53"/>
                                        </p:tgtEl>
                                        <p:attrNameLst>
                                          <p:attrName>ppt_x</p:attrName>
                                        </p:attrNameLst>
                                      </p:cBhvr>
                                      <p:tavLst>
                                        <p:tav tm="0">
                                          <p:val>
                                            <p:strVal val="#ppt_x"/>
                                          </p:val>
                                        </p:tav>
                                        <p:tav tm="100000">
                                          <p:val>
                                            <p:strVal val="#ppt_x"/>
                                          </p:val>
                                        </p:tav>
                                      </p:tavLst>
                                    </p:anim>
                                    <p:anim calcmode="lin" valueType="num">
                                      <p:cBhvr>
                                        <p:cTn id="35" dur="1000" fill="hold"/>
                                        <p:tgtEl>
                                          <p:spTgt spid="53"/>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left)">
                                      <p:cBhvr>
                                        <p:cTn id="43" dur="500"/>
                                        <p:tgtEl>
                                          <p:spTgt spid="56"/>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left)">
                                      <p:cBhvr>
                                        <p:cTn id="4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6" grpId="0"/>
      <p:bldP spid="57" grpId="0"/>
      <p:bldP spid="27" grpId="0" animBg="1"/>
      <p:bldP spid="28" grpId="0" animBg="1"/>
      <p:bldP spid="2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自定义 36">
      <a:dk1>
        <a:sysClr val="windowText" lastClr="000000"/>
      </a:dk1>
      <a:lt1>
        <a:sysClr val="window" lastClr="FFFFFF"/>
      </a:lt1>
      <a:dk2>
        <a:srgbClr val="44546A"/>
      </a:dk2>
      <a:lt2>
        <a:srgbClr val="E7E6E6"/>
      </a:lt2>
      <a:accent1>
        <a:srgbClr val="C3334F"/>
      </a:accent1>
      <a:accent2>
        <a:srgbClr val="1A4E95"/>
      </a:accent2>
      <a:accent3>
        <a:srgbClr val="C3334F"/>
      </a:accent3>
      <a:accent4>
        <a:srgbClr val="1A4E95"/>
      </a:accent4>
      <a:accent5>
        <a:srgbClr val="C3334F"/>
      </a:accent5>
      <a:accent6>
        <a:srgbClr val="1A4E95"/>
      </a:accent6>
      <a:hlink>
        <a:srgbClr val="0563C1"/>
      </a:hlink>
      <a:folHlink>
        <a:srgbClr val="000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3377</Words>
  <Application>Microsoft Office PowerPoint</Application>
  <PresentationFormat>宽屏</PresentationFormat>
  <Paragraphs>247</Paragraphs>
  <Slides>31</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Impact MT Std</vt:lpstr>
      <vt:lpstr>微软雅黑</vt:lpstr>
      <vt:lpstr>等线</vt:lpstr>
      <vt:lpstr>经典综艺体简</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2017-12-26T01:16:34Z</dcterms:created>
  <dcterms:modified xsi:type="dcterms:W3CDTF">2023-06-23T12:24:11Z</dcterms:modified>
</cp:coreProperties>
</file>