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403" r:id="rId4"/>
    <p:sldId id="334" r:id="rId5"/>
    <p:sldId id="459" r:id="rId6"/>
    <p:sldId id="463" r:id="rId7"/>
    <p:sldId id="464" r:id="rId8"/>
    <p:sldId id="460" r:id="rId9"/>
    <p:sldId id="461" r:id="rId10"/>
    <p:sldId id="466" r:id="rId11"/>
    <p:sldId id="462" r:id="rId12"/>
    <p:sldId id="465" r:id="rId13"/>
    <p:sldId id="467" r:id="rId14"/>
    <p:sldId id="359" r:id="rId15"/>
    <p:sldId id="469" r:id="rId16"/>
    <p:sldId id="470" r:id="rId17"/>
    <p:sldId id="47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4" autoAdjust="0"/>
    <p:restoredTop sz="94660" autoAdjust="0"/>
  </p:normalViewPr>
  <p:slideViewPr>
    <p:cSldViewPr snapToGrid="0" showGuides="1">
      <p:cViewPr varScale="1">
        <p:scale>
          <a:sx n="117" d="100"/>
          <a:sy n="117" d="100"/>
        </p:scale>
        <p:origin x="-108" y="-306"/>
      </p:cViewPr>
      <p:guideLst>
        <p:guide orient="horz" pos="2252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6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40.xml"/><Relationship Id="rId7" Type="http://schemas.openxmlformats.org/officeDocument/2006/relationships/image" Target="../media/image14.png"/><Relationship Id="rId6" Type="http://schemas.openxmlformats.org/officeDocument/2006/relationships/tags" Target="../tags/tag39.xml"/><Relationship Id="rId5" Type="http://schemas.openxmlformats.org/officeDocument/2006/relationships/image" Target="../media/image13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tags" Target="../tags/tag49.xml"/><Relationship Id="rId5" Type="http://schemas.openxmlformats.org/officeDocument/2006/relationships/image" Target="../media/image17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tags" Target="../tags/tag57.xml"/><Relationship Id="rId4" Type="http://schemas.openxmlformats.org/officeDocument/2006/relationships/image" Target="../media/image19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emf"/><Relationship Id="rId6" Type="http://schemas.openxmlformats.org/officeDocument/2006/relationships/tags" Target="../tags/tag34.xml"/><Relationship Id="rId5" Type="http://schemas.openxmlformats.org/officeDocument/2006/relationships/image" Target="../media/image10.emf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758950" y="2480945"/>
            <a:ext cx="8411210" cy="79756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sz="46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计算机系统实验申优答辩</a:t>
            </a:r>
            <a:endParaRPr lang="zh-CN" sz="46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6020" y="4105275"/>
            <a:ext cx="47605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2050254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王钧涛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2023.6.24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7710" y="117030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DDR2</a:t>
            </a:r>
            <a:r>
              <a:rPr lang="en-US" sz="2000">
                <a:sym typeface="+mn-ea"/>
              </a:rPr>
              <a:t> </a:t>
            </a:r>
            <a:r>
              <a:rPr lang="zh-CN" sz="2000">
                <a:sym typeface="+mn-ea"/>
              </a:rPr>
              <a:t>读写</a:t>
            </a:r>
            <a:r>
              <a:rPr lang="zh-CN" altLang="en-US" sz="2000">
                <a:sym typeface="+mn-ea"/>
              </a:rPr>
              <a:t>控制器：采用</a:t>
            </a:r>
            <a:r>
              <a:rPr lang="en-US" altLang="zh-CN" sz="2000">
                <a:sym typeface="+mn-ea"/>
              </a:rPr>
              <a:t> Vivado</a:t>
            </a:r>
            <a:r>
              <a:rPr lang="zh-CN" altLang="en-US" sz="2000">
                <a:sym typeface="+mn-ea"/>
              </a:rPr>
              <a:t>自带</a:t>
            </a:r>
            <a:r>
              <a:rPr lang="en-US" altLang="zh-CN" sz="2000">
                <a:sym typeface="+mn-ea"/>
              </a:rPr>
              <a:t> DDR</a:t>
            </a:r>
            <a:r>
              <a:rPr lang="zh-CN" altLang="en-US" sz="2000">
                <a:sym typeface="+mn-ea"/>
              </a:rPr>
              <a:t>内存</a:t>
            </a:r>
            <a:r>
              <a:rPr lang="en-US" altLang="zh-CN" sz="2000">
                <a:sym typeface="+mn-ea"/>
              </a:rPr>
              <a:t> IP</a:t>
            </a:r>
            <a:r>
              <a:rPr lang="zh-CN" altLang="en-US" sz="2000">
                <a:sym typeface="+mn-ea"/>
              </a:rPr>
              <a:t>核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>
                <a:sym typeface="+mn-ea"/>
              </a:rPr>
              <a:t>1Gbit/ 256MB </a:t>
            </a:r>
            <a:r>
              <a:rPr lang="zh-CN" altLang="en-US" sz="2000">
                <a:sym typeface="+mn-ea"/>
              </a:rPr>
              <a:t>配置：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-2147482558" name="图片 -21474825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7710" y="2737485"/>
            <a:ext cx="4785995" cy="2577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7" name="图片 -214748257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73620" y="454660"/>
            <a:ext cx="4225290" cy="3128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6" name="图片 -214748257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99773" y="2794635"/>
            <a:ext cx="5085715" cy="3750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54685" y="221932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DDR2 WishBone</a:t>
            </a:r>
            <a:r>
              <a:rPr lang="zh-CN" altLang="en-US" sz="2000">
                <a:sym typeface="+mn-ea"/>
              </a:rPr>
              <a:t>总线控制器：状态机如下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运行在</a:t>
            </a:r>
            <a:r>
              <a:rPr lang="en-US" altLang="zh-CN" sz="2000">
                <a:sym typeface="+mn-ea"/>
              </a:rPr>
              <a:t>200mhz</a:t>
            </a:r>
            <a:r>
              <a:rPr lang="zh-CN" altLang="en-US" sz="2000">
                <a:sym typeface="+mn-ea"/>
              </a:rPr>
              <a:t>下，时序难以与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对齐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因此让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降频，并在</a:t>
            </a:r>
            <a:r>
              <a:rPr lang="en-US" altLang="zh-CN" sz="2000">
                <a:sym typeface="+mn-ea"/>
              </a:rPr>
              <a:t>read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write</a:t>
            </a:r>
            <a:endParaRPr lang="en-US" altLang="zh-CN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处理时引入</a:t>
            </a:r>
            <a:r>
              <a:rPr lang="en-US" altLang="zh-CN" sz="2000">
                <a:sym typeface="+mn-ea"/>
              </a:rPr>
              <a:t>FIFO</a:t>
            </a:r>
            <a:r>
              <a:rPr lang="zh-CN" altLang="en-US" sz="2000">
                <a:sym typeface="+mn-ea"/>
              </a:rPr>
              <a:t>队列规避时序问题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-2147482557" name="图片 -2147482558" descr="IMG_25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22365" y="1643380"/>
            <a:ext cx="5372735" cy="3761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99490" y="1097280"/>
            <a:ext cx="9952355" cy="3430270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sz="2000">
                <a:sym typeface="+mn-ea"/>
              </a:rPr>
              <a:t>交叉编译环境使用现成镜像：</a:t>
            </a:r>
            <a:endParaRPr lang="zh-CN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>
                <a:sym typeface="+mn-ea"/>
              </a:rPr>
              <a:t>https://download.csdn.net/download/wfxzf/11082585</a:t>
            </a:r>
            <a:endParaRPr lang="en-US" altLang="zh-CN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然后配置</a:t>
            </a:r>
            <a:r>
              <a:rPr lang="en-US" altLang="zh-CN" sz="2000">
                <a:sym typeface="+mn-ea"/>
              </a:rPr>
              <a:t> 50Mhz</a:t>
            </a:r>
            <a:r>
              <a:rPr lang="zh-CN" altLang="en-US" sz="2000">
                <a:sym typeface="+mn-ea"/>
              </a:rPr>
              <a:t>输入时钟</a:t>
            </a:r>
            <a:r>
              <a:rPr lang="en-US" altLang="zh-CN" sz="2000">
                <a:sym typeface="+mn-ea"/>
              </a:rPr>
              <a:t>   在openmips.c中添加上我自己的信息</a:t>
            </a:r>
            <a:endParaRPr lang="en-US" altLang="zh-CN" sz="2000">
              <a:sym typeface="+mn-ea"/>
            </a:endParaRPr>
          </a:p>
        </p:txBody>
      </p:sp>
      <p:pic>
        <p:nvPicPr>
          <p:cNvPr id="-2147482564" name="图片 -21474825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8580" y="2515870"/>
            <a:ext cx="3704590" cy="3550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56" name="图片 -214748255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58398" y="2794635"/>
            <a:ext cx="5116195" cy="288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858520" y="1093470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为了实现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GUI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程序开发，添加：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VGA Wishbone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驱动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键盘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PS2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驱动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应用程序展示：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58775" y="1024255"/>
            <a:ext cx="4972685" cy="5104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VGA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驱动：使用数字逻辑开发的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VGA 25MHz 1024x768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驱动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6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并在其上包装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WishBone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状态机。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问题：原来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dis blk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大小为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1024x768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，完整写入需要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1m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的指令，而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由于时序问题运行的时钟降频到了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20mhz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，刷新一次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VGA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需要半秒钟，无法实现实时的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30hz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至少的刷新率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解决：划分显示器单元，以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8*16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的单元格作为基本输入输出大小，将点阵输出变成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字符阵的输出。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显示器刷新区域降为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128 * 48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，只需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10k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左右的指令即可完成刷新。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60" y="2393950"/>
            <a:ext cx="3954780" cy="2002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1460" y="18345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WishBone</a:t>
            </a: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状态机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: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58775" y="1024255"/>
            <a:ext cx="497268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键盘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PS2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驱动：直接使用数字逻辑开发的键盘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PS2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驱动（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FIFO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），并在其上包装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WishBone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状态机。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这里做了简化，只检测第一扫描码，不检测第二扫描码，无法读取控制字符，但是相对开发还是够用的。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不接入地址，只要检测到对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PS2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从机的访问，就直接将扫描到的数据返回。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1460" y="18345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WishBone</a:t>
            </a: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状态机（与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VGA</a:t>
            </a: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一致）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:</a:t>
            </a:r>
            <a:endParaRPr lang="en-US" altLang="zh-CN" sz="18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7310" y="2371725"/>
            <a:ext cx="3954780" cy="2002790"/>
          </a:xfrm>
          <a:prstGeom prst="rect">
            <a:avLst/>
          </a:prstGeom>
        </p:spPr>
      </p:pic>
      <p:pic>
        <p:nvPicPr>
          <p:cNvPr id="102" name="图片 101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39665" y="4672965"/>
            <a:ext cx="4162425" cy="82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下板演示</a:t>
            </a:r>
            <a:endParaRPr 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14985" y="1016635"/>
            <a:ext cx="497268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应用程序展示：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731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3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0800000" flipV="1">
            <a:off x="2629588" y="1409588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33750" y="137858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 flipV="1">
            <a:off x="2629588" y="219127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333750" y="219138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3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 rot="10800000" flipV="1">
            <a:off x="2629588" y="299010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333750" y="299021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下板演示</a:t>
            </a:r>
            <a:endParaRPr lang="zh-CN" altLang="en-US" sz="3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7710" y="117030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在上次实现的89 条MIPS CPU 的基础上增加以下内容：</a:t>
            </a:r>
            <a:endParaRPr lang="zh-CN" altLang="en-US" sz="20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增加Wishbone 总线</a:t>
            </a:r>
            <a:endParaRPr lang="zh-CN" altLang="en-US" sz="16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增加GPIO</a:t>
            </a:r>
            <a:endParaRPr lang="zh-CN" altLang="en-US" sz="16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增加UART</a:t>
            </a:r>
            <a:endParaRPr lang="zh-CN" altLang="en-US" sz="16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增加Flash 控制器</a:t>
            </a:r>
            <a:endParaRPr lang="zh-CN" altLang="en-US" sz="16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增加SDRAM 控制器</a:t>
            </a:r>
            <a:endParaRPr lang="zh-CN" altLang="en-US" sz="16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1600">
                <a:sym typeface="+mn-ea"/>
              </a:rPr>
              <a:t>     </a:t>
            </a:r>
            <a:r>
              <a:rPr lang="zh-CN" altLang="en-US" sz="1600">
                <a:sym typeface="+mn-ea"/>
              </a:rPr>
              <a:t>实现完整SOPC。</a:t>
            </a:r>
            <a:endParaRPr lang="zh-CN" altLang="en-US" sz="16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系统移植μC/OS-II</a:t>
            </a:r>
            <a:endParaRPr lang="zh-CN" altLang="en-US" sz="20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利用Ubuntu 上建立交叉编译环境</a:t>
            </a:r>
            <a:endParaRPr lang="zh-CN" altLang="en-US" sz="1600"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 对μC/OS-II 系统进行改写、编译</a:t>
            </a:r>
            <a:endParaRPr lang="zh-CN" altLang="en-US" sz="16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检查方式：串口助手观察加载过程。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7710" y="117030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WishBone</a:t>
            </a:r>
            <a:r>
              <a:rPr lang="zh-CN" sz="2000">
                <a:sym typeface="+mn-ea"/>
              </a:rPr>
              <a:t>总线：采用</a:t>
            </a:r>
            <a:r>
              <a:rPr lang="en-US" altLang="zh-CN" sz="2000">
                <a:sym typeface="+mn-ea"/>
              </a:rPr>
              <a:t> http://www.opencores.org/cores/wb_conmax/ IP</a:t>
            </a:r>
            <a:r>
              <a:rPr lang="zh-CN" altLang="en-US" sz="2000">
                <a:sym typeface="+mn-ea"/>
              </a:rPr>
              <a:t>核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交叉互联方式实现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为此，先在原来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的基础上为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数据和指令总线加上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>
                <a:sym typeface="+mn-ea"/>
              </a:rPr>
              <a:t>WishBone</a:t>
            </a:r>
            <a:r>
              <a:rPr lang="zh-CN" altLang="en-US" sz="2000">
                <a:sym typeface="+mn-ea"/>
              </a:rPr>
              <a:t>控制状态机：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37200" y="1554480"/>
            <a:ext cx="4495165" cy="4747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45" y="3343910"/>
            <a:ext cx="5266055" cy="2534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1625" y="1079500"/>
            <a:ext cx="5869940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sz="1400" b="1">
                <a:sym typeface="+mn-ea"/>
              </a:rPr>
              <a:t>读时序：</a:t>
            </a:r>
            <a:r>
              <a:rPr sz="1400">
                <a:sym typeface="+mn-ea"/>
              </a:rPr>
              <a:t>时钟上升沿0：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·主机将有效地址输出到ADR_O()和TGA_O()；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·主机将WE_O复位，表示进入读周期；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·主机输出SEL_O()（bank select）表明其操作的数据地址；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·主机将CYC_O和TCG_O置位，以表明读周期开始；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·主机将STB_O信号置位，以表明操作开始（start of phase）。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时钟上升沿1：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·从机解码输入（检测STB_O，以验证数据是否有效），并将ACK_I置位，以做出响应；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·从机将有效数据放入DAT_O()和TGD_I()；（如之前博文所述，默认信号名为主机信号名!）；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·主机监控ACK_I信号，并准备将DAT_O()和TGD_I()信号上的数据进行锁存；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时钟上升沿2：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·主机锁存DAT_O()和TCG_O()上的数据；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·主机将STB_O和CYC_O复位，以表明周期的结束；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·从机将ACK_I信号复位，以响应STB_O信号的复位。</a:t>
            </a:r>
            <a:endParaRPr sz="1400">
              <a:sym typeface="+mn-ea"/>
            </a:endParaRPr>
          </a:p>
        </p:txBody>
      </p:sp>
      <p:pic>
        <p:nvPicPr>
          <p:cNvPr id="-2147482601" name="图片 -2147482602" descr="IMG_25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09753" y="1769745"/>
            <a:ext cx="3499485" cy="3318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1625" y="1053465"/>
            <a:ext cx="8514715" cy="449834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sz="1400" b="1">
                <a:sym typeface="+mn-ea"/>
              </a:rPr>
              <a:t>写时序：</a:t>
            </a:r>
            <a:r>
              <a:rPr sz="1400">
                <a:sym typeface="+mn-ea"/>
              </a:rPr>
              <a:t>在时钟上升沿0：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·Master在[ADR_O()]和[TGA_O()]发出有效的地址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·Master在[DAT_O()]和[TGD_O()]发出数据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·Master发出[WE_O]，表明是一个写周期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·Master发出有效数据选择信号[SEL_O()]表明哪些数据是有效的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·Master发出[CYC_O]和[TGC_O()]表明总线周期的开始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·Master发出[STB_O]表明操作的开始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在时钟上升沿1：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·Slave检测到主设备发起的操作，准备发出[ACK_I]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·Slave准备锁存[DAT_O]和[TGD_O()]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·Slave发出[ACK_I]应答[STB_O]，表明数据有效，可以读取数据了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·Master发现[ACK_I]，准备结束总线周期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</a:t>
            </a:r>
            <a:r>
              <a:rPr sz="1400" b="1">
                <a:sym typeface="+mn-ea"/>
              </a:rPr>
              <a:t>Slave</a:t>
            </a:r>
            <a:r>
              <a:rPr sz="1400" b="1">
                <a:sym typeface="+mn-ea"/>
              </a:rPr>
              <a:t>可以在发出[ACK_I]前插入等待周期(-WSS-)，以控制传速度。</a:t>
            </a:r>
            <a:r>
              <a:rPr sz="1400">
                <a:sym typeface="+mn-ea"/>
              </a:rPr>
              <a:t>可以插入任意多个等待周期。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在时钟上升沿2：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·Slave锁存[DAT_I]和[TGD_I()]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·Master拉低[STB_O]和[CYC_O]，表明总线周期的结束</a:t>
            </a:r>
            <a:endParaRPr sz="14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sz="1400">
                <a:sym typeface="+mn-ea"/>
              </a:rPr>
              <a:t>·Slave发现Master拉低[STB_O]，也将[ACK_I]拉低</a:t>
            </a:r>
            <a:endParaRPr sz="1400">
              <a:sym typeface="+mn-ea"/>
            </a:endParaRPr>
          </a:p>
        </p:txBody>
      </p:sp>
      <p:pic>
        <p:nvPicPr>
          <p:cNvPr id="-2147482559" name="图片 -2147482560" descr="168586453548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17815" y="1976120"/>
            <a:ext cx="3260090" cy="3068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7710" y="117030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UART Wishbone</a:t>
            </a:r>
            <a:r>
              <a:rPr lang="zh-CN" altLang="en-US" sz="2000">
                <a:sym typeface="+mn-ea"/>
              </a:rPr>
              <a:t>控制器：采用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https://github.com/freecores/uart16550</a:t>
            </a:r>
            <a:r>
              <a:rPr lang="en-US" altLang="zh-CN" sz="2000">
                <a:sym typeface="+mn-ea"/>
              </a:rPr>
              <a:t> IP</a:t>
            </a:r>
            <a:r>
              <a:rPr lang="zh-CN" altLang="en-US" sz="2000">
                <a:sym typeface="+mn-ea"/>
              </a:rPr>
              <a:t>核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具有</a:t>
            </a:r>
            <a:r>
              <a:rPr lang="en-US" altLang="zh-CN" sz="2000">
                <a:sym typeface="+mn-ea"/>
              </a:rPr>
              <a:t>16</a:t>
            </a:r>
            <a:r>
              <a:rPr lang="zh-CN" altLang="en-US" sz="2000">
                <a:sym typeface="+mn-ea"/>
              </a:rPr>
              <a:t>字节</a:t>
            </a:r>
            <a:r>
              <a:rPr lang="en-US" altLang="zh-CN" sz="2000">
                <a:sym typeface="+mn-ea"/>
              </a:rPr>
              <a:t>FIFO</a:t>
            </a:r>
            <a:r>
              <a:rPr lang="zh-CN" altLang="en-US" sz="2000">
                <a:sym typeface="+mn-ea"/>
              </a:rPr>
              <a:t>，每次写入自动入队，读取自动出队。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读写地址：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4985" y="2545080"/>
            <a:ext cx="6900545" cy="4011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330" y="1676400"/>
            <a:ext cx="3503930" cy="5045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7710" y="117030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GPIO Wishbone</a:t>
            </a:r>
            <a:r>
              <a:rPr lang="zh-CN" altLang="en-US" sz="2000">
                <a:sym typeface="+mn-ea"/>
              </a:rPr>
              <a:t>控制器：采用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https://github.com/xfguo/gpio</a:t>
            </a:r>
            <a:r>
              <a:rPr lang="en-US" altLang="zh-CN" sz="2000">
                <a:sym typeface="+mn-ea"/>
              </a:rPr>
              <a:t> IP</a:t>
            </a:r>
            <a:r>
              <a:rPr lang="zh-CN" altLang="en-US" sz="2000">
                <a:sym typeface="+mn-ea"/>
              </a:rPr>
              <a:t>核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GPIO的输出接只入七段数码管进行显示，因此不用MUX，直接输出，输入为16个开关的值。</a:t>
            </a:r>
            <a:endParaRPr 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读写地址：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" y="2966720"/>
            <a:ext cx="6402070" cy="3249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25" y="2368550"/>
            <a:ext cx="5544820" cy="1721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rot="10800000" flipV="1">
            <a:off x="515038" y="38279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382905"/>
            <a:ext cx="52063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3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7710" y="1170305"/>
            <a:ext cx="9952355" cy="3430270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>
                <a:sym typeface="+mn-ea"/>
              </a:rPr>
              <a:t>FLASH</a:t>
            </a:r>
            <a:r>
              <a:rPr lang="zh-CN" altLang="en-US" sz="2000">
                <a:sym typeface="+mn-ea"/>
              </a:rPr>
              <a:t>用的数字逻辑的</a:t>
            </a:r>
            <a:r>
              <a:rPr lang="en-US" altLang="zh-CN" sz="2000">
                <a:sym typeface="+mn-ea"/>
              </a:rPr>
              <a:t>SPI</a:t>
            </a:r>
            <a:r>
              <a:rPr lang="zh-CN" altLang="en-US" sz="2000">
                <a:sym typeface="+mn-ea"/>
              </a:rPr>
              <a:t>协议控制器。</a:t>
            </a: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在其上封装了</a:t>
            </a:r>
            <a:r>
              <a:rPr lang="en-US" altLang="zh-CN" sz="2000">
                <a:sym typeface="+mn-ea"/>
              </a:rPr>
              <a:t>WishBone</a:t>
            </a:r>
            <a:r>
              <a:rPr lang="zh-CN" altLang="en-US" sz="2000">
                <a:sym typeface="+mn-ea"/>
              </a:rPr>
              <a:t>总线状态机以适配总线读（不可写）。</a:t>
            </a:r>
            <a:endParaRPr 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  <a:p>
            <a:pPr marL="0" indent="45720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3810" y="3379470"/>
            <a:ext cx="3683635" cy="1654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7710" y="4897120"/>
            <a:ext cx="4559300" cy="16871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4985" y="223139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cs_n 拉低</a:t>
            </a:r>
            <a:r>
              <a:rPr lang="en-US" altLang="zh-CN" sz="1600"/>
              <a:t>, sck = 50mhz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通过 so 信号线一位一位的输入指令 READ(03H)，读取地址 </a:t>
            </a:r>
            <a:r>
              <a:rPr lang="en-US" altLang="zh-CN" sz="1600"/>
              <a:t>(</a:t>
            </a:r>
            <a:r>
              <a:rPr lang="zh-CN" altLang="en-US" sz="1600"/>
              <a:t>24 位）。</a:t>
            </a:r>
            <a:endParaRPr lang="zh-CN" altLang="en-US" sz="1600"/>
          </a:p>
          <a:p>
            <a:r>
              <a:rPr lang="zh-CN" altLang="en-US" sz="1600"/>
              <a:t> flash 芯片通过 si 信号线一位一位的输出数据。</a:t>
            </a:r>
            <a:endParaRPr lang="zh-CN" altLang="en-US" sz="16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00" y="198755"/>
            <a:ext cx="3506470" cy="6460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PP_MARK_KEY" val="7c3c46d1-06f5-4b55-8906-9bed0876f140"/>
  <p:tag name="COMMONDATA" val="eyJoZGlkIjoiMGE3ZjM0OGRjZjZiMmQ2OTMwOTI1MjExN2I1MTkyYjM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WPS 演示</Application>
  <PresentationFormat>自定义</PresentationFormat>
  <Paragraphs>225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Eras Light ITC</vt:lpstr>
      <vt:lpstr>Segoe UI Semilight</vt:lpstr>
      <vt:lpstr>Century Gothic</vt:lpstr>
      <vt:lpstr>Arial Unicode MS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D_Drame</cp:lastModifiedBy>
  <cp:revision>1479</cp:revision>
  <dcterms:created xsi:type="dcterms:W3CDTF">2015-04-07T16:28:00Z</dcterms:created>
  <dcterms:modified xsi:type="dcterms:W3CDTF">2023-06-24T14:01:50Z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177E25E8908449B59C6CC47FC7503DF8_12</vt:lpwstr>
  </property>
  <property fmtid="{D5CDD505-2E9C-101B-9397-08002B2CF9AE}" pid="3" name="KSOProductBuildVer">
    <vt:lpwstr>2052-11.1.0.14309</vt:lpwstr>
  </property>
</Properties>
</file>