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75" r:id="rId2"/>
    <p:sldId id="315" r:id="rId3"/>
    <p:sldId id="299" r:id="rId4"/>
    <p:sldId id="328" r:id="rId5"/>
    <p:sldId id="323" r:id="rId6"/>
    <p:sldId id="329" r:id="rId7"/>
    <p:sldId id="341" r:id="rId8"/>
    <p:sldId id="342" r:id="rId9"/>
    <p:sldId id="324" r:id="rId10"/>
    <p:sldId id="330" r:id="rId11"/>
    <p:sldId id="331" r:id="rId12"/>
    <p:sldId id="335" r:id="rId13"/>
    <p:sldId id="333" r:id="rId14"/>
    <p:sldId id="338" r:id="rId15"/>
    <p:sldId id="337" r:id="rId16"/>
    <p:sldId id="325" r:id="rId17"/>
    <p:sldId id="340" r:id="rId18"/>
    <p:sldId id="339" r:id="rId19"/>
    <p:sldId id="343" r:id="rId20"/>
    <p:sldId id="326" r:id="rId21"/>
    <p:sldId id="334" r:id="rId22"/>
    <p:sldId id="344" r:id="rId23"/>
    <p:sldId id="345" r:id="rId24"/>
    <p:sldId id="346" r:id="rId25"/>
    <p:sldId id="347" r:id="rId26"/>
    <p:sldId id="348" r:id="rId27"/>
    <p:sldId id="349" r:id="rId28"/>
    <p:sldId id="322" r:id="rId29"/>
  </p:sldIdLst>
  <p:sldSz cx="12192000" cy="6858000"/>
  <p:notesSz cx="6858000" cy="9144000"/>
  <p:embeddedFontLst>
    <p:embeddedFont>
      <p:font typeface="Montserrat Light" panose="00000400000000000000" pitchFamily="2" charset="0"/>
      <p:regular r:id="rId31"/>
      <p:italic r:id="rId32"/>
    </p:embeddedFont>
    <p:embeddedFont>
      <p:font typeface="Novecento wide Bold" panose="00000805000000000000" charset="0"/>
      <p:bold r:id="rId33"/>
    </p:embeddedFont>
    <p:embeddedFont>
      <p:font typeface="Sitka Text" panose="02000505000000020004" pitchFamily="2" charset="0"/>
      <p:regular r:id="rId34"/>
      <p:bold r:id="rId35"/>
      <p:italic r:id="rId36"/>
      <p:boldItalic r:id="rId37"/>
    </p:embeddedFont>
    <p:embeddedFont>
      <p:font typeface="等线" panose="02010600030101010101" pitchFamily="2" charset="-122"/>
      <p:regular r:id="rId38"/>
      <p:bold r:id="rId39"/>
    </p:embeddedFont>
    <p:embeddedFont>
      <p:font typeface="等线 Light" panose="02010600030101010101" pitchFamily="2" charset="-122"/>
      <p:regular r:id="rId40"/>
    </p:embeddedFont>
    <p:embeddedFont>
      <p:font typeface="微软雅黑" panose="020B0503020204020204" pitchFamily="34" charset="-122"/>
      <p:regular r:id="rId41"/>
      <p:bold r:id="rId4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曼婷 王" initials="曼王" lastIdx="3" clrIdx="0">
    <p:extLst>
      <p:ext uri="{19B8F6BF-5375-455C-9EA6-DF929625EA0E}">
        <p15:presenceInfo xmlns:p15="http://schemas.microsoft.com/office/powerpoint/2012/main" userId="b667a06c6d7552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98" autoAdjust="0"/>
  </p:normalViewPr>
  <p:slideViewPr>
    <p:cSldViewPr snapToGrid="0" showGuides="1">
      <p:cViewPr varScale="1">
        <p:scale>
          <a:sx n="79" d="100"/>
          <a:sy n="79" d="100"/>
        </p:scale>
        <p:origin x="86" y="15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9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B6501-1FA3-4C81-8BF3-01BFF0E331F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B6501-1FA3-4C81-8BF3-01BFF0E331F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71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B6501-1FA3-4C81-8BF3-01BFF0E331F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9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B6501-1FA3-4C81-8BF3-01BFF0E331F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2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B6501-1FA3-4C81-8BF3-01BFF0E331F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04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B6501-1FA3-4C81-8BF3-01BFF0E331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6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B6501-1FA3-4C81-8BF3-01BFF0E331F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33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7A7EA-1AE8-451A-9961-B4FFFAF4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7B5BB-BA7E-4B59-8B8A-A48EBC99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5D62-B3DA-479E-93A5-89838E6B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20C1D-EEDA-42F2-86D5-182DB783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7F4A4-66C5-46E9-BF04-17FE1AC2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D284-0E9D-482F-B856-76A2D2B0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3467B8-FCFB-46D0-BE09-AFF16AF67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C6B98-6C5A-476D-A015-FA681105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C7B47-B6EB-4954-BDE1-E528748E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DF827-69B8-4B38-8040-758CF7E4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1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391CF-CC2A-4981-B400-6D4673D5F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25815-3811-46B4-ADB4-EC121BBC6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E7046-BDD5-4A0C-8A48-0C3DC8AC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F5539-6CBA-4B59-BDD4-F58D1280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A8429-4810-466B-9CB6-D373CBCB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5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8562-8F23-47E9-99F0-621509ED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12AD7-7614-4879-9241-41E9A77D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CAB5F-C7B0-4A19-AEFF-8522F033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4FCA0-770B-4DC5-ABB8-88AFB3F0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67B72-F3AC-4116-BB94-BA310D61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2DBAC-0099-415F-8C27-209D8B85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7D949-E75B-4CAC-A020-67E866BF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EEED9-DB07-4C3A-ADCF-9C57CA2D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C9124-5FEC-4762-9E8E-9DA97954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F0298-5B47-4F21-8D6D-802EE1B7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1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AEBD4-6315-4C3B-9006-3D1D2AF5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60409-B4BB-4801-B450-E9A69A707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A8137-B69A-4248-B9C8-FDA9C2F78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6D9F2-9593-4904-B034-2A3FF62D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8D1F4-BDDB-4BF6-BEE5-6BE1CED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8EF2B-BC9E-4668-90EC-DC7CE6F7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3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61053-5D47-43A4-AB72-FA4E64B5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11B8E-9ED5-43B0-B3AD-7D522C97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E80D5-E95C-4988-8964-8BFD738AD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F7E2C-29B0-4356-BEDE-7D6A55F2F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35EE5A-F501-4B77-8B69-B9547B817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05207E-1DF9-421E-8A6E-A9885B3D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6E2714-D2A7-4199-A979-FAAC2716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746AF1-733B-4A8C-B99E-95F30DC4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5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13520-6A5C-4117-A68E-9F34D18F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183103-C3F4-4197-9840-19EF9AB2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027D6-4287-49B1-8FF6-B1E4E09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7A8086-B289-424D-9144-B46B6741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8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96CE17-93FD-470C-852F-C04A5B01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39AC8A-75A5-4308-A4D9-91C6C025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08803-606A-461F-B8A2-45DF36EE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0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9FE5-958D-4A83-84B3-6C93321A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BA609-A975-4B68-9875-22F34E30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AAAEA-D93D-47C2-A6E8-201660514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9314A-6D26-4E6E-AC89-4B321800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572B2-EEF9-42FD-9D6E-FA6BD4FE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C47CD-BEB8-4BCC-8C4C-D655D735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8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E16CF-E25A-48BF-B14C-D189023D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554132-8B4D-4A6B-98A4-F85AE4883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800C5-AF5A-463B-B70A-7F969A1E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2C16A-0953-48B3-B315-DBDD1646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2652F0-EBD0-48B6-B01E-DC9FE833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C5C9B-59CA-47AA-B824-52C454E5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9E15E8-94A6-48D0-A24D-0B0CB281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64804-F978-483E-822B-83FCB8D31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6681D-E2C3-4C64-AD91-36BDC2BED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B35B2-B2F7-45D0-811E-EA78DE20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AA3CD-6552-417C-A511-789FEB25C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4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0A4E89-2CA5-40CC-A10C-AD48FB848867}"/>
              </a:ext>
            </a:extLst>
          </p:cNvPr>
          <p:cNvSpPr txBox="1"/>
          <p:nvPr/>
        </p:nvSpPr>
        <p:spPr>
          <a:xfrm>
            <a:off x="983847" y="3274139"/>
            <a:ext cx="394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</a:t>
            </a:r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在线学习平台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9B5F70-DB87-49FC-96BD-F9F2413BD9E7}"/>
              </a:ext>
            </a:extLst>
          </p:cNvPr>
          <p:cNvSpPr txBox="1"/>
          <p:nvPr/>
        </p:nvSpPr>
        <p:spPr>
          <a:xfrm>
            <a:off x="983848" y="5456348"/>
            <a:ext cx="27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汇报人：王坤平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FD266-54AE-4A79-BE5F-32A3138FC0B7}"/>
              </a:ext>
            </a:extLst>
          </p:cNvPr>
          <p:cNvSpPr txBox="1"/>
          <p:nvPr/>
        </p:nvSpPr>
        <p:spPr>
          <a:xfrm>
            <a:off x="983847" y="5926209"/>
            <a:ext cx="412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A6EBA856-E02C-47F4-972D-8DEBB12B5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36A6BF-75AA-4F2E-BF9C-2DE2FCEB7583}"/>
              </a:ext>
            </a:extLst>
          </p:cNvPr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FCC40C2-D189-4E21-9504-708EDA7EA1F5}"/>
              </a:ext>
            </a:extLst>
          </p:cNvPr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A09ABC21-B719-4B6E-93E1-DDCEE5B3F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3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309306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93B7D-8A09-EA2B-3D30-EBBEF7901A8D}"/>
              </a:ext>
            </a:extLst>
          </p:cNvPr>
          <p:cNvSpPr txBox="1"/>
          <p:nvPr/>
        </p:nvSpPr>
        <p:spPr>
          <a:xfrm>
            <a:off x="833005" y="1342646"/>
            <a:ext cx="3803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kern="100" dirty="0">
                <a:solidFill>
                  <a:srgbClr val="3843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登录</a:t>
            </a: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已有账号的情况下，可以通过学号或工号与密码，进入系统。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EAE1479-ED1F-E407-DBED-FB78A7FF96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5"/>
          <a:stretch/>
        </p:blipFill>
        <p:spPr>
          <a:xfrm>
            <a:off x="4954846" y="1259940"/>
            <a:ext cx="4352193" cy="1713922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8983517-B721-023F-05C6-11CAD0D25B46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通用模块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0D0544B-90E5-E9E0-FF22-681894FA4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370" y="3554728"/>
            <a:ext cx="4328669" cy="2485417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B7F5A2-70BE-F682-74F0-5DAA7DDDF583}"/>
              </a:ext>
            </a:extLst>
          </p:cNvPr>
          <p:cNvSpPr txBox="1"/>
          <p:nvPr/>
        </p:nvSpPr>
        <p:spPr>
          <a:xfrm>
            <a:off x="851605" y="4155670"/>
            <a:ext cx="3803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kern="100" dirty="0">
                <a:solidFill>
                  <a:srgbClr val="3843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注册</a:t>
            </a: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暂无账号的学生，可以自行注册账号。</a:t>
            </a:r>
          </a:p>
        </p:txBody>
      </p:sp>
    </p:spTree>
    <p:extLst>
      <p:ext uri="{BB962C8B-B14F-4D97-AF65-F5344CB8AC3E}">
        <p14:creationId xmlns:p14="http://schemas.microsoft.com/office/powerpoint/2010/main" val="27499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309306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8FA261-B777-C091-0145-9F218090C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1" r="13295"/>
          <a:stretch/>
        </p:blipFill>
        <p:spPr>
          <a:xfrm>
            <a:off x="5626108" y="1457960"/>
            <a:ext cx="3396890" cy="1414714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8113979-95E1-1938-628C-E2ABD962BE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886"/>
          <a:stretch/>
        </p:blipFill>
        <p:spPr>
          <a:xfrm>
            <a:off x="5626108" y="3137484"/>
            <a:ext cx="3538661" cy="2463736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84F9CB1-9002-FC2B-9AF3-7D9E16952F52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11AD15-4F5F-A2D6-5581-DF7E7C3AD7CC}"/>
              </a:ext>
            </a:extLst>
          </p:cNvPr>
          <p:cNvSpPr txBox="1"/>
          <p:nvPr/>
        </p:nvSpPr>
        <p:spPr>
          <a:xfrm>
            <a:off x="848187" y="3744081"/>
            <a:ext cx="40840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kern="100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管理课程</a:t>
            </a:r>
            <a:endParaRPr lang="en-US" altLang="zh-CN" sz="2800" b="1" kern="100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为已有课程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添加章节以及视频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内容，为小节内容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添加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相应的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题目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06F355-728D-72F1-66A4-77840A089A23}"/>
              </a:ext>
            </a:extLst>
          </p:cNvPr>
          <p:cNvSpPr txBox="1"/>
          <p:nvPr/>
        </p:nvSpPr>
        <p:spPr>
          <a:xfrm>
            <a:off x="833005" y="1342646"/>
            <a:ext cx="38032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kern="100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创建课程</a:t>
            </a:r>
            <a:endParaRPr lang="en-US" altLang="zh-CN" sz="2800" b="1" kern="100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输入课程信息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创建新的共享课程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309306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EAA7643-B88A-E43A-7810-4317AA084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755" y="3716595"/>
            <a:ext cx="3477110" cy="2581635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166BDD2-9B26-0158-47E9-37EFB27F9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545" y="1130852"/>
            <a:ext cx="4906021" cy="1876268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1BB3F55-7BD8-6236-B14E-2D0E2DEECD8A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B1F700-3AD3-FC84-F894-6C653FDCD49D}"/>
              </a:ext>
            </a:extLst>
          </p:cNvPr>
          <p:cNvSpPr txBox="1"/>
          <p:nvPr/>
        </p:nvSpPr>
        <p:spPr>
          <a:xfrm>
            <a:off x="833005" y="1342646"/>
            <a:ext cx="3270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kern="100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查看学习情况</a:t>
            </a: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查看课程的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报名名单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、视频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观看名单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，以及题目的完成名单和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正确率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356824-69E7-0518-C4DA-239280D153DA}"/>
              </a:ext>
            </a:extLst>
          </p:cNvPr>
          <p:cNvSpPr txBox="1"/>
          <p:nvPr/>
        </p:nvSpPr>
        <p:spPr>
          <a:xfrm>
            <a:off x="848187" y="3744081"/>
            <a:ext cx="33543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kern="100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修改个人信息</a:t>
            </a: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修改资料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中的姓名、介绍、邮箱、</a:t>
            </a:r>
            <a:r>
              <a:rPr lang="en-US" altLang="zh-CN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QQ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等个人信息</a:t>
            </a:r>
          </a:p>
        </p:txBody>
      </p:sp>
    </p:spTree>
    <p:extLst>
      <p:ext uri="{BB962C8B-B14F-4D97-AF65-F5344CB8AC3E}">
        <p14:creationId xmlns:p14="http://schemas.microsoft.com/office/powerpoint/2010/main" val="17236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309306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EB58FC8-BABD-71A2-FF83-2333371E5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563" y="1130984"/>
            <a:ext cx="1971932" cy="783276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E7BDB34-76F7-D875-9AEB-F8A372197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133" y="225413"/>
            <a:ext cx="1767405" cy="2594418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3F5BCD4-943A-3904-AC2C-60CC571B166E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F51489-7E08-501D-9EAA-25DB16D6D15D}"/>
              </a:ext>
            </a:extLst>
          </p:cNvPr>
          <p:cNvSpPr txBox="1"/>
          <p:nvPr/>
        </p:nvSpPr>
        <p:spPr>
          <a:xfrm>
            <a:off x="833005" y="1342646"/>
            <a:ext cx="38032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kern="100" dirty="0">
                <a:solidFill>
                  <a:srgbClr val="3843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加入课程</a:t>
            </a: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学生可以选择课程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加入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并学习。</a:t>
            </a:r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F8678A-54D2-EE91-4E43-55F9D166202E}"/>
              </a:ext>
            </a:extLst>
          </p:cNvPr>
          <p:cNvSpPr txBox="1"/>
          <p:nvPr/>
        </p:nvSpPr>
        <p:spPr>
          <a:xfrm>
            <a:off x="848187" y="3744081"/>
            <a:ext cx="3666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kern="100" dirty="0">
                <a:solidFill>
                  <a:srgbClr val="3843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小节练习</a:t>
            </a:r>
            <a:endParaRPr lang="en-US" altLang="zh-CN" sz="2800" b="1" kern="100" dirty="0">
              <a:solidFill>
                <a:srgbClr val="3843B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预留题目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对已学习的知识进行巩固。</a:t>
            </a:r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9218939-FCC8-D06F-A16F-D666FB154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1967" y="3093063"/>
            <a:ext cx="3666125" cy="3407232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301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309306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CDA778E-F727-9C97-161D-C1E8B816FC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51"/>
          <a:stretch/>
        </p:blipFill>
        <p:spPr>
          <a:xfrm>
            <a:off x="4851180" y="1987082"/>
            <a:ext cx="4321390" cy="2883835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2F00C5D-C656-BDE6-9E71-858063C8D50B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E3ED1E-93C8-7FDC-9673-39BF154AE772}"/>
              </a:ext>
            </a:extLst>
          </p:cNvPr>
          <p:cNvSpPr txBox="1"/>
          <p:nvPr/>
        </p:nvSpPr>
        <p:spPr>
          <a:xfrm>
            <a:off x="690720" y="2742195"/>
            <a:ext cx="30222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kern="100" dirty="0">
                <a:solidFill>
                  <a:srgbClr val="3843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修改个人信息</a:t>
            </a:r>
            <a:endParaRPr lang="en-US" altLang="zh-CN" sz="2800" b="1" kern="100" dirty="0">
              <a:solidFill>
                <a:srgbClr val="3843B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修改资料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中的姓名、介绍、邮箱等个人信息</a:t>
            </a:r>
          </a:p>
        </p:txBody>
      </p:sp>
    </p:spTree>
    <p:extLst>
      <p:ext uri="{BB962C8B-B14F-4D97-AF65-F5344CB8AC3E}">
        <p14:creationId xmlns:p14="http://schemas.microsoft.com/office/powerpoint/2010/main" val="291791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309306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93B7D-8A09-EA2B-3D30-EBBEF7901A8D}"/>
              </a:ext>
            </a:extLst>
          </p:cNvPr>
          <p:cNvSpPr txBox="1"/>
          <p:nvPr/>
        </p:nvSpPr>
        <p:spPr>
          <a:xfrm>
            <a:off x="690720" y="2742195"/>
            <a:ext cx="2920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kern="100" dirty="0">
                <a:solidFill>
                  <a:srgbClr val="3843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查看学习轨迹</a:t>
            </a:r>
            <a:endParaRPr lang="en-US" altLang="zh-CN" sz="2800" b="1" kern="100" dirty="0">
              <a:solidFill>
                <a:srgbClr val="3843B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回顾学习记录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，包括课程内容学习、答题记录及正确率，便于复习。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F9BB691-1B8A-31DD-54F0-A39552A86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92" y="1146430"/>
            <a:ext cx="5818467" cy="5195302"/>
          </a:xfrm>
          <a:prstGeom prst="rect">
            <a:avLst/>
          </a:prstGeom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B49E10-CBE3-BDA1-3F7A-E59BDDCE31D8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学生模块</a:t>
            </a:r>
          </a:p>
        </p:txBody>
      </p:sp>
    </p:spTree>
    <p:extLst>
      <p:ext uri="{BB962C8B-B14F-4D97-AF65-F5344CB8AC3E}">
        <p14:creationId xmlns:p14="http://schemas.microsoft.com/office/powerpoint/2010/main" val="303445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73628" y="3653306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08879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52184" y="4183556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4F3966-062A-86A6-F201-C2CEEF08F1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8" b="2355"/>
          <a:stretch/>
        </p:blipFill>
        <p:spPr bwMode="auto">
          <a:xfrm>
            <a:off x="4372512" y="1399789"/>
            <a:ext cx="5338430" cy="4717806"/>
          </a:xfrm>
          <a:prstGeom prst="rect">
            <a:avLst/>
          </a:prstGeom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CF91FA7-CDCD-D629-5ABD-E4864991FA0E}"/>
              </a:ext>
            </a:extLst>
          </p:cNvPr>
          <p:cNvSpPr txBox="1"/>
          <p:nvPr/>
        </p:nvSpPr>
        <p:spPr>
          <a:xfrm>
            <a:off x="833005" y="1342646"/>
            <a:ext cx="324845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kern="100" dirty="0">
                <a:solidFill>
                  <a:srgbClr val="3843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视频形式课程</a:t>
            </a:r>
            <a:endParaRPr lang="en-US" altLang="zh-CN" sz="2800" b="1" kern="100" dirty="0">
              <a:solidFill>
                <a:srgbClr val="3843B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视频形式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呈现课堂内容。</a:t>
            </a:r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教师在添加课程内容时，可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上传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多种视频内容，多角度地展示教学核心内容。</a:t>
            </a:r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增强学生的学习体验，进一步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还原线下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课堂的教学氛围。</a:t>
            </a:r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8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309306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1181825-0412-E4C7-7DEF-A0C950CE2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307" y="1342646"/>
            <a:ext cx="5177152" cy="4390969"/>
          </a:xfrm>
          <a:prstGeom prst="rect">
            <a:avLst/>
          </a:prstGeom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4D6F613-8421-8157-D44B-2D83B6546BB1}"/>
              </a:ext>
            </a:extLst>
          </p:cNvPr>
          <p:cNvSpPr txBox="1"/>
          <p:nvPr/>
        </p:nvSpPr>
        <p:spPr>
          <a:xfrm>
            <a:off x="833005" y="1342646"/>
            <a:ext cx="32484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kern="100" dirty="0">
                <a:solidFill>
                  <a:srgbClr val="3843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课程讨论区留言板</a:t>
            </a:r>
            <a:endParaRPr lang="zh-CN" altLang="en-US" sz="2400" b="1" kern="100" dirty="0">
              <a:solidFill>
                <a:srgbClr val="3843B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学生和教师都可以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查看留言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发送信息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有利于营造积极向上的学习氛围，激励学生推进学习进度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可以帮助教师方便快捷地厘清学生的疑问，帮助学生解决困惑。</a:t>
            </a:r>
          </a:p>
        </p:txBody>
      </p:sp>
    </p:spTree>
    <p:extLst>
      <p:ext uri="{BB962C8B-B14F-4D97-AF65-F5344CB8AC3E}">
        <p14:creationId xmlns:p14="http://schemas.microsoft.com/office/powerpoint/2010/main" val="7129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309306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D6F613-8421-8157-D44B-2D83B6546BB1}"/>
              </a:ext>
            </a:extLst>
          </p:cNvPr>
          <p:cNvSpPr txBox="1"/>
          <p:nvPr/>
        </p:nvSpPr>
        <p:spPr>
          <a:xfrm>
            <a:off x="833005" y="1342646"/>
            <a:ext cx="301914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kern="100" dirty="0">
                <a:solidFill>
                  <a:srgbClr val="3843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章节题目练习</a:t>
            </a:r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适量习题往往可以引导学生深入思考。</a:t>
            </a:r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教师可以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预留适量题目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提供参考答案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，供学生练习。</a:t>
            </a:r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学生通过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分数和正确率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，以及查看参考答案，巩固知识。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BBC0EE-0925-ECE9-1B0E-3CF8193E7C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918"/>
          <a:stretch/>
        </p:blipFill>
        <p:spPr>
          <a:xfrm>
            <a:off x="4104624" y="1400362"/>
            <a:ext cx="5513037" cy="3230212"/>
          </a:xfrm>
          <a:prstGeom prst="rect">
            <a:avLst/>
          </a:prstGeom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4745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513884-73F1-4547-88FC-3ECA91399A56}"/>
              </a:ext>
            </a:extLst>
          </p:cNvPr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B399000-0D26-4240-B558-FE016C9B219B}"/>
              </a:ext>
            </a:extLst>
          </p:cNvPr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5F8B8C-A732-4A1D-8149-F19C3E21B79C}"/>
              </a:ext>
            </a:extLst>
          </p:cNvPr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FAAE20-D8F0-4F87-AC37-8502B4394D2B}"/>
              </a:ext>
            </a:extLst>
          </p:cNvPr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FC3660-DA7F-4555-96F4-E35E6A6E35DE}"/>
              </a:ext>
            </a:extLst>
          </p:cNvPr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CA345C6-14D6-40CB-9563-332AAEAE8839}"/>
              </a:ext>
            </a:extLst>
          </p:cNvPr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5D8A63-15B0-44CB-A213-510EBC49B2EE}"/>
              </a:ext>
            </a:extLst>
          </p:cNvPr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040417-6215-474A-8113-CD7BD7D8CB7B}"/>
              </a:ext>
            </a:extLst>
          </p:cNvPr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4817A2-10E9-4192-B303-2BD883B34F52}"/>
              </a:ext>
            </a:extLst>
          </p:cNvPr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19B616-CE46-4B64-88A7-A37DE6EA12BC}"/>
              </a:ext>
            </a:extLst>
          </p:cNvPr>
          <p:cNvSpPr/>
          <p:nvPr/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CE6A3C-8AA6-4135-BB3B-FC8E9C518325}"/>
              </a:ext>
            </a:extLst>
          </p:cNvPr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C9A6FFD-69C7-497E-85D7-054768B4E87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7842A79-EBA3-486B-8619-BA194163FDAD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9728AA-342A-4687-935B-84AF07F9531D}"/>
              </a:ext>
            </a:extLst>
          </p:cNvPr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ADD300-945F-4232-AA2A-3C1E081B9A49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906CFB8-0AA2-42BF-9A99-3A980A5EAC0C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59AB53-71F3-450F-9FBC-E36D24756ECC}"/>
              </a:ext>
            </a:extLst>
          </p:cNvPr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72664F9-F5E1-4B16-A869-F5B5D3323D98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16C13E9-82BE-4286-82D4-7923B7B55B35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B679C73-1D02-472F-8905-A22E1608E82B}"/>
              </a:ext>
            </a:extLst>
          </p:cNvPr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FD56C2D-ADA4-4BB4-805C-DB795548035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EE06559-56DD-4AE7-82C8-0514802061A8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5B43D91-7C26-4E76-9D3D-F60F5B7077A4}"/>
              </a:ext>
            </a:extLst>
          </p:cNvPr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D8F7F61-2CD2-4092-86E9-04056A040BEA}"/>
              </a:ext>
            </a:extLst>
          </p:cNvPr>
          <p:cNvSpPr txBox="1"/>
          <p:nvPr/>
        </p:nvSpPr>
        <p:spPr>
          <a:xfrm>
            <a:off x="6021982" y="1057196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09E4ACF-A1E2-4269-952A-425FD811DDB1}"/>
              </a:ext>
            </a:extLst>
          </p:cNvPr>
          <p:cNvSpPr txBox="1"/>
          <p:nvPr/>
        </p:nvSpPr>
        <p:spPr>
          <a:xfrm>
            <a:off x="6608735" y="2071543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8222029-B6C8-494C-8188-05BF70C45A32}"/>
              </a:ext>
            </a:extLst>
          </p:cNvPr>
          <p:cNvSpPr txBox="1"/>
          <p:nvPr/>
        </p:nvSpPr>
        <p:spPr>
          <a:xfrm>
            <a:off x="6710218" y="3188010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0F3E856-E00F-4731-B9BA-1D000EE14DC7}"/>
              </a:ext>
            </a:extLst>
          </p:cNvPr>
          <p:cNvSpPr txBox="1"/>
          <p:nvPr/>
        </p:nvSpPr>
        <p:spPr>
          <a:xfrm>
            <a:off x="6608736" y="4295944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7" name="图形 46">
            <a:extLst>
              <a:ext uri="{FF2B5EF4-FFF2-40B4-BE49-F238E27FC236}">
                <a16:creationId xmlns:a16="http://schemas.microsoft.com/office/drawing/2014/main" id="{51F99899-39A8-470D-82EA-6A5DDB624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B7A7CAB0-467B-4845-ADDD-6172A0C97C29}"/>
              </a:ext>
            </a:extLst>
          </p:cNvPr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1FF935-C2AC-457B-B9C0-2A44FCCFA601}"/>
              </a:ext>
            </a:extLst>
          </p:cNvPr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F80F2BA-54DB-4929-B992-B4320D029431}"/>
              </a:ext>
            </a:extLst>
          </p:cNvPr>
          <p:cNvGrpSpPr/>
          <p:nvPr/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A3B69B4-189E-4530-AFA1-4032975E46E4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284B29-F21C-4CC6-BF25-A2CD9569CDFA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B8C17DF-AA8E-41BC-81B4-7B1ED012BE78}"/>
              </a:ext>
            </a:extLst>
          </p:cNvPr>
          <p:cNvSpPr txBox="1"/>
          <p:nvPr/>
        </p:nvSpPr>
        <p:spPr>
          <a:xfrm>
            <a:off x="6115039" y="5473387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4960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442974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52183" y="312813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1075FB-D31B-159A-5012-F94D1760E174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D42982-9935-5C54-1646-F78A89157390}"/>
              </a:ext>
            </a:extLst>
          </p:cNvPr>
          <p:cNvSpPr txBox="1"/>
          <p:nvPr/>
        </p:nvSpPr>
        <p:spPr>
          <a:xfrm>
            <a:off x="1129703" y="4660573"/>
            <a:ext cx="84151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kern="100" dirty="0">
                <a:solidFill>
                  <a:srgbClr val="3843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前后端数据的传输</a:t>
            </a:r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为了便于统一解析，前后端应合理设计接口，说明参数及意义，以</a:t>
            </a:r>
            <a:r>
              <a:rPr lang="en-US" altLang="zh-CN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格式字符串传输，并实现及时的请求和响应。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DF6C46C-CCB2-7A31-7019-FF0DB24F2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103" y="2095832"/>
            <a:ext cx="2792008" cy="1569738"/>
          </a:xfrm>
          <a:prstGeom prst="rect">
            <a:avLst/>
          </a:prstGeom>
        </p:spPr>
      </p:pic>
      <p:pic>
        <p:nvPicPr>
          <p:cNvPr id="1034" name="Picture 10" descr="Servlet = Service + Applet，实现web服务器处理动态资源 - 知识库 - 新睿云">
            <a:extLst>
              <a:ext uri="{FF2B5EF4-FFF2-40B4-BE49-F238E27FC236}">
                <a16:creationId xmlns:a16="http://schemas.microsoft.com/office/drawing/2014/main" id="{D63B29F4-55A8-117A-1D6A-FCD84A369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3" y="2093012"/>
            <a:ext cx="2420306" cy="150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CAACF71-3CE8-F56C-2D95-8BEA8E8F81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629" t="18638" r="19685" b="19947"/>
          <a:stretch/>
        </p:blipFill>
        <p:spPr>
          <a:xfrm>
            <a:off x="6897489" y="2020066"/>
            <a:ext cx="2792008" cy="156973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AFAFB49-A6BF-75AB-D139-06CE3E8BCD7F}"/>
              </a:ext>
            </a:extLst>
          </p:cNvPr>
          <p:cNvSpPr txBox="1"/>
          <p:nvPr/>
        </p:nvSpPr>
        <p:spPr>
          <a:xfrm>
            <a:off x="2208179" y="3813243"/>
            <a:ext cx="626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6EAC154-2A11-3185-5149-A2B908EE7489}"/>
              </a:ext>
            </a:extLst>
          </p:cNvPr>
          <p:cNvSpPr txBox="1"/>
          <p:nvPr/>
        </p:nvSpPr>
        <p:spPr>
          <a:xfrm>
            <a:off x="4905219" y="3767612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55533F-E77D-E597-3200-40F94B2D14EB}"/>
              </a:ext>
            </a:extLst>
          </p:cNvPr>
          <p:cNvSpPr txBox="1"/>
          <p:nvPr/>
        </p:nvSpPr>
        <p:spPr>
          <a:xfrm>
            <a:off x="7975054" y="3744081"/>
            <a:ext cx="113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Fastjson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6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442974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52183" y="312813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1075FB-D31B-159A-5012-F94D1760E174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D42982-9935-5C54-1646-F78A89157390}"/>
              </a:ext>
            </a:extLst>
          </p:cNvPr>
          <p:cNvSpPr txBox="1"/>
          <p:nvPr/>
        </p:nvSpPr>
        <p:spPr>
          <a:xfrm>
            <a:off x="1129703" y="4660573"/>
            <a:ext cx="8415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kern="100" dirty="0">
                <a:solidFill>
                  <a:srgbClr val="3843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HTML</a:t>
            </a:r>
            <a:r>
              <a:rPr lang="zh-CN" altLang="en-US" sz="2800" b="1" kern="100" dirty="0">
                <a:solidFill>
                  <a:srgbClr val="3843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页面的设计</a:t>
            </a:r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具体功能需要展示的数据较多，包括课程章节、视频内容、讨论区板块、小节习题等，因而就需要考虑各个元素的渲染时机，以及设计相应的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切换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按钮。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C862C6-0567-3244-C075-D7EFD730D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314" y="1769155"/>
            <a:ext cx="3043676" cy="1712068"/>
          </a:xfrm>
          <a:prstGeom prst="rect">
            <a:avLst/>
          </a:prstGeom>
        </p:spPr>
      </p:pic>
      <p:pic>
        <p:nvPicPr>
          <p:cNvPr id="2052" name="Picture 4" descr="电商网页线框布局|网页|企业官网|Jerry_tan - 原创作品 - 站酷 (ZCOOL)">
            <a:extLst>
              <a:ext uri="{FF2B5EF4-FFF2-40B4-BE49-F238E27FC236}">
                <a16:creationId xmlns:a16="http://schemas.microsoft.com/office/drawing/2014/main" id="{BD91E650-ED33-A0FD-E1D7-459054958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05"/>
          <a:stretch/>
        </p:blipFill>
        <p:spPr bwMode="auto">
          <a:xfrm>
            <a:off x="5186702" y="766852"/>
            <a:ext cx="3804084" cy="303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4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442974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52183" y="312813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1075FB-D31B-159A-5012-F94D1760E174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D42982-9935-5C54-1646-F78A89157390}"/>
              </a:ext>
            </a:extLst>
          </p:cNvPr>
          <p:cNvSpPr txBox="1"/>
          <p:nvPr/>
        </p:nvSpPr>
        <p:spPr>
          <a:xfrm>
            <a:off x="1129703" y="4660573"/>
            <a:ext cx="8415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kern="100" dirty="0">
                <a:solidFill>
                  <a:srgbClr val="3843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数据库表的设计</a:t>
            </a:r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重点需要考虑数据之间的映射关系。本项目依赖</a:t>
            </a:r>
            <a:r>
              <a:rPr lang="en-US" altLang="zh-CN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开发，在</a:t>
            </a:r>
            <a:r>
              <a:rPr lang="en-US" altLang="zh-CN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Model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层为实体分配唯一</a:t>
            </a:r>
            <a:r>
              <a:rPr lang="en-US" altLang="zh-CN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，并将其作为表记录的主键，即作为多个表间互相映射的“桥梁”，从而可以灵活根据需求查询并修改数据。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FAFB49-A6BF-75AB-D139-06CE3E8BCD7F}"/>
              </a:ext>
            </a:extLst>
          </p:cNvPr>
          <p:cNvSpPr txBox="1"/>
          <p:nvPr/>
        </p:nvSpPr>
        <p:spPr>
          <a:xfrm>
            <a:off x="4832188" y="388112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MySQL logo PNG">
            <a:extLst>
              <a:ext uri="{FF2B5EF4-FFF2-40B4-BE49-F238E27FC236}">
                <a16:creationId xmlns:a16="http://schemas.microsoft.com/office/drawing/2014/main" id="{A29E56D8-1CC7-0AF2-5382-AA70DB3B0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34" y="2313778"/>
            <a:ext cx="1787890" cy="123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8039043-EEDD-1677-1A8D-E90B578720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2021" y="2217204"/>
            <a:ext cx="5983455" cy="14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82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442974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52183" y="312813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1075FB-D31B-159A-5012-F94D1760E174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pic>
        <p:nvPicPr>
          <p:cNvPr id="4098" name="Picture 2" descr="运动健身Logo素材图片免费下载 - LOGO神器">
            <a:extLst>
              <a:ext uri="{FF2B5EF4-FFF2-40B4-BE49-F238E27FC236}">
                <a16:creationId xmlns:a16="http://schemas.microsoft.com/office/drawing/2014/main" id="{8148EA83-1E57-3B08-391B-78C8A9A96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60" y="2094548"/>
            <a:ext cx="2042670" cy="206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E519096-5BFB-8749-4620-142EF61D0D95}"/>
              </a:ext>
            </a:extLst>
          </p:cNvPr>
          <p:cNvSpPr txBox="1"/>
          <p:nvPr/>
        </p:nvSpPr>
        <p:spPr>
          <a:xfrm>
            <a:off x="1129703" y="4660573"/>
            <a:ext cx="8415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kern="100" dirty="0">
                <a:solidFill>
                  <a:srgbClr val="3843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代码健壮性</a:t>
            </a:r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有时前端传入的参数并不完全符合需要，如果直接使用可能会导致非预期结果。因此，在使用用户填写的数据前，应当对数据进行充分确认，以及做好不当数据传入时的预处理。</a:t>
            </a:r>
          </a:p>
        </p:txBody>
      </p:sp>
    </p:spTree>
    <p:extLst>
      <p:ext uri="{BB962C8B-B14F-4D97-AF65-F5344CB8AC3E}">
        <p14:creationId xmlns:p14="http://schemas.microsoft.com/office/powerpoint/2010/main" val="2002506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442974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52183" y="312813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1075FB-D31B-159A-5012-F94D1760E174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CD0B6E-33C9-D51A-40F7-DB8BEF2DFD66}"/>
              </a:ext>
            </a:extLst>
          </p:cNvPr>
          <p:cNvSpPr txBox="1"/>
          <p:nvPr/>
        </p:nvSpPr>
        <p:spPr>
          <a:xfrm>
            <a:off x="1129703" y="4660573"/>
            <a:ext cx="84151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kern="100" dirty="0">
                <a:solidFill>
                  <a:srgbClr val="3843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保护数据库安全</a:t>
            </a:r>
            <a:endParaRPr lang="en-US" altLang="zh-CN" sz="2800" b="1" kern="100" dirty="0">
              <a:solidFill>
                <a:srgbClr val="3843B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恶意输入可能会对数据库安全造成威胁，避免使用联表查询。</a:t>
            </a:r>
          </a:p>
        </p:txBody>
      </p:sp>
      <p:pic>
        <p:nvPicPr>
          <p:cNvPr id="14" name="Picture 4" descr="数据库系统的安全包括哪几个方面？有哪些特性？ - 行业资讯 - 亿速云">
            <a:extLst>
              <a:ext uri="{FF2B5EF4-FFF2-40B4-BE49-F238E27FC236}">
                <a16:creationId xmlns:a16="http://schemas.microsoft.com/office/drawing/2014/main" id="{D54613E8-FFB3-29D2-E15B-A9CE8FD4A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9" r="13702"/>
          <a:stretch/>
        </p:blipFill>
        <p:spPr bwMode="auto">
          <a:xfrm>
            <a:off x="3276775" y="1579427"/>
            <a:ext cx="4445297" cy="243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845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442974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52183" y="312813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1075FB-D31B-159A-5012-F94D1760E174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D42982-9935-5C54-1646-F78A89157390}"/>
              </a:ext>
            </a:extLst>
          </p:cNvPr>
          <p:cNvSpPr txBox="1"/>
          <p:nvPr/>
        </p:nvSpPr>
        <p:spPr>
          <a:xfrm>
            <a:off x="920376" y="1509040"/>
            <a:ext cx="84151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kern="100" dirty="0">
                <a:solidFill>
                  <a:srgbClr val="3843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接口设计</a:t>
            </a:r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设计接口时要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全面慎重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考虑，可以使用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流程图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先理清它们是分别如何使用这一接口的，确定需要的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封装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对象时要有条理。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F90321-1A02-67DC-25CD-3C5C91F9D0A5}"/>
              </a:ext>
            </a:extLst>
          </p:cNvPr>
          <p:cNvSpPr txBox="1"/>
          <p:nvPr/>
        </p:nvSpPr>
        <p:spPr>
          <a:xfrm>
            <a:off x="868245" y="3974913"/>
            <a:ext cx="8415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kern="100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引入依赖</a:t>
            </a:r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灵活使用必需的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外部依赖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，如利用</a:t>
            </a:r>
            <a:r>
              <a:rPr lang="en-US" altLang="zh-CN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Maven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项目、将项目部署到</a:t>
            </a:r>
            <a:r>
              <a:rPr lang="en-US" altLang="zh-CN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Tomcat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上运行、运用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工具类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解析</a:t>
            </a:r>
            <a:r>
              <a:rPr lang="en-US" altLang="zh-CN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字符串和连接</a:t>
            </a:r>
            <a:r>
              <a:rPr lang="en-US" altLang="zh-CN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数据库等。</a:t>
            </a:r>
          </a:p>
        </p:txBody>
      </p:sp>
    </p:spTree>
    <p:extLst>
      <p:ext uri="{BB962C8B-B14F-4D97-AF65-F5344CB8AC3E}">
        <p14:creationId xmlns:p14="http://schemas.microsoft.com/office/powerpoint/2010/main" val="8484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442974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52183" y="312813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1075FB-D31B-159A-5012-F94D1760E174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D42982-9935-5C54-1646-F78A89157390}"/>
              </a:ext>
            </a:extLst>
          </p:cNvPr>
          <p:cNvSpPr txBox="1"/>
          <p:nvPr/>
        </p:nvSpPr>
        <p:spPr>
          <a:xfrm>
            <a:off x="920376" y="1509040"/>
            <a:ext cx="84151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kern="100" dirty="0">
                <a:solidFill>
                  <a:srgbClr val="3843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完善逻辑</a:t>
            </a:r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尽可能多方面完善逻辑处理，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避免逻辑漏洞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，从而避免使空指针和非法输入等非预期内容对系统的运行造成损害。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F90321-1A02-67DC-25CD-3C5C91F9D0A5}"/>
              </a:ext>
            </a:extLst>
          </p:cNvPr>
          <p:cNvSpPr txBox="1"/>
          <p:nvPr/>
        </p:nvSpPr>
        <p:spPr>
          <a:xfrm>
            <a:off x="920375" y="3186460"/>
            <a:ext cx="84151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kern="100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代码质量</a:t>
            </a:r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同一段代码可能有多种实现方式，应当力求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高效简洁、模块化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，具有更强的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复用性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可移植性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9D4BDB-5590-F04D-6E91-C44A02EB0805}"/>
              </a:ext>
            </a:extLst>
          </p:cNvPr>
          <p:cNvSpPr txBox="1"/>
          <p:nvPr/>
        </p:nvSpPr>
        <p:spPr>
          <a:xfrm>
            <a:off x="920374" y="4936332"/>
            <a:ext cx="84151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kern="100" dirty="0">
                <a:solidFill>
                  <a:srgbClr val="3843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技术学习</a:t>
            </a:r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继续积累更多的技术知识</a:t>
            </a:r>
            <a:r>
              <a:rPr lang="zh-CN" altLang="en-U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，打好技术基础，在现有的技术栈上继续深入学习，才能有更灵活的编程思路、更丰富的工具经验、更高效的开发效率。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19504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581902B6-01BB-4415-B0CE-7125A3AB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CBFF470B-826F-42F8-BE99-0C03C589C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0" y="283694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B348A0-E2B4-4838-9262-54ACCE0FC586}"/>
              </a:ext>
            </a:extLst>
          </p:cNvPr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68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20841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D2480D-7858-878E-8BF6-D70E31DC77B0}"/>
              </a:ext>
            </a:extLst>
          </p:cNvPr>
          <p:cNvSpPr txBox="1"/>
          <p:nvPr/>
        </p:nvSpPr>
        <p:spPr>
          <a:xfrm>
            <a:off x="968457" y="1905506"/>
            <a:ext cx="69835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现代信息技术已经深入渗透到教育领域，为满足教学需要，本</a:t>
            </a:r>
            <a:r>
              <a:rPr lang="zh-CN" altLang="en-US" sz="2400" b="1" kern="100" dirty="0">
                <a:solidFill>
                  <a:srgbClr val="3843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在线学习平台</a:t>
            </a:r>
            <a:r>
              <a:rPr lang="zh-CN" altLang="en-US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应运而生</a:t>
            </a:r>
            <a:r>
              <a:rPr lang="zh-CN" altLang="zh-CN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b="1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在平台上，学生可以</a:t>
            </a:r>
            <a:r>
              <a:rPr lang="zh-CN" altLang="zh-CN" sz="2400" b="1" kern="100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加入感兴趣的课程</a:t>
            </a:r>
            <a:r>
              <a:rPr lang="zh-CN" altLang="en-US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学习</a:t>
            </a:r>
            <a:r>
              <a:rPr lang="zh-CN" altLang="zh-CN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</a:t>
            </a:r>
            <a:r>
              <a:rPr lang="zh-CN" altLang="zh-CN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lang="zh-CN" altLang="zh-CN" sz="2400" b="1" kern="100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讨论</a:t>
            </a:r>
            <a:r>
              <a:rPr lang="zh-CN" altLang="en-US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kern="100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  <a:r>
              <a:rPr lang="zh-CN" altLang="en-US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b="1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教师也可以</a:t>
            </a:r>
            <a:r>
              <a:rPr lang="zh-CN" altLang="zh-CN" sz="2400" b="1" kern="100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开设视频课程</a:t>
            </a:r>
            <a:r>
              <a:rPr lang="zh-CN" altLang="en-US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kern="100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</a:t>
            </a:r>
            <a:r>
              <a:rPr lang="zh-CN" altLang="zh-CN" sz="2400" b="1" kern="100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学生学习数据</a:t>
            </a:r>
            <a:r>
              <a:rPr lang="zh-CN" altLang="zh-CN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，为学生</a:t>
            </a:r>
            <a:r>
              <a:rPr lang="zh-CN" altLang="zh-CN" sz="2400" b="1" kern="100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释疑解难</a:t>
            </a:r>
            <a:r>
              <a:rPr lang="zh-CN" altLang="zh-CN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2170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2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31814D-8008-38A5-8067-FD9F7896F39D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数据库的运用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8E34900-F169-8F46-C25C-2CCE168E1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71718" y="1522622"/>
            <a:ext cx="4974256" cy="392072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FEC8121-F33B-6925-E524-9B123E074887}"/>
              </a:ext>
            </a:extLst>
          </p:cNvPr>
          <p:cNvSpPr txBox="1"/>
          <p:nvPr/>
        </p:nvSpPr>
        <p:spPr>
          <a:xfrm>
            <a:off x="3540454" y="5667538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业务代码与数据库交互示意图</a:t>
            </a:r>
          </a:p>
        </p:txBody>
      </p:sp>
    </p:spTree>
    <p:extLst>
      <p:ext uri="{BB962C8B-B14F-4D97-AF65-F5344CB8AC3E}">
        <p14:creationId xmlns:p14="http://schemas.microsoft.com/office/powerpoint/2010/main" val="163023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31814D-8008-38A5-8067-FD9F7896F39D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三层架构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8E34900-F169-8F46-C25C-2CCE168E19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57" y="1522622"/>
            <a:ext cx="8380779" cy="392072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FEC8121-F33B-6925-E524-9B123E074887}"/>
              </a:ext>
            </a:extLst>
          </p:cNvPr>
          <p:cNvSpPr txBox="1"/>
          <p:nvPr/>
        </p:nvSpPr>
        <p:spPr>
          <a:xfrm>
            <a:off x="3811400" y="5667538"/>
            <a:ext cx="235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三层架构模型图</a:t>
            </a:r>
          </a:p>
        </p:txBody>
      </p:sp>
    </p:spTree>
    <p:extLst>
      <p:ext uri="{BB962C8B-B14F-4D97-AF65-F5344CB8AC3E}">
        <p14:creationId xmlns:p14="http://schemas.microsoft.com/office/powerpoint/2010/main" val="377049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31814D-8008-38A5-8067-FD9F7896F39D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功能结构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8E34900-F169-8F46-C25C-2CCE168E1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550720" y="1021435"/>
            <a:ext cx="6540334" cy="510853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FEC8121-F33B-6925-E524-9B123E074887}"/>
              </a:ext>
            </a:extLst>
          </p:cNvPr>
          <p:cNvSpPr txBox="1"/>
          <p:nvPr/>
        </p:nvSpPr>
        <p:spPr>
          <a:xfrm>
            <a:off x="3895546" y="6310224"/>
            <a:ext cx="185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功能结构示意图</a:t>
            </a:r>
          </a:p>
        </p:txBody>
      </p:sp>
    </p:spTree>
    <p:extLst>
      <p:ext uri="{BB962C8B-B14F-4D97-AF65-F5344CB8AC3E}">
        <p14:creationId xmlns:p14="http://schemas.microsoft.com/office/powerpoint/2010/main" val="81852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1091</Words>
  <Application>Microsoft Office PowerPoint</Application>
  <PresentationFormat>宽屏</PresentationFormat>
  <Paragraphs>266</Paragraphs>
  <Slides>28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Novecento wide Bold</vt:lpstr>
      <vt:lpstr>等线 Light</vt:lpstr>
      <vt:lpstr>Arial</vt:lpstr>
      <vt:lpstr>Sitka Text</vt:lpstr>
      <vt:lpstr>微软雅黑</vt:lpstr>
      <vt:lpstr>等线</vt:lpstr>
      <vt:lpstr>Montserrat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曼婷 王</cp:lastModifiedBy>
  <cp:revision>76</cp:revision>
  <dcterms:created xsi:type="dcterms:W3CDTF">2022-04-30T16:30:33Z</dcterms:created>
  <dcterms:modified xsi:type="dcterms:W3CDTF">2024-05-04T12:24:01Z</dcterms:modified>
</cp:coreProperties>
</file>