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75" r:id="rId2"/>
    <p:sldId id="315" r:id="rId3"/>
    <p:sldId id="299" r:id="rId4"/>
    <p:sldId id="328" r:id="rId5"/>
    <p:sldId id="323" r:id="rId6"/>
    <p:sldId id="329" r:id="rId7"/>
    <p:sldId id="324" r:id="rId8"/>
    <p:sldId id="330" r:id="rId9"/>
    <p:sldId id="331" r:id="rId10"/>
    <p:sldId id="333" r:id="rId11"/>
    <p:sldId id="325" r:id="rId12"/>
    <p:sldId id="326" r:id="rId13"/>
    <p:sldId id="334" r:id="rId14"/>
    <p:sldId id="322" r:id="rId15"/>
  </p:sldIdLst>
  <p:sldSz cx="12192000" cy="6858000"/>
  <p:notesSz cx="6858000" cy="9144000"/>
  <p:embeddedFontLst>
    <p:embeddedFont>
      <p:font typeface="Montserrat Light" panose="00000400000000000000" pitchFamily="2" charset="0"/>
      <p:regular r:id="rId17"/>
      <p:italic r:id="rId18"/>
    </p:embeddedFont>
    <p:embeddedFont>
      <p:font typeface="Novecento wide Bold" panose="00000805000000000000" charset="0"/>
      <p:bold r:id="rId19"/>
    </p:embeddedFont>
    <p:embeddedFont>
      <p:font typeface="Sitka Text" panose="02000505000000020004" pitchFamily="2" charset="0"/>
      <p:regular r:id="rId20"/>
      <p:bold r:id="rId21"/>
      <p:italic r:id="rId22"/>
      <p:boldItalic r:id="rId23"/>
    </p:embeddedFont>
    <p:embeddedFont>
      <p:font typeface="等线" panose="02010600030101010101" pitchFamily="2" charset="-122"/>
      <p:regular r:id="rId24"/>
      <p:bold r:id="rId25"/>
    </p:embeddedFont>
    <p:embeddedFont>
      <p:font typeface="等线 Light" panose="02010600030101010101" pitchFamily="2" charset="-122"/>
      <p:regular r:id="rId26"/>
    </p:embeddedFont>
    <p:embeddedFont>
      <p:font typeface="微软雅黑" panose="020B0503020204020204" pitchFamily="34" charset="-122"/>
      <p:regular r:id="rId27"/>
      <p:bold r:id="rId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47" d="100"/>
          <a:sy n="47" d="100"/>
        </p:scale>
        <p:origin x="77" y="93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26EB-4058-4BC7-8426-D7194AF02EC7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B6501-1FA3-4C81-8BF3-01BFF0E33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69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13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2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7A7EA-1AE8-451A-9961-B4FFFAF48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B7B5BB-BA7E-4B59-8B8A-A48EBC991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25D62-B3DA-479E-93A5-89838E6B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20C1D-EEDA-42F2-86D5-182DB783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B7F4A4-66C5-46E9-BF04-17FE1AC2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5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ED284-0E9D-482F-B856-76A2D2B0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3467B8-FCFB-46D0-BE09-AFF16AF67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C6B98-6C5A-476D-A015-FA681105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C7B47-B6EB-4954-BDE1-E528748E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DF827-69B8-4B38-8040-758CF7E4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01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9391CF-CC2A-4981-B400-6D4673D5F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625815-3811-46B4-ADB4-EC121BBC6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7E7046-BDD5-4A0C-8A48-0C3DC8AC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F5539-6CBA-4B59-BDD4-F58D1280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A8429-4810-466B-9CB6-D373CBCB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75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48562-8F23-47E9-99F0-621509ED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512AD7-7614-4879-9241-41E9A77D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8CAB5F-C7B0-4A19-AEFF-8522F033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4FCA0-770B-4DC5-ABB8-88AFB3F0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667B72-F3AC-4116-BB94-BA310D61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9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2DBAC-0099-415F-8C27-209D8B85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7D949-E75B-4CAC-A020-67E866BFC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EEED9-DB07-4C3A-ADCF-9C57CA2D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C9124-5FEC-4762-9E8E-9DA97954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F0298-5B47-4F21-8D6D-802EE1B7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31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AEBD4-6315-4C3B-9006-3D1D2AF5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60409-B4BB-4801-B450-E9A69A707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2A8137-B69A-4248-B9C8-FDA9C2F78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6D9F2-9593-4904-B034-2A3FF62D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D8D1F4-BDDB-4BF6-BEE5-6BE1CED7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98EF2B-BC9E-4668-90EC-DC7CE6F7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43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61053-5D47-43A4-AB72-FA4E64B5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11B8E-9ED5-43B0-B3AD-7D522C976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3E80D5-E95C-4988-8964-8BFD738AD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9F7E2C-29B0-4356-BEDE-7D6A55F2F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35EE5A-F501-4B77-8B69-B9547B817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05207E-1DF9-421E-8A6E-A9885B3D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6E2714-D2A7-4199-A979-FAAC2716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746AF1-733B-4A8C-B99E-95F30DC4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25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13520-6A5C-4117-A68E-9F34D18F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183103-C3F4-4197-9840-19EF9AB2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5027D6-4287-49B1-8FF6-B1E4E09A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7A8086-B289-424D-9144-B46B6741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8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96CE17-93FD-470C-852F-C04A5B01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39AC8A-75A5-4308-A4D9-91C6C025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B08803-606A-461F-B8A2-45DF36EE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90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49FE5-958D-4A83-84B3-6C93321A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BA609-A975-4B68-9875-22F34E30A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4AAAEA-D93D-47C2-A6E8-201660514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99314A-6D26-4E6E-AC89-4B321800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D572B2-EEF9-42FD-9D6E-FA6BD4FE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C47CD-BEB8-4BCC-8C4C-D655D735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48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E16CF-E25A-48BF-B14C-D189023D5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554132-8B4D-4A6B-98A4-F85AE4883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9800C5-AF5A-463B-B70A-7F969A1E8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B2C16A-0953-48B3-B315-DBDD1646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2652F0-EBD0-48B6-B01E-DC9FE833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1C5C9B-59CA-47AA-B824-52C454E5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8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9E15E8-94A6-48D0-A24D-0B0CB2812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564804-F978-483E-822B-83FCB8D31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6681D-E2C3-4C64-AD91-36BDC2BED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B35B2-B2F7-45D0-811E-EA78DE204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AA3CD-6552-417C-A511-789FEB25C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14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A8A364C-FA08-47AA-BD76-0C6E8ED0C094}"/>
              </a:ext>
            </a:extLst>
          </p:cNvPr>
          <p:cNvSpPr/>
          <p:nvPr/>
        </p:nvSpPr>
        <p:spPr>
          <a:xfrm>
            <a:off x="0" y="0"/>
            <a:ext cx="12192000" cy="4919241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7646AB-D820-4F65-A736-C7F6C0D343B5}"/>
              </a:ext>
            </a:extLst>
          </p:cNvPr>
          <p:cNvSpPr txBox="1"/>
          <p:nvPr/>
        </p:nvSpPr>
        <p:spPr>
          <a:xfrm>
            <a:off x="882503" y="2275367"/>
            <a:ext cx="4713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Novecento wide Bold" panose="00000805000000000000" pitchFamily="50" charset="0"/>
                <a:ea typeface="思源黑体 Medium" panose="020B0600000000000000" pitchFamily="34" charset="-122"/>
              </a:rPr>
              <a:t>QG STUDIO</a:t>
            </a:r>
            <a:endParaRPr lang="zh-CN" altLang="en-US" sz="6000" b="1" dirty="0">
              <a:solidFill>
                <a:schemeClr val="bg1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0A4E89-2CA5-40CC-A10C-AD48FB848867}"/>
              </a:ext>
            </a:extLst>
          </p:cNvPr>
          <p:cNvSpPr txBox="1"/>
          <p:nvPr/>
        </p:nvSpPr>
        <p:spPr>
          <a:xfrm>
            <a:off x="983847" y="3274139"/>
            <a:ext cx="3941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QG</a:t>
            </a:r>
            <a:r>
              <a:rPr lang="zh-CN" altLang="en-US" sz="2800" b="1" dirty="0">
                <a:solidFill>
                  <a:schemeClr val="bg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在线学习平台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9B5F70-DB87-49FC-96BD-F9F2413BD9E7}"/>
              </a:ext>
            </a:extLst>
          </p:cNvPr>
          <p:cNvSpPr txBox="1"/>
          <p:nvPr/>
        </p:nvSpPr>
        <p:spPr>
          <a:xfrm>
            <a:off x="983848" y="5456348"/>
            <a:ext cx="278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汇报人：王坤平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7FD266-54AE-4A79-BE5F-32A3138FC0B7}"/>
              </a:ext>
            </a:extLst>
          </p:cNvPr>
          <p:cNvSpPr txBox="1"/>
          <p:nvPr/>
        </p:nvSpPr>
        <p:spPr>
          <a:xfrm>
            <a:off x="983847" y="5926209"/>
            <a:ext cx="4125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A6EBA856-E02C-47F4-972D-8DEBB12B5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7748" y="-2526731"/>
            <a:ext cx="10224035" cy="10548612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36A6BF-75AA-4F2E-BF9C-2DE2FCEB7583}"/>
              </a:ext>
            </a:extLst>
          </p:cNvPr>
          <p:cNvCxnSpPr/>
          <p:nvPr/>
        </p:nvCxnSpPr>
        <p:spPr>
          <a:xfrm>
            <a:off x="882504" y="2448889"/>
            <a:ext cx="0" cy="12710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7FCC40C2-D189-4E21-9504-708EDA7EA1F5}"/>
              </a:ext>
            </a:extLst>
          </p:cNvPr>
          <p:cNvSpPr/>
          <p:nvPr/>
        </p:nvSpPr>
        <p:spPr>
          <a:xfrm>
            <a:off x="794144" y="3423982"/>
            <a:ext cx="176720" cy="18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A09ABC21-B719-4B6E-93E1-DDCEE5B3F7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29863" y="5429921"/>
            <a:ext cx="938469" cy="96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3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4" y="309306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251219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程序测试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D93B7D-8A09-EA2B-3D30-EBBEF7901A8D}"/>
              </a:ext>
            </a:extLst>
          </p:cNvPr>
          <p:cNvSpPr txBox="1"/>
          <p:nvPr/>
        </p:nvSpPr>
        <p:spPr>
          <a:xfrm>
            <a:off x="968457" y="1522622"/>
            <a:ext cx="83086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	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学生</a:t>
            </a:r>
          </a:p>
          <a:p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4.1.	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加入课程：学生可以选择课程加入并学习。</a:t>
            </a:r>
          </a:p>
          <a:p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4.2.	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小节练习：通过预留题目对已学习的知识进行巩固。</a:t>
            </a:r>
          </a:p>
          <a:p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4.3.	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修改个人信息：便于提供联系方式和快速了解。</a:t>
            </a:r>
          </a:p>
          <a:p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4.4.	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查看学习轨迹：回顾学习记录，包括课程内容学习、答题记录及正确率，便于复习。</a:t>
            </a:r>
            <a:endParaRPr lang="en-US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5.	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课程讨论区：学生和教师可以在课程讨论区留言交流，解决原有课程内同可能带来的疑惑。</a:t>
            </a:r>
          </a:p>
        </p:txBody>
      </p:sp>
    </p:spTree>
    <p:extLst>
      <p:ext uri="{BB962C8B-B14F-4D97-AF65-F5344CB8AC3E}">
        <p14:creationId xmlns:p14="http://schemas.microsoft.com/office/powerpoint/2010/main" val="2303014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程序测试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090035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4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8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5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19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4" y="442974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251219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程序测试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52183" y="312813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D93B7D-8A09-EA2B-3D30-EBBEF7901A8D}"/>
              </a:ext>
            </a:extLst>
          </p:cNvPr>
          <p:cNvSpPr txBox="1"/>
          <p:nvPr/>
        </p:nvSpPr>
        <p:spPr>
          <a:xfrm>
            <a:off x="418270" y="1343423"/>
            <a:ext cx="92926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项目在分析、实现业务需求上还不成熟，掌握的可用技术知识也比较少，思路艰涩。有以下问题待解决：</a:t>
            </a:r>
          </a:p>
          <a:p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	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明文的数据传输、未经验证的输入、轻率的写入写出，都对数据安全造成威胁。</a:t>
            </a:r>
          </a:p>
          <a:p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	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代码健壮性弱，未对异常进行恰当处理。</a:t>
            </a:r>
          </a:p>
          <a:p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	html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页面设计不够合理。</a:t>
            </a:r>
          </a:p>
          <a:p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	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设计数据库表不够合理，未考虑到动态建表。</a:t>
            </a:r>
          </a:p>
          <a:p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5.	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代码复用性弱，代码量较大，算法也有待优化。</a:t>
            </a:r>
          </a:p>
          <a:p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6.	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不熟悉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项目的各项配置。</a:t>
            </a:r>
          </a:p>
          <a:p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7.	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开发效率较低，系统功能简单。</a:t>
            </a:r>
          </a:p>
          <a:p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这些问题可能归因于对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开发的认识不够深入、细节，没有更充足的相关技术知识和练习来启发开发思路。</a:t>
            </a:r>
          </a:p>
        </p:txBody>
      </p:sp>
    </p:spTree>
    <p:extLst>
      <p:ext uri="{BB962C8B-B14F-4D97-AF65-F5344CB8AC3E}">
        <p14:creationId xmlns:p14="http://schemas.microsoft.com/office/powerpoint/2010/main" val="327565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>
            <a:extLst>
              <a:ext uri="{FF2B5EF4-FFF2-40B4-BE49-F238E27FC236}">
                <a16:creationId xmlns:a16="http://schemas.microsoft.com/office/drawing/2014/main" id="{581902B6-01BB-4415-B0CE-7125A3AB4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7074" y="629136"/>
            <a:ext cx="5277852" cy="544540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A8A364C-FA08-47AA-BD76-0C6E8ED0C094}"/>
              </a:ext>
            </a:extLst>
          </p:cNvPr>
          <p:cNvSpPr/>
          <p:nvPr/>
        </p:nvSpPr>
        <p:spPr>
          <a:xfrm flipV="1">
            <a:off x="0" y="3667956"/>
            <a:ext cx="12192000" cy="3190043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/>
              <a:cs typeface="+mn-cs"/>
            </a:endParaRP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CBFF470B-826F-42F8-BE99-0C03C589CF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57074" y="680577"/>
            <a:ext cx="5277852" cy="544540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07646AB-D820-4F65-A736-C7F6C0D343B5}"/>
              </a:ext>
            </a:extLst>
          </p:cNvPr>
          <p:cNvSpPr txBox="1"/>
          <p:nvPr/>
        </p:nvSpPr>
        <p:spPr>
          <a:xfrm>
            <a:off x="4341809" y="2836949"/>
            <a:ext cx="3508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B348A0-E2B4-4838-9262-54ACCE0FC586}"/>
              </a:ext>
            </a:extLst>
          </p:cNvPr>
          <p:cNvSpPr txBox="1"/>
          <p:nvPr/>
        </p:nvSpPr>
        <p:spPr>
          <a:xfrm>
            <a:off x="4341809" y="3707963"/>
            <a:ext cx="350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Thanks for listening</a:t>
            </a:r>
            <a:endParaRPr lang="zh-CN" altLang="en-US" sz="2000" b="1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68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C513884-73F1-4547-88FC-3ECA91399A56}"/>
              </a:ext>
            </a:extLst>
          </p:cNvPr>
          <p:cNvSpPr/>
          <p:nvPr/>
        </p:nvSpPr>
        <p:spPr>
          <a:xfrm>
            <a:off x="-142000" y="796672"/>
            <a:ext cx="5392402" cy="5392401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B399000-0D26-4240-B558-FE016C9B219B}"/>
              </a:ext>
            </a:extLst>
          </p:cNvPr>
          <p:cNvSpPr/>
          <p:nvPr/>
        </p:nvSpPr>
        <p:spPr>
          <a:xfrm>
            <a:off x="-1189667" y="-250994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D5F8B8C-A732-4A1D-8149-F19C3E21B79C}"/>
              </a:ext>
            </a:extLst>
          </p:cNvPr>
          <p:cNvSpPr/>
          <p:nvPr/>
        </p:nvSpPr>
        <p:spPr>
          <a:xfrm>
            <a:off x="-100010" y="1110117"/>
            <a:ext cx="6810228" cy="6810226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CFAAE20-D8F0-4F87-AC37-8502B4394D2B}"/>
              </a:ext>
            </a:extLst>
          </p:cNvPr>
          <p:cNvSpPr/>
          <p:nvPr/>
        </p:nvSpPr>
        <p:spPr>
          <a:xfrm>
            <a:off x="-743543" y="-1707853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FC3660-DA7F-4555-96F4-E35E6A6E35DE}"/>
              </a:ext>
            </a:extLst>
          </p:cNvPr>
          <p:cNvSpPr/>
          <p:nvPr/>
        </p:nvSpPr>
        <p:spPr>
          <a:xfrm>
            <a:off x="785488" y="1791863"/>
            <a:ext cx="3468634" cy="3468634"/>
          </a:xfrm>
          <a:prstGeom prst="ellipse">
            <a:avLst/>
          </a:prstGeom>
          <a:noFill/>
          <a:ln w="44450">
            <a:solidFill>
              <a:srgbClr val="3843B3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CA345C6-14D6-40CB-9563-332AAEAE8839}"/>
              </a:ext>
            </a:extLst>
          </p:cNvPr>
          <p:cNvSpPr/>
          <p:nvPr/>
        </p:nvSpPr>
        <p:spPr>
          <a:xfrm>
            <a:off x="878743" y="1885118"/>
            <a:ext cx="3282124" cy="3282124"/>
          </a:xfrm>
          <a:prstGeom prst="ellipse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5D8A63-15B0-44CB-A213-510EBC49B2EE}"/>
              </a:ext>
            </a:extLst>
          </p:cNvPr>
          <p:cNvSpPr/>
          <p:nvPr/>
        </p:nvSpPr>
        <p:spPr>
          <a:xfrm>
            <a:off x="6106582" y="1082192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040417-6215-474A-8113-CD7BD7D8CB7B}"/>
              </a:ext>
            </a:extLst>
          </p:cNvPr>
          <p:cNvSpPr/>
          <p:nvPr/>
        </p:nvSpPr>
        <p:spPr>
          <a:xfrm>
            <a:off x="6621523" y="2096976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84817A2-10E9-4192-B303-2BD883B34F52}"/>
              </a:ext>
            </a:extLst>
          </p:cNvPr>
          <p:cNvSpPr/>
          <p:nvPr/>
        </p:nvSpPr>
        <p:spPr>
          <a:xfrm>
            <a:off x="6773585" y="322359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19B616-CE46-4B64-88A7-A37DE6EA12BC}"/>
              </a:ext>
            </a:extLst>
          </p:cNvPr>
          <p:cNvSpPr/>
          <p:nvPr/>
        </p:nvSpPr>
        <p:spPr>
          <a:xfrm>
            <a:off x="6621523" y="430982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0CE6A3C-8AA6-4135-BB3B-FC8E9C518325}"/>
              </a:ext>
            </a:extLst>
          </p:cNvPr>
          <p:cNvGrpSpPr/>
          <p:nvPr/>
        </p:nvGrpSpPr>
        <p:grpSpPr>
          <a:xfrm>
            <a:off x="5305305" y="963203"/>
            <a:ext cx="619822" cy="634301"/>
            <a:chOff x="5305305" y="963203"/>
            <a:chExt cx="619822" cy="634301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C9A6FFD-69C7-497E-85D7-054768B4E87E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7842A79-EBA3-486B-8619-BA194163FDAD}"/>
                </a:ext>
              </a:extLst>
            </p:cNvPr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B9728AA-342A-4687-935B-84AF07F9531D}"/>
              </a:ext>
            </a:extLst>
          </p:cNvPr>
          <p:cNvGrpSpPr/>
          <p:nvPr/>
        </p:nvGrpSpPr>
        <p:grpSpPr>
          <a:xfrm>
            <a:off x="5796671" y="1977986"/>
            <a:ext cx="619822" cy="634301"/>
            <a:chOff x="5305305" y="963203"/>
            <a:chExt cx="619822" cy="634301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AADD300-945F-4232-AA2A-3C1E081B9A49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906CFB8-0AA2-42BF-9A99-3A980A5EAC0C}"/>
                </a:ext>
              </a:extLst>
            </p:cNvPr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859AB53-71F3-450F-9FBC-E36D24756ECC}"/>
              </a:ext>
            </a:extLst>
          </p:cNvPr>
          <p:cNvGrpSpPr/>
          <p:nvPr/>
        </p:nvGrpSpPr>
        <p:grpSpPr>
          <a:xfrm>
            <a:off x="5989199" y="3126456"/>
            <a:ext cx="619822" cy="634301"/>
            <a:chOff x="5305305" y="963203"/>
            <a:chExt cx="619822" cy="634301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72664F9-F5E1-4B16-A869-F5B5D3323D98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16C13E9-82BE-4286-82D4-7923B7B55B35}"/>
                </a:ext>
              </a:extLst>
            </p:cNvPr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B679C73-1D02-472F-8905-A22E1608E82B}"/>
              </a:ext>
            </a:extLst>
          </p:cNvPr>
          <p:cNvGrpSpPr/>
          <p:nvPr/>
        </p:nvGrpSpPr>
        <p:grpSpPr>
          <a:xfrm>
            <a:off x="5786089" y="4239680"/>
            <a:ext cx="619822" cy="633542"/>
            <a:chOff x="5305305" y="963962"/>
            <a:chExt cx="619822" cy="633542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2FD56C2D-ADA4-4BB4-805C-DB795548035E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EE06559-56DD-4AE7-82C8-0514802061A8}"/>
                </a:ext>
              </a:extLst>
            </p:cNvPr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35B43D91-7C26-4E76-9D3D-F60F5B7077A4}"/>
              </a:ext>
            </a:extLst>
          </p:cNvPr>
          <p:cNvSpPr txBox="1"/>
          <p:nvPr/>
        </p:nvSpPr>
        <p:spPr>
          <a:xfrm>
            <a:off x="1029825" y="3013500"/>
            <a:ext cx="297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答辩目录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D8F7F61-2CD2-4092-86E9-04056A040BEA}"/>
              </a:ext>
            </a:extLst>
          </p:cNvPr>
          <p:cNvSpPr txBox="1"/>
          <p:nvPr/>
        </p:nvSpPr>
        <p:spPr>
          <a:xfrm>
            <a:off x="6021982" y="1057196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09E4ACF-A1E2-4269-952A-425FD811DDB1}"/>
              </a:ext>
            </a:extLst>
          </p:cNvPr>
          <p:cNvSpPr txBox="1"/>
          <p:nvPr/>
        </p:nvSpPr>
        <p:spPr>
          <a:xfrm>
            <a:off x="6608735" y="2071543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8222029-B6C8-494C-8188-05BF70C45A32}"/>
              </a:ext>
            </a:extLst>
          </p:cNvPr>
          <p:cNvSpPr txBox="1"/>
          <p:nvPr/>
        </p:nvSpPr>
        <p:spPr>
          <a:xfrm>
            <a:off x="6710218" y="3188010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详细功能设计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0F3E856-E00F-4731-B9BA-1D000EE14DC7}"/>
              </a:ext>
            </a:extLst>
          </p:cNvPr>
          <p:cNvSpPr txBox="1"/>
          <p:nvPr/>
        </p:nvSpPr>
        <p:spPr>
          <a:xfrm>
            <a:off x="6608736" y="4295944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程序测试</a:t>
            </a:r>
          </a:p>
        </p:txBody>
      </p:sp>
      <p:pic>
        <p:nvPicPr>
          <p:cNvPr id="47" name="图形 46">
            <a:extLst>
              <a:ext uri="{FF2B5EF4-FFF2-40B4-BE49-F238E27FC236}">
                <a16:creationId xmlns:a16="http://schemas.microsoft.com/office/drawing/2014/main" id="{51F99899-39A8-470D-82EA-6A5DDB624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5832" y="2323777"/>
            <a:ext cx="2197822" cy="2267595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B7A7CAB0-467B-4845-ADDD-6172A0C97C29}"/>
              </a:ext>
            </a:extLst>
          </p:cNvPr>
          <p:cNvSpPr txBox="1"/>
          <p:nvPr/>
        </p:nvSpPr>
        <p:spPr>
          <a:xfrm>
            <a:off x="1079850" y="3707176"/>
            <a:ext cx="294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Directory</a:t>
            </a:r>
            <a:endParaRPr lang="zh-CN" altLang="en-US" sz="2000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C1FF935-C2AC-457B-B9C0-2A44FCCFA601}"/>
              </a:ext>
            </a:extLst>
          </p:cNvPr>
          <p:cNvSpPr/>
          <p:nvPr/>
        </p:nvSpPr>
        <p:spPr>
          <a:xfrm>
            <a:off x="6127826" y="5487271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F80F2BA-54DB-4929-B992-B4320D029431}"/>
              </a:ext>
            </a:extLst>
          </p:cNvPr>
          <p:cNvGrpSpPr/>
          <p:nvPr/>
        </p:nvGrpSpPr>
        <p:grpSpPr>
          <a:xfrm>
            <a:off x="5292392" y="5417123"/>
            <a:ext cx="619822" cy="633542"/>
            <a:chOff x="5305305" y="963962"/>
            <a:chExt cx="619822" cy="63354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A3B69B4-189E-4530-AFA1-4032975E46E4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7284B29-F21C-4CC6-BF25-A2CD9569CDFA}"/>
                </a:ext>
              </a:extLst>
            </p:cNvPr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5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0B8C17DF-AA8E-41BC-81B4-7B1ED012BE78}"/>
              </a:ext>
            </a:extLst>
          </p:cNvPr>
          <p:cNvSpPr txBox="1"/>
          <p:nvPr/>
        </p:nvSpPr>
        <p:spPr>
          <a:xfrm>
            <a:off x="6115039" y="5473387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</p:spTree>
    <p:extLst>
      <p:ext uri="{BB962C8B-B14F-4D97-AF65-F5344CB8AC3E}">
        <p14:creationId xmlns:p14="http://schemas.microsoft.com/office/powerpoint/2010/main" val="49608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1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0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20841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程序测试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D2480D-7858-878E-8BF6-D70E31DC77B0}"/>
              </a:ext>
            </a:extLst>
          </p:cNvPr>
          <p:cNvSpPr txBox="1"/>
          <p:nvPr/>
        </p:nvSpPr>
        <p:spPr>
          <a:xfrm>
            <a:off x="968457" y="1343423"/>
            <a:ext cx="69835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按照考核要求文档，开发了学习管理系统。在平台上，教师可以通过添加课程内容、设置开课及结课时间、限制报名人数，对平台上的学生开放共享的视频课程。学生可以在课程开启时间内，加入感兴趣的课程，并进行线上学习和练习、上传学习数据、与同学及教师进行留言讨论、互助学习。教师也可以查看开设课程的学生学习数据，为学生释疑解难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2170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2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2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程序测试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D93B7D-8A09-EA2B-3D30-EBBEF7901A8D}"/>
              </a:ext>
            </a:extLst>
          </p:cNvPr>
          <p:cNvSpPr txBox="1"/>
          <p:nvPr/>
        </p:nvSpPr>
        <p:spPr>
          <a:xfrm>
            <a:off x="1381461" y="1370292"/>
            <a:ext cx="666205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按照</a:t>
            </a:r>
            <a:r>
              <a:rPr lang="en-US" altLang="zh-CN" sz="2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mvc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模型开发，明确前后端交互逻辑。从登录与注册功能开始，到课程的建立和管理，再到对课程内容和题目内容的查询，逐渐深入发散，拓展功能。其中，依赖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对课程内容进行存储和管理，依赖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Servlet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实现数据层与视图层的交流。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23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详细功能设计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3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7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4" y="309306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251219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程序测试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D93B7D-8A09-EA2B-3D30-EBBEF7901A8D}"/>
              </a:ext>
            </a:extLst>
          </p:cNvPr>
          <p:cNvSpPr txBox="1"/>
          <p:nvPr/>
        </p:nvSpPr>
        <p:spPr>
          <a:xfrm>
            <a:off x="1593733" y="1878123"/>
            <a:ext cx="66620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登录</a:t>
            </a:r>
          </a:p>
          <a:p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已有账号的情况下，可以通过学号或工号与密码，进入系统。</a:t>
            </a:r>
            <a:endParaRPr lang="en-US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注册</a:t>
            </a:r>
          </a:p>
          <a:p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暂无账号的学生，可以自行注册账号。</a:t>
            </a:r>
          </a:p>
        </p:txBody>
      </p:sp>
    </p:spTree>
    <p:extLst>
      <p:ext uri="{BB962C8B-B14F-4D97-AF65-F5344CB8AC3E}">
        <p14:creationId xmlns:p14="http://schemas.microsoft.com/office/powerpoint/2010/main" val="274991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4" y="309306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251219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程序测试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D93B7D-8A09-EA2B-3D30-EBBEF7901A8D}"/>
              </a:ext>
            </a:extLst>
          </p:cNvPr>
          <p:cNvSpPr txBox="1"/>
          <p:nvPr/>
        </p:nvSpPr>
        <p:spPr>
          <a:xfrm>
            <a:off x="968457" y="1522622"/>
            <a:ext cx="83086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	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教师：</a:t>
            </a:r>
          </a:p>
          <a:p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3.1.	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创建课程：输入课程信息创建新的共享课程。</a:t>
            </a:r>
          </a:p>
          <a:p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3.2.	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管理课程：为已有课程添加章节以及视频内容，为小节内容添加相应的选择题和简答题。</a:t>
            </a:r>
          </a:p>
          <a:p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3.3.	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查看学习情况：查看课程的报名名单、小节内容的完成学习名单，以及题目的完成名单和正确率。</a:t>
            </a:r>
          </a:p>
          <a:p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3.4.	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修改个人信息：修改资料中的姓名、介绍、邮箱、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等个人信息，便于提供学术概况、联系方式等。</a:t>
            </a:r>
          </a:p>
        </p:txBody>
      </p:sp>
    </p:spTree>
    <p:extLst>
      <p:ext uri="{BB962C8B-B14F-4D97-AF65-F5344CB8AC3E}">
        <p14:creationId xmlns:p14="http://schemas.microsoft.com/office/powerpoint/2010/main" val="154410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699</Words>
  <Application>Microsoft Office PowerPoint</Application>
  <PresentationFormat>宽屏</PresentationFormat>
  <Paragraphs>94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微软雅黑</vt:lpstr>
      <vt:lpstr>Novecento wide Bold</vt:lpstr>
      <vt:lpstr>等线</vt:lpstr>
      <vt:lpstr>Sitka Text</vt:lpstr>
      <vt:lpstr>Montserrat Light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 志聪</dc:creator>
  <cp:lastModifiedBy>曼婷 王</cp:lastModifiedBy>
  <cp:revision>9</cp:revision>
  <dcterms:created xsi:type="dcterms:W3CDTF">2022-04-30T16:30:33Z</dcterms:created>
  <dcterms:modified xsi:type="dcterms:W3CDTF">2024-04-24T20:42:12Z</dcterms:modified>
</cp:coreProperties>
</file>