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72" r:id="rId2"/>
    <p:sldId id="473" r:id="rId3"/>
    <p:sldId id="474" r:id="rId4"/>
    <p:sldId id="513" r:id="rId5"/>
    <p:sldId id="514" r:id="rId6"/>
    <p:sldId id="515" r:id="rId7"/>
    <p:sldId id="477" r:id="rId8"/>
    <p:sldId id="363" r:id="rId9"/>
    <p:sldId id="364" r:id="rId10"/>
    <p:sldId id="366" r:id="rId11"/>
    <p:sldId id="369" r:id="rId12"/>
    <p:sldId id="500" r:id="rId13"/>
    <p:sldId id="464" r:id="rId14"/>
    <p:sldId id="503" r:id="rId15"/>
    <p:sldId id="510" r:id="rId16"/>
    <p:sldId id="478" r:id="rId17"/>
    <p:sldId id="502" r:id="rId18"/>
    <p:sldId id="48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50D"/>
    <a:srgbClr val="F18022"/>
    <a:srgbClr val="FFC4A7"/>
    <a:srgbClr val="FFFF50"/>
    <a:srgbClr val="99FF99"/>
    <a:srgbClr val="FF99FF"/>
    <a:srgbClr val="5050FF"/>
    <a:srgbClr val="FF1818"/>
    <a:srgbClr val="F3903E"/>
    <a:srgbClr val="F28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5948" autoAdjust="0"/>
  </p:normalViewPr>
  <p:slideViewPr>
    <p:cSldViewPr snapToGrid="0">
      <p:cViewPr varScale="1">
        <p:scale>
          <a:sx n="57" d="100"/>
          <a:sy n="57" d="100"/>
        </p:scale>
        <p:origin x="9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8FAD5-3018-484D-94B6-9968DF5CC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8FAD5-3018-484D-94B6-9968DF5CC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2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54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8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62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8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8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1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8FAD5-3018-484D-94B6-9968DF5CC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9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8FAD5-3018-484D-94B6-9968DF5CC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864721" y="4100285"/>
            <a:ext cx="717551" cy="717551"/>
          </a:xfrm>
          <a:prstGeom prst="rect">
            <a:avLst/>
          </a:prstGeom>
          <a:solidFill>
            <a:srgbClr val="EF6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17638605">
            <a:off x="2646778" y="1554142"/>
            <a:ext cx="1958975" cy="1958975"/>
          </a:xfrm>
          <a:prstGeom prst="rect">
            <a:avLst/>
          </a:prstGeom>
          <a:solidFill>
            <a:srgbClr val="F1B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4450317">
            <a:off x="2270995" y="3155722"/>
            <a:ext cx="139700" cy="139700"/>
          </a:xfrm>
          <a:prstGeom prst="rect">
            <a:avLst/>
          </a:prstGeom>
          <a:solidFill>
            <a:srgbClr val="EF6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892948">
            <a:off x="1435971" y="2828697"/>
            <a:ext cx="381000" cy="381000"/>
          </a:xfrm>
          <a:prstGeom prst="rect">
            <a:avLst/>
          </a:prstGeom>
          <a:solidFill>
            <a:srgbClr val="F1B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4240722">
            <a:off x="2721052" y="3399404"/>
            <a:ext cx="212725" cy="211139"/>
          </a:xfrm>
          <a:prstGeom prst="rect">
            <a:avLst/>
          </a:prstGeom>
          <a:solidFill>
            <a:srgbClr val="EF6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3863176">
            <a:off x="1940003" y="2413568"/>
            <a:ext cx="477837" cy="479425"/>
          </a:xfrm>
          <a:prstGeom prst="rect">
            <a:avLst/>
          </a:prstGeom>
          <a:solidFill>
            <a:srgbClr val="EF6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87853">
            <a:off x="927969" y="1749198"/>
            <a:ext cx="668339" cy="669925"/>
          </a:xfrm>
          <a:prstGeom prst="rect">
            <a:avLst/>
          </a:prstGeom>
          <a:solidFill>
            <a:srgbClr val="F1B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905749">
            <a:off x="2010646" y="1312636"/>
            <a:ext cx="962025" cy="962025"/>
          </a:xfrm>
          <a:prstGeom prst="rect">
            <a:avLst/>
          </a:prstGeom>
          <a:solidFill>
            <a:srgbClr val="F1B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9322284">
            <a:off x="1810620" y="1692047"/>
            <a:ext cx="203200" cy="203200"/>
          </a:xfrm>
          <a:prstGeom prst="rect">
            <a:avLst/>
          </a:prstGeom>
          <a:solidFill>
            <a:srgbClr val="EF6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42066">
            <a:off x="783509" y="3779610"/>
            <a:ext cx="252412" cy="252412"/>
          </a:xfrm>
          <a:prstGeom prst="rect">
            <a:avLst/>
          </a:prstGeom>
          <a:solidFill>
            <a:srgbClr val="EF6E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18939628">
            <a:off x="3905305" y="2101559"/>
            <a:ext cx="2847975" cy="2847975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 rot="905749">
            <a:off x="2212257" y="4627335"/>
            <a:ext cx="958851" cy="957263"/>
          </a:xfrm>
          <a:prstGeom prst="rect">
            <a:avLst/>
          </a:prstGeom>
          <a:solidFill>
            <a:srgbClr val="F1B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9322284">
            <a:off x="4761783" y="5249635"/>
            <a:ext cx="203200" cy="20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 rot="19736611">
            <a:off x="3501309" y="4249489"/>
            <a:ext cx="996951" cy="996951"/>
          </a:xfrm>
          <a:prstGeom prst="rect">
            <a:avLst/>
          </a:prstGeom>
          <a:solidFill>
            <a:srgbClr val="F1B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sz="2400"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</a:endParaRPr>
          </a:p>
        </p:txBody>
      </p:sp>
    </p:spTree>
  </p:cSld>
  <p:clrMapOvr>
    <a:masterClrMapping/>
  </p:clrMapOvr>
  <p:transition advTm="3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5388" y="195263"/>
            <a:ext cx="2358781" cy="579748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60543" y="165500"/>
            <a:ext cx="530492" cy="530492"/>
            <a:chOff x="5416598" y="4355615"/>
            <a:chExt cx="530492" cy="530492"/>
          </a:xfrm>
        </p:grpSpPr>
        <p:sp>
          <p:nvSpPr>
            <p:cNvPr id="30" name="矩形: 圆角 29"/>
            <p:cNvSpPr/>
            <p:nvPr/>
          </p:nvSpPr>
          <p:spPr>
            <a:xfrm>
              <a:off x="5416598" y="4355615"/>
              <a:ext cx="530492" cy="5304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5492798" y="4431815"/>
              <a:ext cx="378092" cy="3780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32" name="直接连接符 31"/>
          <p:cNvCxnSpPr>
            <a:stCxn id="35" idx="1"/>
          </p:cNvCxnSpPr>
          <p:nvPr userDrawn="1"/>
        </p:nvCxnSpPr>
        <p:spPr>
          <a:xfrm flipV="1">
            <a:off x="747448" y="430746"/>
            <a:ext cx="8625152" cy="20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34"/>
          <p:cNvSpPr>
            <a:spLocks noGrp="1"/>
          </p:cNvSpPr>
          <p:nvPr>
            <p:ph type="body" sz="quarter" idx="13"/>
          </p:nvPr>
        </p:nvSpPr>
        <p:spPr>
          <a:xfrm>
            <a:off x="747448" y="201998"/>
            <a:ext cx="2971887" cy="46166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60542" y="165500"/>
            <a:ext cx="530491" cy="530492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zh-CN" altLang="en-US" sz="3200" b="1" dirty="0">
                <a:solidFill>
                  <a:schemeClr val="accent2"/>
                </a:solidFill>
                <a:latin typeface="Cambria" panose="02040503050406030204" pitchFamily="18" charset="0"/>
              </a:defRPr>
            </a:lvl1pPr>
          </a:lstStyle>
          <a:p>
            <a:pPr marL="0" lvl="0"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灯片编号占位符 45">
            <a:extLst>
              <a:ext uri="{FF2B5EF4-FFF2-40B4-BE49-F238E27FC236}">
                <a16:creationId xmlns:a16="http://schemas.microsoft.com/office/drawing/2014/main" id="{5033CDBE-CD86-4A65-8D42-F4099958D7AA}"/>
              </a:ext>
            </a:extLst>
          </p:cNvPr>
          <p:cNvSpPr txBox="1">
            <a:spLocks/>
          </p:cNvSpPr>
          <p:nvPr userDrawn="1"/>
        </p:nvSpPr>
        <p:spPr>
          <a:xfrm>
            <a:off x="9435548" y="6637559"/>
            <a:ext cx="2743200" cy="293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393944-DC62-4081-86B4-76E5FCA2F9B8}" type="slidenum">
              <a:rPr lang="zh-CN" altLang="en-US" sz="1400" b="1" smtClean="0">
                <a:solidFill>
                  <a:schemeClr val="bg1"/>
                </a:solidFill>
                <a:latin typeface="Cambria" panose="02040503050406030204" pitchFamily="18" charset="0"/>
              </a:rPr>
              <a:pPr/>
              <a:t>‹#›</a:t>
            </a:fld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62544"/>
            <a:ext cx="12192000" cy="2613891"/>
          </a:xfrm>
          <a:prstGeom prst="rect">
            <a:avLst/>
          </a:prstGeom>
          <a:solidFill>
            <a:srgbClr val="E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spc="600" dirty="0">
                <a:latin typeface="+mj-ea"/>
                <a:ea typeface="+mj-ea"/>
                <a:cs typeface="+mj-ea"/>
              </a:rPr>
              <a:t>微波液相等离子体污水制氢项目催化剂进展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7"/>
          <a:stretch>
            <a:fillRect/>
          </a:stretch>
        </p:blipFill>
        <p:spPr>
          <a:xfrm>
            <a:off x="249381" y="71686"/>
            <a:ext cx="1504600" cy="1273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0" b="37915"/>
          <a:stretch>
            <a:fillRect/>
          </a:stretch>
        </p:blipFill>
        <p:spPr>
          <a:xfrm>
            <a:off x="8562116" y="198430"/>
            <a:ext cx="3901201" cy="10242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89320" y="4862665"/>
            <a:ext cx="300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F6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  <a:r>
              <a:rPr lang="en-US" altLang="zh-CN" sz="2400" b="1" dirty="0">
                <a:solidFill>
                  <a:srgbClr val="EF6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2022.8.1</a:t>
            </a:r>
            <a:endParaRPr lang="zh-CN" altLang="en-US" sz="2400" b="1" dirty="0">
              <a:solidFill>
                <a:srgbClr val="EF6E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747448" y="201998"/>
            <a:ext cx="1490061" cy="4616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催化剂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800" dirty="0">
                <a:ea typeface="Cambria" panose="02040503050406030204" pitchFamily="18" charset="0"/>
              </a:rPr>
              <a:t>2</a:t>
            </a:r>
            <a:endParaRPr lang="zh-CN" altLang="en-US" sz="28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2557C5CE-356E-C6BF-34C2-AEB64F4B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64175"/>
              </p:ext>
            </p:extLst>
          </p:nvPr>
        </p:nvGraphicFramePr>
        <p:xfrm>
          <a:off x="992460" y="877158"/>
          <a:ext cx="4130211" cy="51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038">
                  <a:extLst>
                    <a:ext uri="{9D8B030D-6E8A-4147-A177-3AD203B41FA5}">
                      <a16:colId xmlns:a16="http://schemas.microsoft.com/office/drawing/2014/main" val="4196659497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378639539"/>
                    </a:ext>
                  </a:extLst>
                </a:gridCol>
              </a:tblGrid>
              <a:tr h="430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Sr0.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8344.36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801223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8319.28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685579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8344.36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5209670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395020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4968973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Mg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529293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4740444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Mn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9472472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Mg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1069809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AlO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982053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0F0F95F-ECFC-583D-0701-C28119CE0182}"/>
              </a:ext>
            </a:extLst>
          </p:cNvPr>
          <p:cNvSpPr txBox="1"/>
          <p:nvPr/>
        </p:nvSpPr>
        <p:spPr>
          <a:xfrm>
            <a:off x="5473496" y="1028343"/>
            <a:ext cx="5555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ABO3</a:t>
            </a:r>
            <a:r>
              <a:rPr lang="zh-CN" altLang="en-US" dirty="0"/>
              <a:t>型钙钛矿，只要有</a:t>
            </a:r>
            <a:r>
              <a:rPr lang="en-US" altLang="zh-CN" dirty="0"/>
              <a:t>Ga</a:t>
            </a:r>
            <a:r>
              <a:rPr lang="zh-CN" altLang="en-US" dirty="0"/>
              <a:t>的掺杂，都能获得较高的产氢速率。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具有较高比表面积的钙钛矿的制备方法主要为溶胶</a:t>
            </a:r>
            <a:r>
              <a:rPr lang="en-US" altLang="zh-CN" dirty="0"/>
              <a:t>-</a:t>
            </a:r>
            <a:r>
              <a:rPr lang="zh-CN" altLang="en-US" dirty="0"/>
              <a:t>凝胶法，聚合络合法和燃烧法等温度需求较低的方法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在整个制备过程中尽可能做到低温，低煅烧时间。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产氢效果较好的钙钛矿催化剂主要有以下几类：</a:t>
            </a:r>
            <a:endParaRPr lang="en-US" altLang="zh-CN" dirty="0"/>
          </a:p>
          <a:p>
            <a:r>
              <a:rPr lang="en-US" altLang="zh-CN" dirty="0"/>
              <a:t>      Ba </a:t>
            </a:r>
            <a:r>
              <a:rPr lang="en-US" altLang="zh-CN" dirty="0" err="1"/>
              <a:t>Ti</a:t>
            </a:r>
            <a:r>
              <a:rPr lang="en-US" altLang="zh-CN" dirty="0"/>
              <a:t> O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A </a:t>
            </a:r>
            <a:r>
              <a:rPr lang="zh-CN" altLang="en-US" dirty="0"/>
              <a:t>位或 </a:t>
            </a:r>
            <a:r>
              <a:rPr lang="en-US" altLang="zh-CN" dirty="0"/>
              <a:t>B </a:t>
            </a:r>
            <a:r>
              <a:rPr lang="zh-CN" altLang="en-US" dirty="0"/>
              <a:t>位被其他元素掺杂；</a:t>
            </a:r>
            <a:endParaRPr lang="en-US" altLang="zh-CN" dirty="0"/>
          </a:p>
          <a:p>
            <a:r>
              <a:rPr lang="en-US" altLang="zh-CN" dirty="0"/>
              <a:t>      BiFeO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及其在 </a:t>
            </a:r>
            <a:r>
              <a:rPr lang="en-US" altLang="zh-CN" dirty="0"/>
              <a:t>A </a:t>
            </a:r>
            <a:r>
              <a:rPr lang="zh-CN" altLang="en-US" dirty="0"/>
              <a:t>位或 </a:t>
            </a:r>
            <a:r>
              <a:rPr lang="en-US" altLang="zh-CN" dirty="0"/>
              <a:t>B </a:t>
            </a:r>
            <a:r>
              <a:rPr lang="zh-CN" altLang="en-US" dirty="0"/>
              <a:t>位含有元素掺杂；</a:t>
            </a:r>
            <a:endParaRPr lang="en-US" altLang="zh-CN" dirty="0"/>
          </a:p>
          <a:p>
            <a:r>
              <a:rPr lang="en-US" altLang="zh-CN" dirty="0"/>
              <a:t>      CaMnO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位掺杂了镧系元素；</a:t>
            </a:r>
            <a:endParaRPr lang="en-US" altLang="zh-CN" dirty="0"/>
          </a:p>
          <a:p>
            <a:r>
              <a:rPr lang="en-US" altLang="zh-CN" dirty="0"/>
              <a:t>      CaTiO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位和 </a:t>
            </a:r>
            <a:r>
              <a:rPr lang="en-US" altLang="zh-CN" dirty="0"/>
              <a:t>B </a:t>
            </a:r>
            <a:r>
              <a:rPr lang="zh-CN" altLang="en-US" dirty="0"/>
              <a:t>位同时被掺杂；</a:t>
            </a:r>
            <a:endParaRPr lang="en-US" altLang="zh-CN" dirty="0"/>
          </a:p>
          <a:p>
            <a:r>
              <a:rPr lang="zh-CN" altLang="en-US" dirty="0"/>
              <a:t>      由</a:t>
            </a:r>
            <a:r>
              <a:rPr lang="en-US" altLang="zh-CN" dirty="0"/>
              <a:t>La / </a:t>
            </a:r>
            <a:r>
              <a:rPr lang="en-US" altLang="zh-CN" dirty="0" err="1"/>
              <a:t>Pr</a:t>
            </a:r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zh-CN" altLang="en-US" dirty="0"/>
              <a:t>位）和过渡元素（</a:t>
            </a:r>
            <a:r>
              <a:rPr lang="en-US" altLang="zh-CN" dirty="0"/>
              <a:t>B </a:t>
            </a:r>
            <a:r>
              <a:rPr lang="zh-CN" altLang="en-US" dirty="0"/>
              <a:t>位）组成；</a:t>
            </a:r>
            <a:endParaRPr lang="en-US" altLang="zh-CN" dirty="0"/>
          </a:p>
          <a:p>
            <a:r>
              <a:rPr lang="en-US" altLang="zh-CN" dirty="0"/>
              <a:t>      SrTiO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位掺杂镧系元素 </a:t>
            </a:r>
            <a:r>
              <a:rPr lang="en-US" altLang="zh-CN" dirty="0"/>
              <a:t>La</a:t>
            </a:r>
            <a:r>
              <a:rPr lang="zh-CN" altLang="en-US" dirty="0"/>
              <a:t>、</a:t>
            </a:r>
            <a:r>
              <a:rPr lang="en-US" altLang="zh-CN" dirty="0" err="1"/>
              <a:t>Pr</a:t>
            </a:r>
            <a:r>
              <a:rPr lang="zh-CN" altLang="en-US" dirty="0"/>
              <a:t>等，</a:t>
            </a:r>
            <a:r>
              <a:rPr lang="en-US" altLang="zh-CN" dirty="0"/>
              <a:t>B </a:t>
            </a:r>
            <a:r>
              <a:rPr lang="zh-CN" altLang="en-US" dirty="0"/>
              <a:t>位掺杂过        渡金属元素 </a:t>
            </a:r>
            <a:r>
              <a:rPr lang="en-US" altLang="zh-CN" dirty="0"/>
              <a:t>Cr</a:t>
            </a:r>
            <a:r>
              <a:rPr lang="zh-CN" altLang="en-US" dirty="0"/>
              <a:t>、</a:t>
            </a:r>
            <a:r>
              <a:rPr lang="en-US" altLang="zh-CN" dirty="0"/>
              <a:t>Fe</a:t>
            </a:r>
            <a:r>
              <a:rPr lang="zh-CN" altLang="en-US" dirty="0"/>
              <a:t>、</a:t>
            </a:r>
            <a:r>
              <a:rPr lang="en-US" altLang="zh-CN" dirty="0"/>
              <a:t>Co </a:t>
            </a:r>
            <a:r>
              <a:rPr lang="zh-CN" altLang="en-US" dirty="0"/>
              <a:t>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2A5D8-902D-83AD-0978-5CF6F69530C1}"/>
              </a:ext>
            </a:extLst>
          </p:cNvPr>
          <p:cNvSpPr txBox="1"/>
          <p:nvPr/>
        </p:nvSpPr>
        <p:spPr>
          <a:xfrm>
            <a:off x="0" y="6423102"/>
            <a:ext cx="183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陶秋伶，</a:t>
            </a:r>
            <a:r>
              <a:rPr lang="en-US" altLang="zh-CN" sz="1400" dirty="0"/>
              <a:t>2022)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3044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747448" y="201998"/>
            <a:ext cx="1490061" cy="4616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催化剂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800" dirty="0">
                <a:ea typeface="Cambria" panose="02040503050406030204" pitchFamily="18" charset="0"/>
              </a:rPr>
              <a:t>2</a:t>
            </a:r>
            <a:endParaRPr lang="zh-CN" altLang="en-US" sz="28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554143-2275-C344-3FDC-788BFEE47262}"/>
              </a:ext>
            </a:extLst>
          </p:cNvPr>
          <p:cNvSpPr txBox="1"/>
          <p:nvPr/>
        </p:nvSpPr>
        <p:spPr>
          <a:xfrm>
            <a:off x="691033" y="1376738"/>
            <a:ext cx="10510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溶胶凝胶法：以</a:t>
            </a:r>
            <a:r>
              <a:rPr lang="en-US" altLang="zh-CN" dirty="0"/>
              <a:t>La0.5Sr0.5Co0.8Mn0.2O3-</a:t>
            </a:r>
            <a:r>
              <a:rPr lang="el-GR" altLang="zh-CN" dirty="0"/>
              <a:t>δ</a:t>
            </a:r>
            <a:r>
              <a:rPr lang="zh-CN" altLang="en-US" dirty="0"/>
              <a:t>为例：  将硝酸镧、半水合醋酸锶、六水合硝酸钴、四水合醋酸锰及</a:t>
            </a:r>
            <a:r>
              <a:rPr lang="en-US" altLang="zh-CN" dirty="0"/>
              <a:t>EDTA</a:t>
            </a:r>
            <a:r>
              <a:rPr lang="zh-CN" altLang="en-US" dirty="0"/>
              <a:t>和柠檬酸按物质的量比</a:t>
            </a:r>
            <a:r>
              <a:rPr lang="en-US" altLang="zh-CN" dirty="0"/>
              <a:t>0.5∶0.5∶0.8∶0.2∶2∶1</a:t>
            </a:r>
            <a:r>
              <a:rPr lang="zh-CN" altLang="en-US" dirty="0"/>
              <a:t>混合，再在去离子水中溶解加入氨水使溶液</a:t>
            </a:r>
            <a:r>
              <a:rPr lang="en-US" altLang="zh-CN" dirty="0"/>
              <a:t>pH</a:t>
            </a:r>
            <a:r>
              <a:rPr lang="zh-CN" altLang="en-US" dirty="0"/>
              <a:t>值在</a:t>
            </a:r>
            <a:r>
              <a:rPr lang="en-US" altLang="zh-CN" dirty="0"/>
              <a:t>6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范围内，形成溶胶；通过加热或水浴蒸发除去溶胶大部分水分，形成凝胶，然后将其放入烘箱于</a:t>
            </a:r>
            <a:r>
              <a:rPr lang="en-US" altLang="zh-CN" dirty="0"/>
              <a:t>250 ℃</a:t>
            </a:r>
            <a:r>
              <a:rPr lang="zh-CN" altLang="en-US" dirty="0"/>
              <a:t>干燥</a:t>
            </a:r>
            <a:r>
              <a:rPr lang="en-US" altLang="zh-CN" dirty="0"/>
              <a:t>5 h;</a:t>
            </a:r>
            <a:r>
              <a:rPr lang="zh-CN" altLang="en-US" dirty="0"/>
              <a:t>将干燥后的凝胶放入实验室管式炉中，分别在通氮气或弱氧化气氛条件下于</a:t>
            </a:r>
            <a:r>
              <a:rPr lang="en-US" altLang="zh-CN" dirty="0"/>
              <a:t>900 ℃</a:t>
            </a:r>
            <a:r>
              <a:rPr lang="zh-CN" altLang="en-US" dirty="0"/>
              <a:t>、</a:t>
            </a:r>
            <a:r>
              <a:rPr lang="en-US" altLang="zh-CN" dirty="0"/>
              <a:t>950 ℃</a:t>
            </a:r>
            <a:r>
              <a:rPr lang="zh-CN" altLang="en-US" dirty="0"/>
              <a:t>和</a:t>
            </a:r>
            <a:r>
              <a:rPr lang="en-US" altLang="zh-CN" dirty="0"/>
              <a:t>1 000 ℃</a:t>
            </a:r>
            <a:r>
              <a:rPr lang="zh-CN" altLang="en-US" dirty="0"/>
              <a:t>下煅烧</a:t>
            </a:r>
            <a:r>
              <a:rPr lang="en-US" altLang="zh-CN" dirty="0"/>
              <a:t>6 h, </a:t>
            </a:r>
            <a:r>
              <a:rPr lang="zh-CN" altLang="en-US" dirty="0"/>
              <a:t>弱氧化气氛以氮气和氧气为混合气体，氧气分压为</a:t>
            </a:r>
            <a:r>
              <a:rPr lang="en-US" altLang="zh-CN" dirty="0"/>
              <a:t>1.01 kPa,</a:t>
            </a:r>
            <a:r>
              <a:rPr lang="zh-CN" altLang="en-US" dirty="0"/>
              <a:t>煅烧样品冷却后研磨成粉。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燃烧法：以</a:t>
            </a:r>
            <a:r>
              <a:rPr lang="en-US" altLang="zh-CN" dirty="0"/>
              <a:t>LaMnO3</a:t>
            </a:r>
            <a:r>
              <a:rPr lang="zh-CN" altLang="en-US" dirty="0"/>
              <a:t>为例：按化学计量比准确称取所需的硝酸盐</a:t>
            </a:r>
            <a:r>
              <a:rPr lang="en-US" altLang="zh-CN" dirty="0"/>
              <a:t>,</a:t>
            </a:r>
            <a:r>
              <a:rPr lang="zh-CN" altLang="en-US" dirty="0"/>
              <a:t>用去离子水溶解在的烧杯中</a:t>
            </a:r>
            <a:r>
              <a:rPr lang="en-US" altLang="zh-CN" dirty="0"/>
              <a:t>,</a:t>
            </a:r>
            <a:r>
              <a:rPr lang="zh-CN" altLang="en-US" dirty="0"/>
              <a:t>按照有机燃料与硝酸盐总金属离子的化学计量配比为</a:t>
            </a:r>
            <a:r>
              <a:rPr lang="en-US" altLang="zh-CN" dirty="0"/>
              <a:t>1.5</a:t>
            </a:r>
            <a:r>
              <a:rPr lang="zh-CN" altLang="en-US" dirty="0"/>
              <a:t>称取丙氨酸</a:t>
            </a:r>
            <a:r>
              <a:rPr lang="en-US" altLang="zh-CN" dirty="0"/>
              <a:t>,</a:t>
            </a:r>
            <a:r>
              <a:rPr lang="zh-CN" altLang="en-US" dirty="0"/>
              <a:t>用去离子水溶解后</a:t>
            </a:r>
            <a:r>
              <a:rPr lang="en-US" altLang="zh-CN" dirty="0"/>
              <a:t>,</a:t>
            </a:r>
            <a:r>
              <a:rPr lang="zh-CN" altLang="en-US" dirty="0"/>
              <a:t>加入到硝酸盐溶液中而后对混合溶液边搅拌边加热</a:t>
            </a:r>
            <a:r>
              <a:rPr lang="en-US" altLang="zh-CN" dirty="0"/>
              <a:t>,</a:t>
            </a:r>
            <a:r>
              <a:rPr lang="zh-CN" altLang="en-US" dirty="0"/>
              <a:t>控制温度在</a:t>
            </a:r>
            <a:r>
              <a:rPr lang="en-US" altLang="zh-CN" dirty="0"/>
              <a:t>70-80</a:t>
            </a:r>
            <a:r>
              <a:rPr lang="zh-CN" altLang="en-US" dirty="0"/>
              <a:t>℃之间</a:t>
            </a:r>
            <a:r>
              <a:rPr lang="en-US" altLang="zh-CN" dirty="0"/>
              <a:t>,</a:t>
            </a:r>
            <a:r>
              <a:rPr lang="zh-CN" altLang="en-US" dirty="0"/>
              <a:t>形成粘稠状溶液停止加热</a:t>
            </a:r>
            <a:r>
              <a:rPr lang="en-US" altLang="zh-CN" dirty="0"/>
              <a:t>,</a:t>
            </a:r>
            <a:r>
              <a:rPr lang="zh-CN" altLang="en-US" dirty="0"/>
              <a:t>用铁丝把</a:t>
            </a:r>
            <a:r>
              <a:rPr lang="en-US" altLang="zh-CN" dirty="0"/>
              <a:t>200</a:t>
            </a:r>
            <a:r>
              <a:rPr lang="zh-CN" altLang="en-US" dirty="0"/>
              <a:t>目数的金属筛网紧紧的固定在烧杯口上面防止瞬间燃烧放热</a:t>
            </a:r>
            <a:r>
              <a:rPr lang="en-US" altLang="zh-CN" dirty="0"/>
              <a:t>,</a:t>
            </a:r>
            <a:r>
              <a:rPr lang="zh-CN" altLang="en-US" dirty="0"/>
              <a:t>前躯体喷出</a:t>
            </a:r>
            <a:r>
              <a:rPr lang="en-US" altLang="zh-CN" dirty="0"/>
              <a:t>,</a:t>
            </a:r>
            <a:r>
              <a:rPr lang="zh-CN" altLang="en-US" dirty="0"/>
              <a:t>然后把烧杯放到红外干燥箱中</a:t>
            </a:r>
            <a:r>
              <a:rPr lang="en-US" altLang="zh-CN" dirty="0"/>
              <a:t>,</a:t>
            </a:r>
            <a:r>
              <a:rPr lang="zh-CN" altLang="en-US" dirty="0"/>
              <a:t>设置温度</a:t>
            </a:r>
            <a:r>
              <a:rPr lang="en-US" altLang="zh-CN" dirty="0"/>
              <a:t>350</a:t>
            </a:r>
            <a:r>
              <a:rPr lang="zh-CN" altLang="en-US" dirty="0"/>
              <a:t>℃。待燃烧完全后</a:t>
            </a:r>
            <a:r>
              <a:rPr lang="en-US" altLang="zh-CN" dirty="0"/>
              <a:t>,</a:t>
            </a:r>
            <a:r>
              <a:rPr lang="zh-CN" altLang="en-US" dirty="0"/>
              <a:t>取出前躯体</a:t>
            </a:r>
            <a:r>
              <a:rPr lang="en-US" altLang="zh-CN" dirty="0"/>
              <a:t>,</a:t>
            </a:r>
            <a:r>
              <a:rPr lang="zh-CN" altLang="en-US" dirty="0"/>
              <a:t> 在</a:t>
            </a:r>
            <a:r>
              <a:rPr lang="en-US" altLang="zh-CN" dirty="0"/>
              <a:t>600</a:t>
            </a:r>
            <a:r>
              <a:rPr lang="zh-CN" altLang="en-US" dirty="0"/>
              <a:t>℃进行焙烧</a:t>
            </a:r>
            <a:r>
              <a:rPr lang="en-US" altLang="zh-CN" dirty="0"/>
              <a:t>3</a:t>
            </a:r>
            <a:r>
              <a:rPr lang="zh-CN" altLang="en-US" dirty="0"/>
              <a:t>小时</a:t>
            </a:r>
            <a:r>
              <a:rPr lang="en-US" altLang="zh-CN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聚合络合法：烧结过程中常规烧结升降温速率为</a:t>
            </a:r>
            <a:r>
              <a:rPr lang="en-US" altLang="zh-CN" dirty="0"/>
              <a:t>2℃/min</a:t>
            </a:r>
            <a:r>
              <a:rPr lang="zh-CN" altLang="en-US" dirty="0"/>
              <a:t>至</a:t>
            </a:r>
            <a:r>
              <a:rPr lang="en-US" altLang="zh-CN" dirty="0"/>
              <a:t>1 000℃</a:t>
            </a:r>
            <a:r>
              <a:rPr lang="zh-CN" altLang="en-US" dirty="0"/>
              <a:t>保温</a:t>
            </a:r>
            <a:r>
              <a:rPr lang="en-US" altLang="zh-CN" dirty="0"/>
              <a:t>1 h,</a:t>
            </a:r>
            <a:r>
              <a:rPr lang="zh-CN" altLang="en-US" dirty="0"/>
              <a:t>整个烧结过程为</a:t>
            </a:r>
            <a:r>
              <a:rPr lang="en-US" altLang="zh-CN" dirty="0"/>
              <a:t>17 h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AD87B0-3889-0791-5954-61898F4F1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10" y="2442117"/>
            <a:ext cx="4833039" cy="40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2411" y="2970663"/>
            <a:ext cx="3607077" cy="913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335" b="1" kern="100" dirty="0">
                <a:solidFill>
                  <a:srgbClr val="EF6E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氧化铈合成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080070" y="2478221"/>
            <a:ext cx="2614740" cy="18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03</a:t>
            </a:r>
            <a:endParaRPr lang="zh-CN" altLang="en-US" sz="11735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03456" y="2137354"/>
            <a:ext cx="0" cy="267462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79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sp>
        <p:nvSpPr>
          <p:cNvPr id="21" name="Subtitle 2"/>
          <p:cNvSpPr txBox="1"/>
          <p:nvPr/>
        </p:nvSpPr>
        <p:spPr>
          <a:xfrm>
            <a:off x="-2" y="259715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zh-CN" altLang="en-US" sz="3600" b="1" kern="100" dirty="0">
              <a:solidFill>
                <a:srgbClr val="EF6E00"/>
              </a:solidFill>
              <a:latin typeface="Times New Roman" panose="02020603050405020304" pitchFamily="18" charset="0"/>
              <a:ea typeface="字魂36号-正文宋楷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234344F-F296-41D6-8032-77FD69BD2363}"/>
              </a:ext>
            </a:extLst>
          </p:cNvPr>
          <p:cNvSpPr txBox="1"/>
          <p:nvPr/>
        </p:nvSpPr>
        <p:spPr>
          <a:xfrm>
            <a:off x="152398" y="412115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一、等离子体（</a:t>
            </a:r>
            <a:r>
              <a:rPr lang="en-US" altLang="zh-CN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plasma</a:t>
            </a: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B197E8-00A0-384C-F112-FB9A5EF879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339" r="112" b="-1"/>
          <a:stretch/>
        </p:blipFill>
        <p:spPr bwMode="auto">
          <a:xfrm>
            <a:off x="1126257" y="1546151"/>
            <a:ext cx="9939486" cy="205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38B41A-1608-CF16-7778-DDF707249A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37" y="3749033"/>
            <a:ext cx="3334231" cy="2501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55735E-0B14-CCBF-DE0B-4E8407082A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05011" y="3332254"/>
            <a:ext cx="2500673" cy="33342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sp>
        <p:nvSpPr>
          <p:cNvPr id="21" name="Subtitle 2"/>
          <p:cNvSpPr txBox="1"/>
          <p:nvPr/>
        </p:nvSpPr>
        <p:spPr>
          <a:xfrm>
            <a:off x="86625" y="402197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二、液相等离子体制氢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24085C-5C73-52E2-DC26-4F112B9C67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4"/>
          <a:stretch/>
        </p:blipFill>
        <p:spPr>
          <a:xfrm>
            <a:off x="1770925" y="1240545"/>
            <a:ext cx="3185531" cy="54170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998043-874F-A2ED-8BE0-6DE0B42EE2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2" r="23395" b="12418"/>
          <a:stretch/>
        </p:blipFill>
        <p:spPr>
          <a:xfrm>
            <a:off x="6621489" y="1240545"/>
            <a:ext cx="3185531" cy="54170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F79651-0067-8D30-25E2-99C69E158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8" t="25131" r="19082" b="9453"/>
          <a:stretch/>
        </p:blipFill>
        <p:spPr>
          <a:xfrm>
            <a:off x="4162478" y="1556664"/>
            <a:ext cx="3073068" cy="47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293E5FB-CD1D-42E3-AA59-F1199555EE2B}"/>
              </a:ext>
            </a:extLst>
          </p:cNvPr>
          <p:cNvSpPr txBox="1"/>
          <p:nvPr/>
        </p:nvSpPr>
        <p:spPr>
          <a:xfrm>
            <a:off x="86625" y="402197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二、液相等离子体制氢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C4082F-A071-4453-A823-47C97EDDF03B}"/>
              </a:ext>
            </a:extLst>
          </p:cNvPr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34166-C4E7-403F-9C4D-B2ECE1891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AE5286-0EFF-992D-4019-E864D3CE983F}"/>
              </a:ext>
            </a:extLst>
          </p:cNvPr>
          <p:cNvGrpSpPr/>
          <p:nvPr/>
        </p:nvGrpSpPr>
        <p:grpSpPr>
          <a:xfrm>
            <a:off x="247184" y="1790078"/>
            <a:ext cx="11697631" cy="4291702"/>
            <a:chOff x="0" y="1924524"/>
            <a:chExt cx="11697631" cy="42917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BFF20F1-AE75-80AE-8915-63F8AF32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0557" y="1941185"/>
              <a:ext cx="7527074" cy="427504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CE1AF9C-B3D6-FC56-117E-AE9E7E4CF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24524"/>
              <a:ext cx="5073805" cy="4291702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E2A27AD-855E-4893-2A75-2ABBFC71673B}"/>
              </a:ext>
            </a:extLst>
          </p:cNvPr>
          <p:cNvSpPr/>
          <p:nvPr/>
        </p:nvSpPr>
        <p:spPr>
          <a:xfrm>
            <a:off x="7459520" y="1771664"/>
            <a:ext cx="1443515" cy="30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CE37A-1E71-5884-5EBE-4D559EEB8330}"/>
              </a:ext>
            </a:extLst>
          </p:cNvPr>
          <p:cNvSpPr txBox="1"/>
          <p:nvPr/>
        </p:nvSpPr>
        <p:spPr>
          <a:xfrm>
            <a:off x="825190" y="6094141"/>
            <a:ext cx="4125951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文献中的</a:t>
            </a:r>
            <a:r>
              <a:rPr lang="en-US" altLang="zh-CN" dirty="0"/>
              <a:t>XRD</a:t>
            </a:r>
            <a:r>
              <a:rPr lang="zh-CN" altLang="en-US" dirty="0"/>
              <a:t>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37E50D-0C55-C314-6EBF-EBEBECD6E208}"/>
              </a:ext>
            </a:extLst>
          </p:cNvPr>
          <p:cNvSpPr txBox="1"/>
          <p:nvPr/>
        </p:nvSpPr>
        <p:spPr>
          <a:xfrm>
            <a:off x="6639983" y="6199565"/>
            <a:ext cx="4125951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合成样品检测得到的</a:t>
            </a:r>
            <a:r>
              <a:rPr lang="en-US" altLang="zh-CN" dirty="0"/>
              <a:t>XRD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61882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2401" y="2970663"/>
            <a:ext cx="3607078" cy="913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335" b="1" kern="100" dirty="0">
                <a:solidFill>
                  <a:srgbClr val="EF6E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存在的问题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080070" y="2478221"/>
            <a:ext cx="2614740" cy="18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04</a:t>
            </a:r>
            <a:endParaRPr lang="zh-CN" altLang="en-US" sz="11735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03456" y="2137354"/>
            <a:ext cx="0" cy="267462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sp>
        <p:nvSpPr>
          <p:cNvPr id="21" name="Subtitle 2"/>
          <p:cNvSpPr txBox="1"/>
          <p:nvPr/>
        </p:nvSpPr>
        <p:spPr>
          <a:xfrm>
            <a:off x="95691" y="217185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现有的问题</a:t>
            </a:r>
            <a:endParaRPr lang="zh-CN" sz="3600" b="1" kern="100" dirty="0">
              <a:solidFill>
                <a:srgbClr val="EF6E00"/>
              </a:solidFill>
              <a:latin typeface="Times New Roman" panose="02020603050405020304" pitchFamily="18" charset="0"/>
              <a:ea typeface="字魂36号-正文宋楷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F84280-C37F-C6DE-BFED-41DB6E1AD111}"/>
              </a:ext>
            </a:extLst>
          </p:cNvPr>
          <p:cNvSpPr txBox="1"/>
          <p:nvPr/>
        </p:nvSpPr>
        <p:spPr>
          <a:xfrm>
            <a:off x="2183780" y="1717898"/>
            <a:ext cx="8129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关于在大体积设备中的催化剂投加方式和投加量的问题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单纯的催化剂表征并不能表现出催化剂的效果，需要进行实际的实验来进行验证。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现有的钙钛矿型催化剂的合成方案较复杂要求较高，考虑对钙钛矿合成方法进行进一步的调研和优化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06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62544"/>
            <a:ext cx="12192000" cy="2613891"/>
          </a:xfrm>
          <a:prstGeom prst="rect">
            <a:avLst/>
          </a:prstGeom>
          <a:solidFill>
            <a:srgbClr val="E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spc="600" dirty="0">
                <a:latin typeface="+mj-ea"/>
                <a:ea typeface="+mj-ea"/>
                <a:cs typeface="+mj-ea"/>
              </a:rPr>
              <a:t>恳请</a:t>
            </a:r>
            <a:r>
              <a:rPr lang="zh-CN" sz="6000" b="1" spc="600" dirty="0">
                <a:latin typeface="+mj-ea"/>
                <a:ea typeface="+mj-ea"/>
                <a:cs typeface="+mj-ea"/>
              </a:rPr>
              <a:t>批评指正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7"/>
          <a:stretch>
            <a:fillRect/>
          </a:stretch>
        </p:blipFill>
        <p:spPr>
          <a:xfrm>
            <a:off x="249381" y="71686"/>
            <a:ext cx="1504600" cy="1273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0" b="37915"/>
          <a:stretch>
            <a:fillRect/>
          </a:stretch>
        </p:blipFill>
        <p:spPr>
          <a:xfrm>
            <a:off x="8562116" y="198430"/>
            <a:ext cx="3901201" cy="1024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54145" y="963231"/>
            <a:ext cx="2019680" cy="2399200"/>
            <a:chOff x="2406067" y="1594301"/>
            <a:chExt cx="1514760" cy="1799399"/>
          </a:xfrm>
        </p:grpSpPr>
        <p:sp>
          <p:nvSpPr>
            <p:cNvPr id="6" name="文本框 5"/>
            <p:cNvSpPr txBox="1"/>
            <p:nvPr/>
          </p:nvSpPr>
          <p:spPr>
            <a:xfrm>
              <a:off x="2763681" y="2054847"/>
              <a:ext cx="1157146" cy="1300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33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406067" y="1594301"/>
              <a:ext cx="936001" cy="1799399"/>
            </a:xfrm>
            <a:custGeom>
              <a:avLst/>
              <a:gdLst>
                <a:gd name="connsiteX0" fmla="*/ 0 w 1584176"/>
                <a:gd name="connsiteY0" fmla="*/ 0 h 2448272"/>
                <a:gd name="connsiteX1" fmla="*/ 1584176 w 1584176"/>
                <a:gd name="connsiteY1" fmla="*/ 0 h 2448272"/>
                <a:gd name="connsiteX2" fmla="*/ 1584176 w 1584176"/>
                <a:gd name="connsiteY2" fmla="*/ 2448272 h 2448272"/>
                <a:gd name="connsiteX3" fmla="*/ 0 w 1584176"/>
                <a:gd name="connsiteY3" fmla="*/ 2448272 h 2448272"/>
                <a:gd name="connsiteX4" fmla="*/ 0 w 1584176"/>
                <a:gd name="connsiteY4" fmla="*/ 0 h 2448272"/>
                <a:gd name="connsiteX0-1" fmla="*/ 0 w 1585292"/>
                <a:gd name="connsiteY0-2" fmla="*/ 0 h 2448272"/>
                <a:gd name="connsiteX1-3" fmla="*/ 1584176 w 1585292"/>
                <a:gd name="connsiteY1-4" fmla="*/ 0 h 2448272"/>
                <a:gd name="connsiteX2-5" fmla="*/ 1585292 w 1585292"/>
                <a:gd name="connsiteY2-6" fmla="*/ 1220326 h 2448272"/>
                <a:gd name="connsiteX3-7" fmla="*/ 1584176 w 1585292"/>
                <a:gd name="connsiteY3-8" fmla="*/ 2448272 h 2448272"/>
                <a:gd name="connsiteX4-9" fmla="*/ 0 w 1585292"/>
                <a:gd name="connsiteY4-10" fmla="*/ 2448272 h 2448272"/>
                <a:gd name="connsiteX5" fmla="*/ 0 w 1585292"/>
                <a:gd name="connsiteY5" fmla="*/ 0 h 2448272"/>
                <a:gd name="connsiteX0-11" fmla="*/ 1585292 w 1676732"/>
                <a:gd name="connsiteY0-12" fmla="*/ 1220326 h 2448272"/>
                <a:gd name="connsiteX1-13" fmla="*/ 1584176 w 1676732"/>
                <a:gd name="connsiteY1-14" fmla="*/ 2448272 h 2448272"/>
                <a:gd name="connsiteX2-15" fmla="*/ 0 w 1676732"/>
                <a:gd name="connsiteY2-16" fmla="*/ 2448272 h 2448272"/>
                <a:gd name="connsiteX3-17" fmla="*/ 0 w 1676732"/>
                <a:gd name="connsiteY3-18" fmla="*/ 0 h 2448272"/>
                <a:gd name="connsiteX4-19" fmla="*/ 1584176 w 1676732"/>
                <a:gd name="connsiteY4-20" fmla="*/ 0 h 2448272"/>
                <a:gd name="connsiteX5-21" fmla="*/ 1676732 w 1676732"/>
                <a:gd name="connsiteY5-22" fmla="*/ 1311766 h 2448272"/>
                <a:gd name="connsiteX0-23" fmla="*/ 1585292 w 1585292"/>
                <a:gd name="connsiteY0-24" fmla="*/ 1220326 h 2448272"/>
                <a:gd name="connsiteX1-25" fmla="*/ 1584176 w 1585292"/>
                <a:gd name="connsiteY1-26" fmla="*/ 2448272 h 2448272"/>
                <a:gd name="connsiteX2-27" fmla="*/ 0 w 1585292"/>
                <a:gd name="connsiteY2-28" fmla="*/ 2448272 h 2448272"/>
                <a:gd name="connsiteX3-29" fmla="*/ 0 w 1585292"/>
                <a:gd name="connsiteY3-30" fmla="*/ 0 h 2448272"/>
                <a:gd name="connsiteX4-31" fmla="*/ 1584176 w 1585292"/>
                <a:gd name="connsiteY4-32" fmla="*/ 0 h 2448272"/>
                <a:gd name="connsiteX5-33" fmla="*/ 1585292 w 1585292"/>
                <a:gd name="connsiteY5-34" fmla="*/ 953626 h 2448272"/>
                <a:gd name="connsiteX0-35" fmla="*/ 1585292 w 1585292"/>
                <a:gd name="connsiteY0-36" fmla="*/ 1220326 h 2448272"/>
                <a:gd name="connsiteX1-37" fmla="*/ 1584176 w 1585292"/>
                <a:gd name="connsiteY1-38" fmla="*/ 2448272 h 2448272"/>
                <a:gd name="connsiteX2-39" fmla="*/ 0 w 1585292"/>
                <a:gd name="connsiteY2-40" fmla="*/ 2448272 h 2448272"/>
                <a:gd name="connsiteX3-41" fmla="*/ 0 w 1585292"/>
                <a:gd name="connsiteY3-42" fmla="*/ 0 h 2448272"/>
                <a:gd name="connsiteX4-43" fmla="*/ 1584176 w 1585292"/>
                <a:gd name="connsiteY4-44" fmla="*/ 0 h 2448272"/>
                <a:gd name="connsiteX5-45" fmla="*/ 1585292 w 1585292"/>
                <a:gd name="connsiteY5-46" fmla="*/ 664066 h 2448272"/>
                <a:gd name="connsiteX0-47" fmla="*/ 1577672 w 1585292"/>
                <a:gd name="connsiteY0-48" fmla="*/ 1967086 h 2448272"/>
                <a:gd name="connsiteX1-49" fmla="*/ 1584176 w 1585292"/>
                <a:gd name="connsiteY1-50" fmla="*/ 2448272 h 2448272"/>
                <a:gd name="connsiteX2-51" fmla="*/ 0 w 1585292"/>
                <a:gd name="connsiteY2-52" fmla="*/ 2448272 h 2448272"/>
                <a:gd name="connsiteX3-53" fmla="*/ 0 w 1585292"/>
                <a:gd name="connsiteY3-54" fmla="*/ 0 h 2448272"/>
                <a:gd name="connsiteX4-55" fmla="*/ 1584176 w 1585292"/>
                <a:gd name="connsiteY4-56" fmla="*/ 0 h 2448272"/>
                <a:gd name="connsiteX5-57" fmla="*/ 1585292 w 1585292"/>
                <a:gd name="connsiteY5-58" fmla="*/ 664066 h 2448272"/>
                <a:gd name="connsiteX0-59" fmla="*/ 1585292 w 1585292"/>
                <a:gd name="connsiteY0-60" fmla="*/ 1578466 h 2448272"/>
                <a:gd name="connsiteX1-61" fmla="*/ 1584176 w 1585292"/>
                <a:gd name="connsiteY1-62" fmla="*/ 2448272 h 2448272"/>
                <a:gd name="connsiteX2-63" fmla="*/ 0 w 1585292"/>
                <a:gd name="connsiteY2-64" fmla="*/ 2448272 h 2448272"/>
                <a:gd name="connsiteX3-65" fmla="*/ 0 w 1585292"/>
                <a:gd name="connsiteY3-66" fmla="*/ 0 h 2448272"/>
                <a:gd name="connsiteX4-67" fmla="*/ 1584176 w 1585292"/>
                <a:gd name="connsiteY4-68" fmla="*/ 0 h 2448272"/>
                <a:gd name="connsiteX5-69" fmla="*/ 1585292 w 1585292"/>
                <a:gd name="connsiteY5-70" fmla="*/ 664066 h 24482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585292" h="2448272">
                  <a:moveTo>
                    <a:pt x="1585292" y="1578466"/>
                  </a:moveTo>
                  <a:lnTo>
                    <a:pt x="1584176" y="2448272"/>
                  </a:lnTo>
                  <a:lnTo>
                    <a:pt x="0" y="2448272"/>
                  </a:lnTo>
                  <a:lnTo>
                    <a:pt x="0" y="0"/>
                  </a:lnTo>
                  <a:lnTo>
                    <a:pt x="1584176" y="0"/>
                  </a:lnTo>
                  <a:cubicBezTo>
                    <a:pt x="1584548" y="406775"/>
                    <a:pt x="1585292" y="664066"/>
                    <a:pt x="1585292" y="664066"/>
                  </a:cubicBezTo>
                </a:path>
              </a:pathLst>
            </a:custGeom>
            <a:noFill/>
            <a:ln w="57150">
              <a:solidFill>
                <a:srgbClr val="EF6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92585" y="1134812"/>
            <a:ext cx="2451918" cy="768343"/>
            <a:chOff x="4674457" y="1220497"/>
            <a:chExt cx="2451918" cy="768343"/>
          </a:xfrm>
        </p:grpSpPr>
        <p:sp>
          <p:nvSpPr>
            <p:cNvPr id="10" name="矩形: 圆角 9"/>
            <p:cNvSpPr/>
            <p:nvPr/>
          </p:nvSpPr>
          <p:spPr>
            <a:xfrm>
              <a:off x="4674457" y="1220497"/>
              <a:ext cx="768343" cy="768343"/>
            </a:xfrm>
            <a:prstGeom prst="roundRect">
              <a:avLst/>
            </a:prstGeom>
            <a:solidFill>
              <a:srgbClr val="EF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5" name="TextBox 39"/>
            <p:cNvSpPr txBox="1"/>
            <p:nvPr/>
          </p:nvSpPr>
          <p:spPr>
            <a:xfrm>
              <a:off x="5710603" y="137383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资料收集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92585" y="2425760"/>
            <a:ext cx="2759694" cy="767715"/>
            <a:chOff x="4674457" y="2358033"/>
            <a:chExt cx="2759694" cy="768343"/>
          </a:xfrm>
        </p:grpSpPr>
        <p:sp>
          <p:nvSpPr>
            <p:cNvPr id="11" name="矩形: 圆角 10"/>
            <p:cNvSpPr/>
            <p:nvPr/>
          </p:nvSpPr>
          <p:spPr>
            <a:xfrm>
              <a:off x="4674457" y="2358033"/>
              <a:ext cx="768343" cy="768343"/>
            </a:xfrm>
            <a:prstGeom prst="roundRect">
              <a:avLst/>
            </a:prstGeom>
            <a:solidFill>
              <a:srgbClr val="EF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02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8" name="TextBox 39"/>
            <p:cNvSpPr txBox="1"/>
            <p:nvPr/>
          </p:nvSpPr>
          <p:spPr>
            <a:xfrm>
              <a:off x="5710602" y="2511182"/>
              <a:ext cx="1723549" cy="4620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催化剂方案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8711276" y="-4064725"/>
            <a:ext cx="5372904" cy="5632654"/>
          </a:xfrm>
          <a:custGeom>
            <a:avLst/>
            <a:gdLst>
              <a:gd name="connsiteX0" fmla="*/ 0 w 5364507"/>
              <a:gd name="connsiteY0" fmla="*/ 264577 h 5364507"/>
              <a:gd name="connsiteX1" fmla="*/ 264577 w 5364507"/>
              <a:gd name="connsiteY1" fmla="*/ 0 h 5364507"/>
              <a:gd name="connsiteX2" fmla="*/ 5099930 w 5364507"/>
              <a:gd name="connsiteY2" fmla="*/ 0 h 5364507"/>
              <a:gd name="connsiteX3" fmla="*/ 5364507 w 5364507"/>
              <a:gd name="connsiteY3" fmla="*/ 264577 h 5364507"/>
              <a:gd name="connsiteX4" fmla="*/ 5364507 w 5364507"/>
              <a:gd name="connsiteY4" fmla="*/ 5099930 h 5364507"/>
              <a:gd name="connsiteX5" fmla="*/ 5099930 w 5364507"/>
              <a:gd name="connsiteY5" fmla="*/ 5364507 h 5364507"/>
              <a:gd name="connsiteX6" fmla="*/ 264577 w 5364507"/>
              <a:gd name="connsiteY6" fmla="*/ 5364507 h 5364507"/>
              <a:gd name="connsiteX7" fmla="*/ 0 w 5364507"/>
              <a:gd name="connsiteY7" fmla="*/ 5099930 h 5364507"/>
              <a:gd name="connsiteX8" fmla="*/ 0 w 5364507"/>
              <a:gd name="connsiteY8" fmla="*/ 264577 h 5364507"/>
              <a:gd name="connsiteX0" fmla="*/ 0 w 5372904"/>
              <a:gd name="connsiteY0" fmla="*/ 5109716 h 5573874"/>
              <a:gd name="connsiteX1" fmla="*/ 272974 w 5372904"/>
              <a:gd name="connsiteY1" fmla="*/ 0 h 5573874"/>
              <a:gd name="connsiteX2" fmla="*/ 5108327 w 5372904"/>
              <a:gd name="connsiteY2" fmla="*/ 0 h 5573874"/>
              <a:gd name="connsiteX3" fmla="*/ 5372904 w 5372904"/>
              <a:gd name="connsiteY3" fmla="*/ 264577 h 5573874"/>
              <a:gd name="connsiteX4" fmla="*/ 5372904 w 5372904"/>
              <a:gd name="connsiteY4" fmla="*/ 5099930 h 5573874"/>
              <a:gd name="connsiteX5" fmla="*/ 5108327 w 5372904"/>
              <a:gd name="connsiteY5" fmla="*/ 5364507 h 5573874"/>
              <a:gd name="connsiteX6" fmla="*/ 272974 w 5372904"/>
              <a:gd name="connsiteY6" fmla="*/ 5364507 h 5573874"/>
              <a:gd name="connsiteX7" fmla="*/ 8397 w 5372904"/>
              <a:gd name="connsiteY7" fmla="*/ 5099930 h 5573874"/>
              <a:gd name="connsiteX8" fmla="*/ 0 w 5372904"/>
              <a:gd name="connsiteY8" fmla="*/ 5109716 h 5573874"/>
              <a:gd name="connsiteX0" fmla="*/ 0 w 5372904"/>
              <a:gd name="connsiteY0" fmla="*/ 5168496 h 5632654"/>
              <a:gd name="connsiteX1" fmla="*/ 5168497 w 5372904"/>
              <a:gd name="connsiteY1" fmla="*/ 0 h 5632654"/>
              <a:gd name="connsiteX2" fmla="*/ 5108327 w 5372904"/>
              <a:gd name="connsiteY2" fmla="*/ 58780 h 5632654"/>
              <a:gd name="connsiteX3" fmla="*/ 5372904 w 5372904"/>
              <a:gd name="connsiteY3" fmla="*/ 323357 h 5632654"/>
              <a:gd name="connsiteX4" fmla="*/ 5372904 w 5372904"/>
              <a:gd name="connsiteY4" fmla="*/ 5158710 h 5632654"/>
              <a:gd name="connsiteX5" fmla="*/ 5108327 w 5372904"/>
              <a:gd name="connsiteY5" fmla="*/ 5423287 h 5632654"/>
              <a:gd name="connsiteX6" fmla="*/ 272974 w 5372904"/>
              <a:gd name="connsiteY6" fmla="*/ 5423287 h 5632654"/>
              <a:gd name="connsiteX7" fmla="*/ 8397 w 5372904"/>
              <a:gd name="connsiteY7" fmla="*/ 5158710 h 5632654"/>
              <a:gd name="connsiteX8" fmla="*/ 0 w 5372904"/>
              <a:gd name="connsiteY8" fmla="*/ 5168496 h 563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2904" h="5632654">
                <a:moveTo>
                  <a:pt x="0" y="5168496"/>
                </a:moveTo>
                <a:cubicBezTo>
                  <a:pt x="0" y="5022374"/>
                  <a:pt x="5022375" y="0"/>
                  <a:pt x="5168497" y="0"/>
                </a:cubicBezTo>
                <a:lnTo>
                  <a:pt x="5108327" y="58780"/>
                </a:lnTo>
                <a:cubicBezTo>
                  <a:pt x="5254449" y="58780"/>
                  <a:pt x="5372904" y="177235"/>
                  <a:pt x="5372904" y="323357"/>
                </a:cubicBezTo>
                <a:lnTo>
                  <a:pt x="5372904" y="5158710"/>
                </a:lnTo>
                <a:cubicBezTo>
                  <a:pt x="5372904" y="5304832"/>
                  <a:pt x="5254449" y="5423287"/>
                  <a:pt x="5108327" y="5423287"/>
                </a:cubicBezTo>
                <a:lnTo>
                  <a:pt x="272974" y="5423287"/>
                </a:lnTo>
                <a:cubicBezTo>
                  <a:pt x="126852" y="5423287"/>
                  <a:pt x="8397" y="5304832"/>
                  <a:pt x="8397" y="5158710"/>
                </a:cubicBezTo>
                <a:cubicBezTo>
                  <a:pt x="8397" y="3546926"/>
                  <a:pt x="0" y="6780280"/>
                  <a:pt x="0" y="5168496"/>
                </a:cubicBezTo>
                <a:close/>
              </a:path>
            </a:pathLst>
          </a:custGeom>
          <a:solidFill>
            <a:srgbClr val="E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-1550765" y="4611093"/>
            <a:ext cx="5398096" cy="5414890"/>
          </a:xfrm>
          <a:custGeom>
            <a:avLst/>
            <a:gdLst>
              <a:gd name="connsiteX0" fmla="*/ 0 w 5364507"/>
              <a:gd name="connsiteY0" fmla="*/ 264577 h 5364507"/>
              <a:gd name="connsiteX1" fmla="*/ 264577 w 5364507"/>
              <a:gd name="connsiteY1" fmla="*/ 0 h 5364507"/>
              <a:gd name="connsiteX2" fmla="*/ 5099930 w 5364507"/>
              <a:gd name="connsiteY2" fmla="*/ 0 h 5364507"/>
              <a:gd name="connsiteX3" fmla="*/ 5364507 w 5364507"/>
              <a:gd name="connsiteY3" fmla="*/ 264577 h 5364507"/>
              <a:gd name="connsiteX4" fmla="*/ 5364507 w 5364507"/>
              <a:gd name="connsiteY4" fmla="*/ 5099930 h 5364507"/>
              <a:gd name="connsiteX5" fmla="*/ 5099930 w 5364507"/>
              <a:gd name="connsiteY5" fmla="*/ 5364507 h 5364507"/>
              <a:gd name="connsiteX6" fmla="*/ 264577 w 5364507"/>
              <a:gd name="connsiteY6" fmla="*/ 5364507 h 5364507"/>
              <a:gd name="connsiteX7" fmla="*/ 0 w 5364507"/>
              <a:gd name="connsiteY7" fmla="*/ 5099930 h 5364507"/>
              <a:gd name="connsiteX8" fmla="*/ 0 w 5364507"/>
              <a:gd name="connsiteY8" fmla="*/ 264577 h 5364507"/>
              <a:gd name="connsiteX0" fmla="*/ 127836 w 5492343"/>
              <a:gd name="connsiteY0" fmla="*/ 264577 h 5414890"/>
              <a:gd name="connsiteX1" fmla="*/ 392413 w 5492343"/>
              <a:gd name="connsiteY1" fmla="*/ 0 h 5414890"/>
              <a:gd name="connsiteX2" fmla="*/ 5227766 w 5492343"/>
              <a:gd name="connsiteY2" fmla="*/ 0 h 5414890"/>
              <a:gd name="connsiteX3" fmla="*/ 5492343 w 5492343"/>
              <a:gd name="connsiteY3" fmla="*/ 264577 h 5414890"/>
              <a:gd name="connsiteX4" fmla="*/ 5492343 w 5492343"/>
              <a:gd name="connsiteY4" fmla="*/ 5099930 h 5414890"/>
              <a:gd name="connsiteX5" fmla="*/ 474995 w 5492343"/>
              <a:gd name="connsiteY5" fmla="*/ 5414890 h 5414890"/>
              <a:gd name="connsiteX6" fmla="*/ 392413 w 5492343"/>
              <a:gd name="connsiteY6" fmla="*/ 5364507 h 5414890"/>
              <a:gd name="connsiteX7" fmla="*/ 127836 w 5492343"/>
              <a:gd name="connsiteY7" fmla="*/ 5099930 h 5414890"/>
              <a:gd name="connsiteX8" fmla="*/ 127836 w 5492343"/>
              <a:gd name="connsiteY8" fmla="*/ 264577 h 5414890"/>
              <a:gd name="connsiteX0" fmla="*/ 127836 w 5525932"/>
              <a:gd name="connsiteY0" fmla="*/ 264577 h 5414890"/>
              <a:gd name="connsiteX1" fmla="*/ 392413 w 5525932"/>
              <a:gd name="connsiteY1" fmla="*/ 0 h 5414890"/>
              <a:gd name="connsiteX2" fmla="*/ 5227766 w 5525932"/>
              <a:gd name="connsiteY2" fmla="*/ 0 h 5414890"/>
              <a:gd name="connsiteX3" fmla="*/ 5492343 w 5525932"/>
              <a:gd name="connsiteY3" fmla="*/ 264577 h 5414890"/>
              <a:gd name="connsiteX4" fmla="*/ 5525932 w 5525932"/>
              <a:gd name="connsiteY4" fmla="*/ 229599 h 5414890"/>
              <a:gd name="connsiteX5" fmla="*/ 474995 w 5525932"/>
              <a:gd name="connsiteY5" fmla="*/ 5414890 h 5414890"/>
              <a:gd name="connsiteX6" fmla="*/ 392413 w 5525932"/>
              <a:gd name="connsiteY6" fmla="*/ 5364507 h 5414890"/>
              <a:gd name="connsiteX7" fmla="*/ 127836 w 5525932"/>
              <a:gd name="connsiteY7" fmla="*/ 5099930 h 5414890"/>
              <a:gd name="connsiteX8" fmla="*/ 127836 w 5525932"/>
              <a:gd name="connsiteY8" fmla="*/ 264577 h 5414890"/>
              <a:gd name="connsiteX0" fmla="*/ 127836 w 5525932"/>
              <a:gd name="connsiteY0" fmla="*/ 264577 h 5414890"/>
              <a:gd name="connsiteX1" fmla="*/ 392413 w 5525932"/>
              <a:gd name="connsiteY1" fmla="*/ 0 h 5414890"/>
              <a:gd name="connsiteX2" fmla="*/ 5227766 w 5525932"/>
              <a:gd name="connsiteY2" fmla="*/ 0 h 5414890"/>
              <a:gd name="connsiteX3" fmla="*/ 5492343 w 5525932"/>
              <a:gd name="connsiteY3" fmla="*/ 264577 h 5414890"/>
              <a:gd name="connsiteX4" fmla="*/ 5525932 w 5525932"/>
              <a:gd name="connsiteY4" fmla="*/ 229599 h 5414890"/>
              <a:gd name="connsiteX5" fmla="*/ 474995 w 5525932"/>
              <a:gd name="connsiteY5" fmla="*/ 5414890 h 5414890"/>
              <a:gd name="connsiteX6" fmla="*/ 392413 w 5525932"/>
              <a:gd name="connsiteY6" fmla="*/ 5364507 h 5414890"/>
              <a:gd name="connsiteX7" fmla="*/ 144630 w 5525932"/>
              <a:gd name="connsiteY7" fmla="*/ 1556344 h 5414890"/>
              <a:gd name="connsiteX8" fmla="*/ 127836 w 5525932"/>
              <a:gd name="connsiteY8" fmla="*/ 264577 h 5414890"/>
              <a:gd name="connsiteX0" fmla="*/ 0 w 5398096"/>
              <a:gd name="connsiteY0" fmla="*/ 264577 h 5414890"/>
              <a:gd name="connsiteX1" fmla="*/ 264577 w 5398096"/>
              <a:gd name="connsiteY1" fmla="*/ 0 h 5414890"/>
              <a:gd name="connsiteX2" fmla="*/ 5099930 w 5398096"/>
              <a:gd name="connsiteY2" fmla="*/ 0 h 5414890"/>
              <a:gd name="connsiteX3" fmla="*/ 5364507 w 5398096"/>
              <a:gd name="connsiteY3" fmla="*/ 264577 h 5414890"/>
              <a:gd name="connsiteX4" fmla="*/ 5398096 w 5398096"/>
              <a:gd name="connsiteY4" fmla="*/ 229599 h 5414890"/>
              <a:gd name="connsiteX5" fmla="*/ 347159 w 5398096"/>
              <a:gd name="connsiteY5" fmla="*/ 5414890 h 5414890"/>
              <a:gd name="connsiteX6" fmla="*/ 281372 w 5398096"/>
              <a:gd name="connsiteY6" fmla="*/ 5414889 h 5414890"/>
              <a:gd name="connsiteX7" fmla="*/ 16794 w 5398096"/>
              <a:gd name="connsiteY7" fmla="*/ 1556344 h 5414890"/>
              <a:gd name="connsiteX8" fmla="*/ 0 w 5398096"/>
              <a:gd name="connsiteY8" fmla="*/ 264577 h 541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8096" h="5414890">
                <a:moveTo>
                  <a:pt x="0" y="264577"/>
                </a:moveTo>
                <a:cubicBezTo>
                  <a:pt x="0" y="118455"/>
                  <a:pt x="118455" y="0"/>
                  <a:pt x="264577" y="0"/>
                </a:cubicBezTo>
                <a:lnTo>
                  <a:pt x="5099930" y="0"/>
                </a:lnTo>
                <a:cubicBezTo>
                  <a:pt x="5246052" y="0"/>
                  <a:pt x="5364507" y="118455"/>
                  <a:pt x="5364507" y="264577"/>
                </a:cubicBezTo>
                <a:lnTo>
                  <a:pt x="5398096" y="229599"/>
                </a:lnTo>
                <a:cubicBezTo>
                  <a:pt x="5398096" y="375721"/>
                  <a:pt x="493281" y="5414890"/>
                  <a:pt x="347159" y="5414890"/>
                </a:cubicBezTo>
                <a:lnTo>
                  <a:pt x="281372" y="5414889"/>
                </a:lnTo>
                <a:cubicBezTo>
                  <a:pt x="135250" y="5414889"/>
                  <a:pt x="16794" y="1702466"/>
                  <a:pt x="16794" y="1556344"/>
                </a:cubicBezTo>
                <a:lnTo>
                  <a:pt x="0" y="264577"/>
                </a:lnTo>
                <a:close/>
              </a:path>
            </a:pathLst>
          </a:custGeom>
          <a:solidFill>
            <a:srgbClr val="E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92585" y="3716080"/>
            <a:ext cx="2759694" cy="767715"/>
            <a:chOff x="4674457" y="2358033"/>
            <a:chExt cx="2759694" cy="768343"/>
          </a:xfrm>
        </p:grpSpPr>
        <p:sp>
          <p:nvSpPr>
            <p:cNvPr id="14" name="矩形: 圆角 13"/>
            <p:cNvSpPr/>
            <p:nvPr/>
          </p:nvSpPr>
          <p:spPr>
            <a:xfrm>
              <a:off x="4674457" y="2358033"/>
              <a:ext cx="768343" cy="768343"/>
            </a:xfrm>
            <a:prstGeom prst="roundRect">
              <a:avLst/>
            </a:prstGeom>
            <a:solidFill>
              <a:srgbClr val="EF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03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6" name="TextBox 39"/>
            <p:cNvSpPr txBox="1"/>
            <p:nvPr/>
          </p:nvSpPr>
          <p:spPr>
            <a:xfrm>
              <a:off x="5710602" y="2511182"/>
              <a:ext cx="1723549" cy="4620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催化剂制备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CA3D21-9CBB-4F00-8A5F-D3F44BDCC2AA}"/>
              </a:ext>
            </a:extLst>
          </p:cNvPr>
          <p:cNvGrpSpPr/>
          <p:nvPr/>
        </p:nvGrpSpPr>
        <p:grpSpPr>
          <a:xfrm>
            <a:off x="4792585" y="5048808"/>
            <a:ext cx="2759694" cy="767715"/>
            <a:chOff x="4674457" y="2358033"/>
            <a:chExt cx="2759694" cy="76834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426274E-95A6-4F45-BE0C-2879A4EFA34E}"/>
                </a:ext>
              </a:extLst>
            </p:cNvPr>
            <p:cNvSpPr/>
            <p:nvPr/>
          </p:nvSpPr>
          <p:spPr>
            <a:xfrm>
              <a:off x="4674457" y="2358033"/>
              <a:ext cx="768343" cy="768343"/>
            </a:xfrm>
            <a:prstGeom prst="roundRect">
              <a:avLst/>
            </a:prstGeom>
            <a:solidFill>
              <a:srgbClr val="EF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04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1" name="TextBox 39">
              <a:extLst>
                <a:ext uri="{FF2B5EF4-FFF2-40B4-BE49-F238E27FC236}">
                  <a16:creationId xmlns:a16="http://schemas.microsoft.com/office/drawing/2014/main" id="{E105E128-4B63-498E-9EAB-79897A1724C3}"/>
                </a:ext>
              </a:extLst>
            </p:cNvPr>
            <p:cNvSpPr txBox="1"/>
            <p:nvPr/>
          </p:nvSpPr>
          <p:spPr>
            <a:xfrm>
              <a:off x="5710602" y="2511182"/>
              <a:ext cx="1723549" cy="4620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现有的问题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94645" y="2970663"/>
            <a:ext cx="2922595" cy="913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335" b="1" kern="100" dirty="0">
                <a:solidFill>
                  <a:srgbClr val="EF6E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资料收集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080070" y="2478221"/>
            <a:ext cx="2614740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01</a:t>
            </a:r>
            <a:endParaRPr lang="zh-CN" altLang="en-US" sz="11735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03456" y="2137354"/>
            <a:ext cx="0" cy="267462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7B121-04B4-4E4F-8E55-4AD5C423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93" y="1357325"/>
            <a:ext cx="10515600" cy="4833160"/>
          </a:xfrm>
        </p:spPr>
        <p:txBody>
          <a:bodyPr/>
          <a:lstStyle/>
          <a:p>
            <a:r>
              <a:rPr lang="zh-CN" altLang="en-US" dirty="0"/>
              <a:t>现有液相等离子体制氢体系：催化剂情况（非污染物体系）：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93E5FB-CD1D-42E3-AA59-F1199555EE2B}"/>
              </a:ext>
            </a:extLst>
          </p:cNvPr>
          <p:cNvSpPr txBox="1"/>
          <p:nvPr/>
        </p:nvSpPr>
        <p:spPr>
          <a:xfrm>
            <a:off x="86625" y="402197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一、资料收集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C4082F-A071-4453-A823-47C97EDDF03B}"/>
              </a:ext>
            </a:extLst>
          </p:cNvPr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34166-C4E7-403F-9C4D-B2ECE1891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30F18C7-5540-4050-85EE-1DD7A2DE0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44365"/>
              </p:ext>
            </p:extLst>
          </p:nvPr>
        </p:nvGraphicFramePr>
        <p:xfrm>
          <a:off x="386195" y="1883586"/>
          <a:ext cx="11419610" cy="465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11">
                  <a:extLst>
                    <a:ext uri="{9D8B030D-6E8A-4147-A177-3AD203B41FA5}">
                      <a16:colId xmlns:a16="http://schemas.microsoft.com/office/drawing/2014/main" val="2135689184"/>
                    </a:ext>
                  </a:extLst>
                </a:gridCol>
                <a:gridCol w="2028331">
                  <a:extLst>
                    <a:ext uri="{9D8B030D-6E8A-4147-A177-3AD203B41FA5}">
                      <a16:colId xmlns:a16="http://schemas.microsoft.com/office/drawing/2014/main" val="459791543"/>
                    </a:ext>
                  </a:extLst>
                </a:gridCol>
                <a:gridCol w="7737168">
                  <a:extLst>
                    <a:ext uri="{9D8B030D-6E8A-4147-A177-3AD203B41FA5}">
                      <a16:colId xmlns:a16="http://schemas.microsoft.com/office/drawing/2014/main" val="3294473656"/>
                    </a:ext>
                  </a:extLst>
                </a:gridCol>
              </a:tblGrid>
              <a:tr h="523664">
                <a:tc>
                  <a:txBody>
                    <a:bodyPr/>
                    <a:lstStyle/>
                    <a:p>
                      <a:r>
                        <a:rPr lang="zh-CN" altLang="en-US" dirty="0"/>
                        <a:t>所用底物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是否使用催化剂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补充介绍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205"/>
                  </a:ext>
                </a:extLst>
              </a:tr>
              <a:tr h="523664">
                <a:tc>
                  <a:txBody>
                    <a:bodyPr/>
                    <a:lstStyle/>
                    <a:p>
                      <a:r>
                        <a:rPr lang="zh-CN" altLang="en-US" dirty="0"/>
                        <a:t>乙醇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无或者</a:t>
                      </a:r>
                      <a:r>
                        <a:rPr lang="en-US" altLang="zh-CN" dirty="0"/>
                        <a:t>TiO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除了产氢效果，研究者们还使用乙醇溶液进行制氢特性和产氢机理研究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33171"/>
                  </a:ext>
                </a:extLst>
              </a:tr>
              <a:tr h="523664">
                <a:tc>
                  <a:txBody>
                    <a:bodyPr/>
                    <a:lstStyle/>
                    <a:p>
                      <a:r>
                        <a:rPr lang="zh-CN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多种多样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水是研究最多的产氢基质，由于体系简单，可使用的催化剂也十分丰富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97958"/>
                  </a:ext>
                </a:extLst>
              </a:tr>
              <a:tr h="523664">
                <a:tc>
                  <a:txBody>
                    <a:bodyPr/>
                    <a:lstStyle/>
                    <a:p>
                      <a:r>
                        <a:rPr lang="zh-CN" altLang="en-US" dirty="0"/>
                        <a:t>甲醇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使用甲醇进行产氢，未使用催化剂，但在电极上方固定了一块催化金属板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97752"/>
                  </a:ext>
                </a:extLst>
              </a:tr>
              <a:tr h="523664">
                <a:tc>
                  <a:txBody>
                    <a:bodyPr/>
                    <a:lstStyle/>
                    <a:p>
                      <a:r>
                        <a:rPr lang="zh-CN" altLang="en-US" dirty="0"/>
                        <a:t>甲烷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甲烷气体被通入反应器的水中实现液相甲烷湿重整制氢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5030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r>
                        <a:rPr lang="zh-CN" altLang="en-US" dirty="0"/>
                        <a:t>氨水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金属掺杂</a:t>
                      </a:r>
                      <a:r>
                        <a:rPr lang="en-US" altLang="zh-CN" dirty="0"/>
                        <a:t>TiO2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在等离子体和催化剂的共作用下对氨水产氢，值得关注的是在这个体系中对反应器增加了冷却装置，使反应器温度控制在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℃。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61795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正十二烷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在电极上方增加了一个薄蒸汽管，促进正十二烷的重整，但产物中存在大量</a:t>
                      </a:r>
                      <a:r>
                        <a:rPr lang="en-US" altLang="zh-CN" dirty="0"/>
                        <a:t>CO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92909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使用木质素模型化合物和木质素油进行产氢研究，且在生成的炭黑中检测到了所用的电极材料。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3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1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7B121-04B4-4E4F-8E55-4AD5C423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93" y="1357325"/>
            <a:ext cx="10515600" cy="4833160"/>
          </a:xfrm>
        </p:spPr>
        <p:txBody>
          <a:bodyPr/>
          <a:lstStyle/>
          <a:p>
            <a:r>
              <a:rPr lang="zh-CN" altLang="en-US" dirty="0"/>
              <a:t>现有体系：催化剂情况（污染物体系）：</a:t>
            </a:r>
            <a:endParaRPr lang="en-US" altLang="zh-CN" dirty="0"/>
          </a:p>
          <a:p>
            <a:r>
              <a:rPr lang="zh-CN" altLang="en-US" sz="2400" dirty="0"/>
              <a:t>除了一些醇类和烃类物质之外，还有一些研究致力于将产氢与污染物降解联系起来，使用一些含氢污染物进行液相等离子体产氢研究。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C4082F-A071-4453-A823-47C97EDDF03B}"/>
              </a:ext>
            </a:extLst>
          </p:cNvPr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34166-C4E7-403F-9C4D-B2ECE1891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346A7527-D75F-4072-8DC0-5385BF83AB02}"/>
              </a:ext>
            </a:extLst>
          </p:cNvPr>
          <p:cNvGraphicFramePr>
            <a:graphicFrameLocks noGrp="1"/>
          </p:cNvGraphicFramePr>
          <p:nvPr/>
        </p:nvGraphicFramePr>
        <p:xfrm>
          <a:off x="386195" y="2655975"/>
          <a:ext cx="11419610" cy="379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11">
                  <a:extLst>
                    <a:ext uri="{9D8B030D-6E8A-4147-A177-3AD203B41FA5}">
                      <a16:colId xmlns:a16="http://schemas.microsoft.com/office/drawing/2014/main" val="2135689184"/>
                    </a:ext>
                  </a:extLst>
                </a:gridCol>
                <a:gridCol w="2028331">
                  <a:extLst>
                    <a:ext uri="{9D8B030D-6E8A-4147-A177-3AD203B41FA5}">
                      <a16:colId xmlns:a16="http://schemas.microsoft.com/office/drawing/2014/main" val="459791543"/>
                    </a:ext>
                  </a:extLst>
                </a:gridCol>
                <a:gridCol w="7737168">
                  <a:extLst>
                    <a:ext uri="{9D8B030D-6E8A-4147-A177-3AD203B41FA5}">
                      <a16:colId xmlns:a16="http://schemas.microsoft.com/office/drawing/2014/main" val="3294473656"/>
                    </a:ext>
                  </a:extLst>
                </a:gridCol>
              </a:tblGrid>
              <a:tr h="721357">
                <a:tc>
                  <a:txBody>
                    <a:bodyPr/>
                    <a:lstStyle/>
                    <a:p>
                      <a:r>
                        <a:rPr lang="zh-CN" altLang="en-US" dirty="0"/>
                        <a:t>所用底物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是否使用催化剂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补充介绍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205"/>
                  </a:ext>
                </a:extLst>
              </a:tr>
              <a:tr h="721357">
                <a:tc>
                  <a:txBody>
                    <a:bodyPr/>
                    <a:lstStyle/>
                    <a:p>
                      <a:r>
                        <a:rPr lang="zh-CN" altLang="en-US" dirty="0"/>
                        <a:t>乙酸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Ni</a:t>
                      </a:r>
                      <a:r>
                        <a:rPr lang="zh-CN" altLang="en-US" dirty="0"/>
                        <a:t>负载</a:t>
                      </a:r>
                      <a:r>
                        <a:rPr lang="en-US" altLang="zh-CN" dirty="0"/>
                        <a:t>TiO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对含乙酸的废水进行乙酸降解和产氢共同效果的研究，使用</a:t>
                      </a:r>
                      <a:r>
                        <a:rPr lang="en-US" altLang="zh-CN" dirty="0"/>
                        <a:t>Ni/TiO2</a:t>
                      </a:r>
                      <a:r>
                        <a:rPr lang="zh-CN" altLang="en-US" dirty="0"/>
                        <a:t>催化剂后，乙酸降解和析氢速率都得到了提高。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33171"/>
                  </a:ext>
                </a:extLst>
              </a:tr>
              <a:tr h="72135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二恶烷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Ni</a:t>
                      </a:r>
                      <a:r>
                        <a:rPr lang="zh-CN" altLang="en-US" dirty="0"/>
                        <a:t>共掺杂</a:t>
                      </a:r>
                      <a:r>
                        <a:rPr lang="en-US" altLang="zh-CN" dirty="0"/>
                        <a:t>TiO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二恶烷的水溶液进行等离子体协同光催化分解，还原</a:t>
                      </a:r>
                      <a:r>
                        <a:rPr lang="en-US" altLang="zh-CN" dirty="0"/>
                        <a:t>DO</a:t>
                      </a:r>
                      <a:r>
                        <a:rPr lang="zh-CN" altLang="en-US" dirty="0"/>
                        <a:t>的同时进行析氢。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97958"/>
                  </a:ext>
                </a:extLst>
              </a:tr>
              <a:tr h="721357">
                <a:tc>
                  <a:txBody>
                    <a:bodyPr/>
                    <a:lstStyle/>
                    <a:p>
                      <a:r>
                        <a:rPr lang="zh-CN" altLang="en-US" dirty="0"/>
                        <a:t>乙醇胺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Ni</a:t>
                      </a:r>
                      <a:r>
                        <a:rPr lang="zh-CN" altLang="en-US" dirty="0"/>
                        <a:t>负载</a:t>
                      </a:r>
                      <a:r>
                        <a:rPr lang="en-US" altLang="zh-CN" dirty="0"/>
                        <a:t>TiO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使用含乙醇胺的核废水进行产氢研究，值得注意的是，虽然叫核废水，实际上是冷凝水，并非含放射性物质的废水。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97752"/>
                  </a:ext>
                </a:extLst>
              </a:tr>
              <a:tr h="721357">
                <a:tc>
                  <a:txBody>
                    <a:bodyPr/>
                    <a:lstStyle/>
                    <a:p>
                      <a:r>
                        <a:rPr lang="zh-CN" altLang="en-US" dirty="0"/>
                        <a:t>乙醛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多孔材料负载</a:t>
                      </a:r>
                      <a:r>
                        <a:rPr lang="en-US" altLang="zh-CN" dirty="0"/>
                        <a:t>Ni/TiO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将液相等离子体作为光源应用于光反应中，通过光催化分解体系表征了氢的演化和乙醛的降解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5030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CE306111-A010-56B6-81AC-074FC2602875}"/>
              </a:ext>
            </a:extLst>
          </p:cNvPr>
          <p:cNvSpPr txBox="1"/>
          <p:nvPr/>
        </p:nvSpPr>
        <p:spPr>
          <a:xfrm>
            <a:off x="86625" y="402197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一、资料收集</a:t>
            </a:r>
          </a:p>
        </p:txBody>
      </p:sp>
    </p:spTree>
    <p:extLst>
      <p:ext uri="{BB962C8B-B14F-4D97-AF65-F5344CB8AC3E}">
        <p14:creationId xmlns:p14="http://schemas.microsoft.com/office/powerpoint/2010/main" val="229942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293E5FB-CD1D-42E3-AA59-F1199555EE2B}"/>
              </a:ext>
            </a:extLst>
          </p:cNvPr>
          <p:cNvSpPr txBox="1"/>
          <p:nvPr/>
        </p:nvSpPr>
        <p:spPr>
          <a:xfrm>
            <a:off x="86625" y="402197"/>
            <a:ext cx="9033166" cy="5791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3600" b="1" kern="100" dirty="0">
                <a:solidFill>
                  <a:srgbClr val="EF6E00"/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  <a:sym typeface="+mn-lt"/>
              </a:rPr>
              <a:t>一、资料收集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C4082F-A071-4453-A823-47C97EDDF03B}"/>
              </a:ext>
            </a:extLst>
          </p:cNvPr>
          <p:cNvSpPr/>
          <p:nvPr/>
        </p:nvSpPr>
        <p:spPr>
          <a:xfrm>
            <a:off x="0" y="1043708"/>
            <a:ext cx="12496800" cy="134446"/>
          </a:xfrm>
          <a:prstGeom prst="rect">
            <a:avLst/>
          </a:prstGeom>
          <a:gradFill flip="none" rotWithShape="1">
            <a:gsLst>
              <a:gs pos="0">
                <a:srgbClr val="EF6E00"/>
              </a:gs>
              <a:gs pos="100000">
                <a:srgbClr val="FAD6B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34166-C4E7-403F-9C4D-B2ECE1891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59" y="-541010"/>
            <a:ext cx="3489041" cy="2465535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BE0720-EE04-288F-EC01-7FAEFCC9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1" y="1287698"/>
            <a:ext cx="10515600" cy="527282"/>
          </a:xfrm>
        </p:spPr>
        <p:txBody>
          <a:bodyPr/>
          <a:lstStyle/>
          <a:p>
            <a:r>
              <a:rPr lang="zh-CN" altLang="en-US" dirty="0"/>
              <a:t>催化剂投加方式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37F7CA-59CD-C691-A5A2-78A846521119}"/>
              </a:ext>
            </a:extLst>
          </p:cNvPr>
          <p:cNvSpPr txBox="1"/>
          <p:nvPr/>
        </p:nvSpPr>
        <p:spPr>
          <a:xfrm>
            <a:off x="832624" y="2034069"/>
            <a:ext cx="1083155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1.In this reactor, 150 mL reactant and 0.5 g photocatalyst were injected。</a:t>
            </a:r>
            <a:endParaRPr lang="en-US" altLang="zh-CN"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2</a:t>
            </a:r>
            <a:r>
              <a:rPr lang="en-US" altLang="zh-CN" sz="2400" dirty="0">
                <a:solidFill>
                  <a:schemeClr val="dk1"/>
                </a:solidFill>
              </a:rPr>
              <a:t>.</a:t>
            </a:r>
            <a:r>
              <a:rPr lang="zh-CN" altLang="en-US" sz="2400" dirty="0">
                <a:solidFill>
                  <a:schemeClr val="dk1"/>
                </a:solidFill>
              </a:rPr>
              <a:t>A catalyst (0.5 g) was injected into 100 mL of distilled water (DW) and reacted.</a:t>
            </a:r>
            <a:endParaRPr lang="en-US" altLang="zh-CN"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3.Typically,1 g of each sample was blended in 200mL aqueous mixture of reactantsand placed inside a photocatalysis reactor.</a:t>
            </a:r>
            <a:endParaRPr lang="en-US" altLang="zh-CN" sz="2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4.Distilled water (200 mL) and photocatalyst (1 g) were introduced in the photochemical reactor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94C5C1-40A6-B02A-BA91-57672A73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9" y="1583861"/>
            <a:ext cx="10831551" cy="47079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256415-A209-4A4E-E687-795E984D3773}"/>
              </a:ext>
            </a:extLst>
          </p:cNvPr>
          <p:cNvSpPr txBox="1"/>
          <p:nvPr/>
        </p:nvSpPr>
        <p:spPr>
          <a:xfrm>
            <a:off x="-1" y="6488668"/>
            <a:ext cx="116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 In-Soo Park </a:t>
            </a:r>
            <a:r>
              <a:rPr lang="zh-CN" altLang="en-US" sz="1400" dirty="0"/>
              <a:t> </a:t>
            </a:r>
            <a:r>
              <a:rPr lang="en-US" altLang="zh-CN" sz="1400" dirty="0"/>
              <a:t>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2021 </a:t>
            </a:r>
            <a:r>
              <a:rPr lang="zh-CN" altLang="en-US" sz="1400" dirty="0"/>
              <a:t>；</a:t>
            </a:r>
            <a:r>
              <a:rPr lang="en-US" altLang="zh-CN" sz="1400" dirty="0"/>
              <a:t> Kyong-Hwan Chung 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2021</a:t>
            </a:r>
            <a:r>
              <a:rPr lang="zh-CN" altLang="en-US" sz="1400" dirty="0"/>
              <a:t>；</a:t>
            </a:r>
            <a:r>
              <a:rPr lang="en-US" altLang="zh-CN" sz="1400" dirty="0"/>
              <a:t> Irshad Ahmad 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2021</a:t>
            </a:r>
            <a:r>
              <a:rPr lang="zh-CN" altLang="en-US" sz="1400" dirty="0"/>
              <a:t>；</a:t>
            </a:r>
            <a:r>
              <a:rPr lang="en-US" altLang="zh-CN" sz="1400" dirty="0"/>
              <a:t> Kyong-Hwan Chung 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2019</a:t>
            </a:r>
            <a:r>
              <a:rPr lang="zh-CN" altLang="en-US" sz="1400" dirty="0"/>
              <a:t>；</a:t>
            </a:r>
            <a:r>
              <a:rPr lang="en-US" altLang="zh-CN" sz="1400" dirty="0"/>
              <a:t> </a:t>
            </a:r>
            <a:r>
              <a:rPr lang="en-US" altLang="zh-CN" sz="1400" dirty="0" err="1"/>
              <a:t>Yanbin</a:t>
            </a:r>
            <a:r>
              <a:rPr lang="en-US" altLang="zh-CN" sz="1400" dirty="0"/>
              <a:t> Xin 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2021 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02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67925" y="2970663"/>
            <a:ext cx="4976042" cy="913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335" b="1" kern="100" dirty="0">
                <a:solidFill>
                  <a:srgbClr val="EF6E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催化剂合成方案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080070" y="2478221"/>
            <a:ext cx="2614740" cy="18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字魂36号-正文宋楷" panose="02000000000000000000" pitchFamily="2" charset="-122"/>
                <a:sym typeface="+mn-lt"/>
              </a:rPr>
              <a:t>02</a:t>
            </a:r>
            <a:endParaRPr lang="zh-CN" altLang="en-US" sz="11735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字魂36号-正文宋楷" panose="02000000000000000000" pitchFamily="2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03456" y="2137354"/>
            <a:ext cx="0" cy="267462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747448" y="201998"/>
            <a:ext cx="1490061" cy="4616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催化剂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800" dirty="0">
                <a:ea typeface="Cambria" panose="02040503050406030204" pitchFamily="18" charset="0"/>
              </a:rPr>
              <a:t>2</a:t>
            </a:r>
            <a:endParaRPr lang="zh-CN" altLang="en-US" sz="28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4AAA411-05F7-993A-F669-2D71054DE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5565" y="790291"/>
            <a:ext cx="10235530" cy="537171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8A1D11-FB87-9322-A569-389D0DE4F137}"/>
              </a:ext>
            </a:extLst>
          </p:cNvPr>
          <p:cNvSpPr txBox="1"/>
          <p:nvPr/>
        </p:nvSpPr>
        <p:spPr>
          <a:xfrm>
            <a:off x="959877" y="695992"/>
            <a:ext cx="610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催化剂合成方案</a:t>
            </a:r>
            <a:r>
              <a:rPr lang="en-US" altLang="zh-CN" dirty="0"/>
              <a:t>(TiO2)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47546A-C977-4804-2717-8DF44E99385C}"/>
              </a:ext>
            </a:extLst>
          </p:cNvPr>
          <p:cNvSpPr txBox="1"/>
          <p:nvPr/>
        </p:nvSpPr>
        <p:spPr>
          <a:xfrm>
            <a:off x="-2" y="6423102"/>
            <a:ext cx="898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(Kyong-Hwan Chung 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2017</a:t>
            </a:r>
            <a:r>
              <a:rPr lang="zh-CN" altLang="en-US" sz="1400" dirty="0"/>
              <a:t>；</a:t>
            </a:r>
            <a:r>
              <a:rPr lang="en-US" altLang="zh-CN" sz="1400" dirty="0"/>
              <a:t>Young-Kwon Park</a:t>
            </a:r>
            <a:r>
              <a:rPr lang="zh-CN" altLang="en-US" sz="1400" dirty="0"/>
              <a:t> </a:t>
            </a:r>
            <a:r>
              <a:rPr lang="en-US" altLang="zh-CN" sz="1400" dirty="0"/>
              <a:t>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2020</a:t>
            </a:r>
            <a:r>
              <a:rPr lang="zh-CN" altLang="en-US" sz="1400" dirty="0"/>
              <a:t>；</a:t>
            </a:r>
            <a:r>
              <a:rPr lang="en-US" altLang="zh-CN" sz="1400" dirty="0"/>
              <a:t>In-Soo Park </a:t>
            </a:r>
            <a:r>
              <a:rPr lang="zh-CN" altLang="en-US" sz="1400" dirty="0"/>
              <a:t> </a:t>
            </a:r>
            <a:r>
              <a:rPr lang="en-US" altLang="zh-CN" sz="1400" dirty="0"/>
              <a:t>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2021</a:t>
            </a:r>
            <a:r>
              <a:rPr lang="zh-CN" altLang="en-US" sz="1400" dirty="0"/>
              <a:t>；</a:t>
            </a:r>
            <a:r>
              <a:rPr lang="en-US" altLang="zh-CN" sz="1400" dirty="0" err="1"/>
              <a:t>Yanbin</a:t>
            </a:r>
            <a:r>
              <a:rPr lang="en-US" altLang="zh-CN" sz="1400" dirty="0"/>
              <a:t> Xin et al</a:t>
            </a:r>
            <a:r>
              <a:rPr lang="zh-CN" altLang="en-US" sz="1400" dirty="0"/>
              <a:t>，</a:t>
            </a:r>
            <a:r>
              <a:rPr lang="en-US" altLang="zh-CN" sz="1400" dirty="0"/>
              <a:t>2018)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25586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747448" y="201998"/>
            <a:ext cx="1490061" cy="4616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催化剂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CN" altLang="en-US" sz="28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CA98A-1DCB-031E-09CB-B1280B11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032"/>
            <a:ext cx="10515600" cy="547705"/>
          </a:xfrm>
        </p:spPr>
        <p:txBody>
          <a:bodyPr/>
          <a:lstStyle/>
          <a:p>
            <a:r>
              <a:rPr lang="zh-CN" altLang="en-US" sz="1800" dirty="0"/>
              <a:t>催化剂合成方案（氧化铈）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61C615-3DE7-1596-3E15-FF90E35A7C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339" r="112" b="-1"/>
          <a:stretch/>
        </p:blipFill>
        <p:spPr bwMode="auto">
          <a:xfrm>
            <a:off x="1706305" y="1232404"/>
            <a:ext cx="9125279" cy="14893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CC255C2-D19B-5EE7-A28E-80D9BEDCD531}"/>
              </a:ext>
            </a:extLst>
          </p:cNvPr>
          <p:cNvSpPr/>
          <p:nvPr/>
        </p:nvSpPr>
        <p:spPr>
          <a:xfrm>
            <a:off x="664757" y="159928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3C3CA47-4784-E950-936E-81C53E1DB8B6}"/>
              </a:ext>
            </a:extLst>
          </p:cNvPr>
          <p:cNvGrpSpPr/>
          <p:nvPr/>
        </p:nvGrpSpPr>
        <p:grpSpPr>
          <a:xfrm>
            <a:off x="516539" y="2709073"/>
            <a:ext cx="9437404" cy="1945910"/>
            <a:chOff x="298116" y="3267255"/>
            <a:chExt cx="9672199" cy="194591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D0E7ADE-6726-EF4A-E198-AF998A27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87" y="3267255"/>
              <a:ext cx="9544528" cy="83677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8557BE2-AF40-BA37-4941-80C0897A3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116" y="3990154"/>
              <a:ext cx="9672199" cy="1223011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C9DCDDC-397C-77CB-66CD-A1E5B2EAE602}"/>
              </a:ext>
            </a:extLst>
          </p:cNvPr>
          <p:cNvSpPr/>
          <p:nvPr/>
        </p:nvSpPr>
        <p:spPr>
          <a:xfrm>
            <a:off x="10078515" y="3085261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1013749-825D-C8D5-CE2D-92EDD1FDE5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929" r="-1338"/>
          <a:stretch/>
        </p:blipFill>
        <p:spPr>
          <a:xfrm>
            <a:off x="1706305" y="4735551"/>
            <a:ext cx="10014793" cy="12226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047324B-3117-3D72-A783-67AE2D715E36}"/>
              </a:ext>
            </a:extLst>
          </p:cNvPr>
          <p:cNvSpPr/>
          <p:nvPr/>
        </p:nvSpPr>
        <p:spPr>
          <a:xfrm>
            <a:off x="664757" y="480484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239AEA-DB7E-E776-E086-CBE2E5C46FB2}"/>
              </a:ext>
            </a:extLst>
          </p:cNvPr>
          <p:cNvSpPr txBox="1"/>
          <p:nvPr/>
        </p:nvSpPr>
        <p:spPr>
          <a:xfrm>
            <a:off x="-1" y="6423102"/>
            <a:ext cx="592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遇世友等，</a:t>
            </a:r>
            <a:r>
              <a:rPr lang="en-US" altLang="zh-CN" sz="1400" dirty="0"/>
              <a:t>2022</a:t>
            </a:r>
            <a:r>
              <a:rPr lang="zh-CN" altLang="en-US" sz="1400" dirty="0"/>
              <a:t>；贾红伟等，</a:t>
            </a:r>
            <a:r>
              <a:rPr lang="en-US" altLang="zh-CN" sz="1400" dirty="0"/>
              <a:t>2022</a:t>
            </a:r>
            <a:r>
              <a:rPr lang="zh-CN" altLang="en-US" sz="1400" dirty="0"/>
              <a:t>；张敬波等，</a:t>
            </a:r>
            <a:r>
              <a:rPr lang="en-US" altLang="zh-CN" sz="1400" dirty="0"/>
              <a:t>2021)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5743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9967</TotalTime>
  <Words>1293</Words>
  <Application>Microsoft Office PowerPoint</Application>
  <PresentationFormat>宽屏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宋体</vt:lpstr>
      <vt:lpstr>微软雅黑</vt:lpstr>
      <vt:lpstr>字魂36号-正文宋楷</vt:lpstr>
      <vt:lpstr>Arial</vt:lpstr>
      <vt:lpstr>Calibri</vt:lpstr>
      <vt:lpstr>Cambria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86135</dc:creator>
  <cp:lastModifiedBy>zhankai</cp:lastModifiedBy>
  <cp:revision>347</cp:revision>
  <dcterms:created xsi:type="dcterms:W3CDTF">2021-06-29T09:12:00Z</dcterms:created>
  <dcterms:modified xsi:type="dcterms:W3CDTF">2022-08-11T10:32:52Z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96B45B3B39FB41F59CA90E57BE26C556</vt:lpwstr>
  </property>
  <property fmtid="{D5CDD505-2E9C-101B-9397-08002B2CF9AE}" pid="3" name="KSOProductBuildVer">
    <vt:lpwstr>2052-11.1.0.11294</vt:lpwstr>
  </property>
</Properties>
</file>