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DDC009-7932-45F7-9005-495063F81925}" type="slidenum">
              <a:rPr lang="en-US" altLang="en-US" sz="1300" smtClean="0">
                <a:latin typeface="Verdana" panose="020B0604030504040204" pitchFamily="34" charset="0"/>
              </a:rPr>
              <a:pPr/>
              <a:t>2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6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B5854-F271-4FA1-A2E8-2421BC841507}" type="slidenum">
              <a:rPr lang="en-US" altLang="en-US" sz="1300" smtClean="0">
                <a:latin typeface="Verdana" panose="020B0604030504040204" pitchFamily="34" charset="0"/>
              </a:rPr>
              <a:pPr/>
              <a:t>12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2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2A1FEC-B0F9-4873-9A32-CAFAA6A16CCD}" type="slidenum">
              <a:rPr lang="en-US" altLang="en-US" sz="1300" smtClean="0">
                <a:latin typeface="Verdana" panose="020B0604030504040204" pitchFamily="34" charset="0"/>
              </a:rPr>
              <a:pPr/>
              <a:t>13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B19072-A27F-4100-A805-6E247A89F79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4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B39F9-31E9-490D-B8D7-C950EA44181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8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CE8771-2935-48E3-A962-F55A09283BD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2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8BC062-66E5-459D-8951-345D2D30415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1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E10631-E7BF-4D5B-8A52-EBC3A555372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13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DF1F7-25B8-4254-A51F-445DA6C412C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9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BD4B57-28DA-4AB7-9B78-1A770AEDDF1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10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8296D-AA2A-4655-B8E1-7B3BB309AD8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6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C7920-FEEA-438D-8211-2E876D49C756}" type="slidenum">
              <a:rPr lang="en-US" altLang="en-US" sz="1300" smtClean="0">
                <a:latin typeface="Verdana" panose="020B0604030504040204" pitchFamily="34" charset="0"/>
              </a:rPr>
              <a:pPr/>
              <a:t>3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09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23DF8-81B6-4E54-BCD3-E1D7CA8EFFC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2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4DC7F0-F0E4-493D-B5FC-F4615281CF0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6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413E36-C704-4C73-AB13-A656E9E1038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6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165037-607C-46B6-8728-8627D8B7A1B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73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C1D46E-A8BB-45EB-8E58-70860C1A9C8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D3606D-DED7-48E5-A313-E67563806F4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8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CCB953-9E02-4AB1-B069-AD28EAAF53C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14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0BC7C6-FE31-4D92-887D-C0614660395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6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B971AC-EF3C-41C9-9655-AE0B93C732D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8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7CC97-B36F-4FC0-9981-149940F9526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3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C89108-825A-4A2A-B346-F425B5B7AFBD}" type="slidenum">
              <a:rPr lang="en-US" altLang="en-US" sz="1300" smtClean="0">
                <a:latin typeface="Verdana" panose="020B0604030504040204" pitchFamily="34" charset="0"/>
              </a:rPr>
              <a:pPr/>
              <a:t>4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6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0F315-9D9F-499C-ACFA-1EDC6A1BB77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2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DD5EAB-CF4C-40B6-B73F-926BAF65D182}" type="slidenum">
              <a:rPr lang="en-US" altLang="en-US" sz="1300" smtClean="0">
                <a:latin typeface="Verdana" panose="020B0604030504040204" pitchFamily="34" charset="0"/>
              </a:rPr>
              <a:pPr/>
              <a:t>5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A0C0A4-BED5-415F-ABCD-44B35CA4A36C}" type="slidenum">
              <a:rPr lang="en-US" altLang="en-US" sz="1300" smtClean="0">
                <a:latin typeface="Verdana" panose="020B0604030504040204" pitchFamily="34" charset="0"/>
              </a:rPr>
              <a:pPr/>
              <a:t>6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8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1DF7D5-34DC-49AE-9122-E101F005E88C}" type="slidenum">
              <a:rPr lang="en-US" altLang="en-US" sz="1300" smtClean="0">
                <a:latin typeface="Verdana" panose="020B0604030504040204" pitchFamily="34" charset="0"/>
              </a:rPr>
              <a:pPr/>
              <a:t>7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5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71AC49-F398-448D-9C3E-C9A8FE8ED574}" type="slidenum">
              <a:rPr lang="en-US" altLang="en-US" sz="1300" smtClean="0">
                <a:latin typeface="Verdana" panose="020B0604030504040204" pitchFamily="34" charset="0"/>
              </a:rPr>
              <a:pPr/>
              <a:t>8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3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9CE26F-31BC-425E-839B-D7D9716AE216}" type="slidenum">
              <a:rPr lang="en-US" altLang="en-US" sz="1300" smtClean="0">
                <a:latin typeface="Verdana" panose="020B0604030504040204" pitchFamily="34" charset="0"/>
              </a:rPr>
              <a:pPr/>
              <a:t>10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3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849AC1-D575-4643-A6CA-6CAC3D698FB4}" type="slidenum">
              <a:rPr lang="en-US" altLang="en-US" sz="1300" smtClean="0">
                <a:latin typeface="Verdana" panose="020B0604030504040204" pitchFamily="34" charset="0"/>
              </a:rPr>
              <a:pPr/>
              <a:t>11</a:t>
            </a:fld>
            <a:endParaRPr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tm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arsonhighered.com/cs-resources/products/product.html#product,isbn=01339707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stock.com/Jewelry-Watches/14-kt.-Yellow-Gold-.02-ct.-Diamond-and-Citrine-Ring/1778356/product.html?rcmndsrc=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stock.com/Jewelry-Watches/14-kt.-Yellow-Gold-.02-ct.-Diamond-and-Citrine-Ring/1778356/product.html?rcmndsrc=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5.validator.n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 dirty="0"/>
            </a:br>
            <a:r>
              <a:rPr lang="en-US" dirty="0"/>
              <a:t>Lecture-1A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1" y="228600"/>
            <a:ext cx="7305675" cy="914400"/>
          </a:xfrm>
        </p:spPr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Markup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95400"/>
            <a:ext cx="8229600" cy="4572000"/>
          </a:xfrm>
        </p:spPr>
        <p:txBody>
          <a:bodyPr/>
          <a:lstStyle/>
          <a:p>
            <a:pPr marL="447675">
              <a:defRPr/>
            </a:pPr>
            <a:r>
              <a:rPr lang="en-US" altLang="en-US"/>
              <a:t>SGML – Standard Generalized Markup Language</a:t>
            </a:r>
          </a:p>
          <a:p>
            <a:pPr marL="822325" lvl="1">
              <a:buFont typeface="Verdana" panose="020B0604030504040204" pitchFamily="34" charset="0"/>
              <a:buChar char="›"/>
              <a:defRPr/>
            </a:pPr>
            <a:r>
              <a:rPr lang="en-US" altLang="en-US">
                <a:cs typeface="Arial" panose="020B0604020202020204" pitchFamily="34" charset="0"/>
              </a:rPr>
              <a:t>A standard for specifying a markup language or tag set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pPr marL="447675">
              <a:defRPr/>
            </a:pPr>
            <a:r>
              <a:rPr lang="en-US" altLang="en-US"/>
              <a:t>HTML – Hypertext Markup Language</a:t>
            </a:r>
          </a:p>
          <a:p>
            <a:pPr marL="822325" lvl="1">
              <a:buFont typeface="Verdana" panose="020B0604030504040204" pitchFamily="34" charset="0"/>
              <a:buChar char="›"/>
              <a:defRPr/>
            </a:pPr>
            <a:r>
              <a:rPr lang="en-US" altLang="en-US">
                <a:cs typeface="Arial" panose="020B0604020202020204" pitchFamily="34" charset="0"/>
              </a:rPr>
              <a:t>The set of markup symbols or codes placed in a file intended for display on a web browser. </a:t>
            </a:r>
          </a:p>
          <a:p>
            <a:pPr marL="1104900" lvl="2">
              <a:buFont typeface="Wingdings 2" panose="05020102010507070707" pitchFamily="18" charset="2"/>
              <a:buChar char=""/>
              <a:defRPr/>
            </a:pPr>
            <a:r>
              <a:rPr lang="en-US" altLang="en-US">
                <a:cs typeface="Arial" panose="020B0604020202020204" pitchFamily="34" charset="0"/>
              </a:rPr>
              <a:t>Element or tag – individual markup code</a:t>
            </a:r>
          </a:p>
          <a:p>
            <a:pPr marL="1104900" lvl="2">
              <a:buFont typeface="Wingdings 2" panose="05020102010507070707" pitchFamily="18" charset="2"/>
              <a:buChar char=""/>
              <a:defRPr/>
            </a:pPr>
            <a:r>
              <a:rPr lang="en-US" altLang="en-US">
                <a:cs typeface="Arial" panose="020B0604020202020204" pitchFamily="34" charset="0"/>
              </a:rPr>
              <a:t>Attribute – modifies the purpose of a tag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216E85-311E-4144-94AB-A06D1B65899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4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Markup Languages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839200" cy="41910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XML – eXtensible Markup Language</a:t>
            </a:r>
          </a:p>
          <a:p>
            <a:pPr>
              <a:defRPr/>
            </a:pPr>
            <a:endParaRPr lang="en-US" altLang="en-US" sz="2800"/>
          </a:p>
          <a:p>
            <a:pPr lvl="1">
              <a:defRPr/>
            </a:pPr>
            <a:r>
              <a:rPr lang="en-US" altLang="en-US">
                <a:cs typeface="Arial" panose="020B0604020202020204" pitchFamily="34" charset="0"/>
              </a:rPr>
              <a:t>A text-based language designed to describe, deliver, and exchange structured information. </a:t>
            </a:r>
            <a:br>
              <a:rPr lang="en-US" altLang="en-US">
                <a:cs typeface="Arial" panose="020B0604020202020204" pitchFamily="34" charset="0"/>
              </a:rPr>
            </a:br>
            <a:endParaRPr lang="en-US" altLang="en-US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>
                <a:cs typeface="Arial" panose="020B0604020202020204" pitchFamily="34" charset="0"/>
              </a:rPr>
              <a:t>It is not intended to replace HTML – 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>
                <a:cs typeface="Arial" panose="020B0604020202020204" pitchFamily="34" charset="0"/>
              </a:rPr>
              <a:t>it is intended to extend the power of HTML by separating data from presentation. 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5310F4-6AC1-46B8-BA18-BB5FF88AFAA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8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Markup Languages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686800" cy="41910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cs typeface="Arial" panose="020B0604020202020204" pitchFamily="34" charset="0"/>
              </a:rPr>
              <a:t>XHTML – eXtensible Hypertext Markup Language</a:t>
            </a:r>
            <a:br>
              <a:rPr lang="en-US" altLang="en-US" sz="2800">
                <a:cs typeface="Arial" panose="020B0604020202020204" pitchFamily="34" charset="0"/>
              </a:rPr>
            </a:br>
            <a:endParaRPr lang="en-US" altLang="en-US" sz="280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Developed by the W3C as the reformulation of HTML 4.0 as an application of XML. 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240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It combines the formatting strengths of HTML 4.0 and the data structure and extensibility strengths of XML.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7AD8A1-89C4-464F-832E-62C52022157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7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Markup Languages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8915400" cy="4495800"/>
          </a:xfrm>
        </p:spPr>
        <p:txBody>
          <a:bodyPr>
            <a:normAutofit fontScale="92500" lnSpcReduction="10000"/>
          </a:bodyPr>
          <a:lstStyle/>
          <a:p>
            <a:pPr marL="448056" indent="-384048">
              <a:buFont typeface="Wingdings 2"/>
              <a:buChar char=""/>
              <a:defRPr/>
            </a:pPr>
            <a:r>
              <a:rPr lang="en-US" sz="3200" dirty="0">
                <a:cs typeface="Arial" pitchFamily="34" charset="0"/>
              </a:rPr>
              <a:t>HTML 5 </a:t>
            </a:r>
          </a:p>
          <a:p>
            <a:pPr marL="448056" indent="-384048">
              <a:buFont typeface="Wingdings 2"/>
              <a:buChar char=""/>
              <a:defRPr/>
            </a:pPr>
            <a:endParaRPr lang="en-US" sz="3200" dirty="0">
              <a:cs typeface="Arial" pitchFamily="34" charset="0"/>
            </a:endParaRPr>
          </a:p>
          <a:p>
            <a:pPr marL="822960" lvl="1" indent="-274320">
              <a:buFont typeface="Verdana"/>
              <a:buChar char="›"/>
              <a:defRPr/>
            </a:pPr>
            <a:r>
              <a:rPr lang="en-US" sz="2800" dirty="0">
                <a:cs typeface="Arial" pitchFamily="34" charset="0"/>
              </a:rPr>
              <a:t>The next version of HTML 4 and XHTML 1</a:t>
            </a:r>
          </a:p>
          <a:p>
            <a:pPr marL="1106424" lvl="2" indent="-256032">
              <a:buFont typeface="Wingdings 2"/>
              <a:buChar char=""/>
              <a:defRPr/>
            </a:pPr>
            <a:r>
              <a:rPr lang="en-US" dirty="0"/>
              <a:t>Incorporates features of both HTML and XHTML</a:t>
            </a:r>
          </a:p>
          <a:p>
            <a:pPr marL="1106424" lvl="2" indent="-256032">
              <a:buFont typeface="Wingdings 2"/>
              <a:buChar char=""/>
              <a:defRPr/>
            </a:pPr>
            <a:r>
              <a:rPr lang="en-US" dirty="0"/>
              <a:t>Adds new elements</a:t>
            </a:r>
          </a:p>
          <a:p>
            <a:pPr marL="1106424" lvl="2" indent="-256032">
              <a:buFont typeface="Wingdings 2"/>
              <a:buChar char=""/>
              <a:defRPr/>
            </a:pPr>
            <a:r>
              <a:rPr lang="en-US" dirty="0"/>
              <a:t>Eliminates some elements</a:t>
            </a:r>
          </a:p>
          <a:p>
            <a:pPr marL="1106424" lvl="2" indent="-256032">
              <a:buFont typeface="Wingdings 2"/>
              <a:buChar char=""/>
              <a:defRPr/>
            </a:pPr>
            <a:r>
              <a:rPr lang="en-US" dirty="0"/>
              <a:t>Intended to be backward compatible</a:t>
            </a:r>
          </a:p>
          <a:p>
            <a:pPr marL="850392" lvl="2" indent="0">
              <a:buNone/>
              <a:defRPr/>
            </a:pP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822960" lvl="1" indent="-274320">
              <a:buFont typeface="Verdana"/>
              <a:buChar char="›"/>
              <a:defRPr/>
            </a:pPr>
            <a:r>
              <a:rPr lang="en-US" sz="2800" dirty="0">
                <a:cs typeface="Times New Roman" pitchFamily="18" charset="0"/>
                <a:hlinkClick r:id="rId3"/>
              </a:rPr>
              <a:t>http://www.w3.org/html/</a:t>
            </a:r>
            <a:endParaRPr lang="en-US" sz="2800" dirty="0">
              <a:cs typeface="Times New Roman" pitchFamily="18" charset="0"/>
            </a:endParaRPr>
          </a:p>
          <a:p>
            <a:pPr marL="822960" lvl="1" indent="-274320">
              <a:buNone/>
              <a:defRPr/>
            </a:pPr>
            <a:br>
              <a:rPr lang="en-US" sz="2400" dirty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marL="822960" lvl="1" indent="-274320">
              <a:buFont typeface="Verdana"/>
              <a:buChar char="›"/>
              <a:defRPr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55BE3F-B7B3-4F34-9D52-E3B6D4EF0C1D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pic>
        <p:nvPicPr>
          <p:cNvPr id="5632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81401"/>
            <a:ext cx="1900238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9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algn="r"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Under the Hood of </a:t>
            </a:r>
            <a:b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8991600" cy="4572000"/>
          </a:xfrm>
        </p:spPr>
        <p:txBody>
          <a:bodyPr>
            <a:normAutofit fontScale="92500" lnSpcReduction="10000"/>
          </a:bodyPr>
          <a:lstStyle/>
          <a:p>
            <a:pPr marL="448056" indent="-384048">
              <a:buNone/>
              <a:defRPr/>
            </a:pPr>
            <a:r>
              <a:rPr lang="en-US" b="1" dirty="0"/>
              <a:t>DTD </a:t>
            </a:r>
            <a:r>
              <a:rPr lang="en-US" dirty="0"/>
              <a:t>– describes the markup language syntax</a:t>
            </a:r>
          </a:p>
          <a:p>
            <a:pPr marL="448056" indent="-384048">
              <a:buNone/>
              <a:defRPr/>
            </a:pPr>
            <a:r>
              <a:rPr lang="en-US" b="1" dirty="0"/>
              <a:t>HTML element</a:t>
            </a:r>
            <a:r>
              <a:rPr lang="en-US" dirty="0"/>
              <a:t>– contains the web page document</a:t>
            </a:r>
          </a:p>
          <a:p>
            <a:pPr marL="448056" indent="-384048">
              <a:buNone/>
              <a:defRPr/>
            </a:pPr>
            <a:r>
              <a:rPr lang="en-US" b="1" dirty="0"/>
              <a:t>Head element </a:t>
            </a:r>
            <a:r>
              <a:rPr lang="en-US" dirty="0"/>
              <a:t>– contains the head section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The head section contains information that describes the</a:t>
            </a:r>
          </a:p>
          <a:p>
            <a:pPr marL="448056" indent="-384048">
              <a:buNone/>
              <a:defRPr/>
            </a:pPr>
            <a:r>
              <a:rPr lang="en-US" sz="2600" dirty="0"/>
              <a:t>                 web page document</a:t>
            </a:r>
          </a:p>
          <a:p>
            <a:pPr marL="448056" indent="-384048">
              <a:buNone/>
              <a:defRPr/>
            </a:pPr>
            <a:r>
              <a:rPr lang="en-US" sz="2600" dirty="0"/>
              <a:t>		Title element– Text displays in title bar of window</a:t>
            </a:r>
          </a:p>
          <a:p>
            <a:pPr marL="448056" indent="-384048">
              <a:buNone/>
              <a:defRPr/>
            </a:pPr>
            <a:r>
              <a:rPr lang="en-US" sz="2600" dirty="0"/>
              <a:t>		Meta element – describes the character encoding</a:t>
            </a:r>
            <a:endParaRPr lang="en-US" dirty="0"/>
          </a:p>
          <a:p>
            <a:pPr marL="448056" indent="-384048">
              <a:buNone/>
              <a:defRPr/>
            </a:pPr>
            <a:r>
              <a:rPr lang="en-US" b="1" dirty="0"/>
              <a:t>Body element </a:t>
            </a:r>
            <a:r>
              <a:rPr lang="en-US" dirty="0"/>
              <a:t>– contains the body section</a:t>
            </a:r>
          </a:p>
          <a:p>
            <a:pPr marL="448056" indent="0">
              <a:buNone/>
              <a:defRPr/>
            </a:pPr>
            <a:r>
              <a:rPr lang="en-US" dirty="0"/>
              <a:t>	</a:t>
            </a:r>
            <a:r>
              <a:rPr lang="en-US" sz="2600" dirty="0"/>
              <a:t>The body section contains the text and elements that </a:t>
            </a:r>
            <a:br>
              <a:rPr lang="en-US" sz="2600" dirty="0"/>
            </a:br>
            <a:r>
              <a:rPr lang="en-US" sz="2600" dirty="0"/>
              <a:t>             display in the browser viewport.</a:t>
            </a:r>
            <a:endParaRPr lang="en-US" dirty="0"/>
          </a:p>
          <a:p>
            <a:pPr marL="448056" indent="-384048">
              <a:buNone/>
              <a:defRPr/>
            </a:pPr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7A7CC-20C2-4C22-9260-19DB3E36671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19050"/>
            <a:ext cx="28956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0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Resources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http://www.pearsonhighered.com/cs-resources/products/product.html#product,isbn=0133970744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http://www.pearsonhighered.com/felke-morris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Paragraph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&lt;p&gt; tag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191000"/>
          </a:xfrm>
        </p:spPr>
        <p:txBody>
          <a:bodyPr/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Paragraph element</a:t>
            </a:r>
          </a:p>
          <a:p>
            <a:pPr marL="36576" indent="0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&lt;p&gt;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…paragraph goes here…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&lt;/p&gt;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Groups sentences and sections of text together. 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Configures empty space above and below the paragraph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9546B-84AA-4865-8C65-B24AD21B363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34112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0909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Line Break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&gt; tag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8077200" cy="4191000"/>
          </a:xfrm>
        </p:spPr>
        <p:txBody>
          <a:bodyPr/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Line Break element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Stand-alone tag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Called a void element in HTML5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448056" lvl="1" indent="0">
              <a:buNone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…text goes here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This starts on a new line….</a:t>
            </a:r>
            <a:br>
              <a:rPr lang="en-US" sz="2400" b="1" i="1" dirty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Causes the next element or text to display on a new line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3471525" y="5330826"/>
            <a:ext cx="1952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hlinkClick r:id="rId3"/>
              </a:rPr>
              <a:t>Read Reviews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455A-3AF3-4A21-AD88-D3F4A2ABF8C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6151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Horizontal Rule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&lt;hr&gt; tag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905000"/>
            <a:ext cx="7620000" cy="4267200"/>
          </a:xfrm>
        </p:spPr>
        <p:txBody>
          <a:bodyPr/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Horizontal Rule element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void element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448056" lvl="1" indent="0"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&gt;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Configures a horizontal line on the page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i="1" dirty="0">
                <a:cs typeface="Times New Roman" pitchFamily="18" charset="0"/>
              </a:rPr>
              <a:t>In HTML5, it should be used to indicate a thematic break at the paragraph level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3471525" y="5330826"/>
            <a:ext cx="1952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hlinkClick r:id="rId3"/>
              </a:rPr>
              <a:t>Read Reviews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1D19A-F8F4-48CA-83A7-5A91930436E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4656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Blockquote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Element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blockquote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413750" cy="4191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Blockquote element</a:t>
            </a:r>
          </a:p>
          <a:p>
            <a:pPr lvl="1">
              <a:defRPr/>
            </a:pPr>
            <a:r>
              <a:rPr lang="en-US" altLang="en-US">
                <a:cs typeface="Times New Roman" panose="02020603050405020304" pitchFamily="18" charset="0"/>
              </a:rPr>
              <a:t>Indents a block of text for special emphasis</a:t>
            </a:r>
          </a:p>
          <a:p>
            <a:pPr lvl="1">
              <a:buNone/>
              <a:defRPr/>
            </a:pP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&lt;blockquote&gt;</a:t>
            </a:r>
          </a:p>
          <a:p>
            <a:pPr lvl="1">
              <a:buNone/>
              <a:defRPr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…text goes here…</a:t>
            </a:r>
          </a:p>
          <a:p>
            <a:pPr lvl="1">
              <a:buNone/>
              <a:defRPr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23613-4461-49C8-8F14-74CF7001A89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9918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800600"/>
            <a:ext cx="8153400" cy="1447800"/>
          </a:xfrm>
        </p:spPr>
        <p:txBody>
          <a:bodyPr/>
          <a:lstStyle/>
          <a:p>
            <a:pPr indent="0">
              <a:buNone/>
              <a:defRPr/>
            </a:pPr>
            <a:r>
              <a:rPr lang="en-US" altLang="en-US" b="1" dirty="0"/>
              <a:t>Network</a:t>
            </a:r>
            <a:br>
              <a:rPr lang="en-US" altLang="en-US" dirty="0"/>
            </a:br>
            <a:r>
              <a:rPr lang="en-US" altLang="en-US" dirty="0">
                <a:cs typeface="Times New Roman" panose="02020603050405020304" pitchFamily="18" charset="0"/>
              </a:rPr>
              <a:t>computers connected together for the purpose of communicating and sharing resources</a:t>
            </a:r>
            <a:r>
              <a:rPr lang="en-US" altLang="en-US" dirty="0"/>
              <a:t>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287920-0867-4DB6-97F6-203C42553CC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48113" y="2119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868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52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Phrase Elements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 marL="539496" indent="-457200">
              <a:buFont typeface="Wingdings 2"/>
              <a:buChar char=""/>
              <a:defRPr/>
            </a:pPr>
            <a:r>
              <a:rPr lang="en-US" sz="2800" dirty="0">
                <a:cs typeface="Times New Roman" pitchFamily="18" charset="0"/>
              </a:rPr>
              <a:t>Indicate the context and meaning of the text</a:t>
            </a:r>
          </a:p>
          <a:p>
            <a:pPr marL="539496" indent="-457200">
              <a:buFont typeface="Wingdings 2"/>
              <a:buChar char=""/>
              <a:defRPr/>
            </a:pPr>
            <a:r>
              <a:rPr lang="en-US" sz="2800" dirty="0">
                <a:cs typeface="Times New Roman" pitchFamily="18" charset="0"/>
              </a:rPr>
              <a:t>Display inline with the text</a:t>
            </a:r>
            <a:br>
              <a:rPr lang="en-US" sz="2800" dirty="0">
                <a:cs typeface="Times New Roman" pitchFamily="18" charset="0"/>
              </a:rPr>
            </a:br>
            <a:endParaRPr lang="en-US" sz="2800" dirty="0">
              <a:cs typeface="Times New Roman" pitchFamily="18" charset="0"/>
            </a:endParaRPr>
          </a:p>
          <a:p>
            <a:pPr marL="539496" indent="-457200">
              <a:buFont typeface="Wingdings 2"/>
              <a:buChar char=""/>
              <a:defRPr/>
            </a:pPr>
            <a:r>
              <a:rPr lang="en-US" sz="2800" dirty="0">
                <a:cs typeface="Arial" pitchFamily="34" charset="0"/>
              </a:rPr>
              <a:t>Common Phrase Elements</a:t>
            </a:r>
          </a:p>
          <a:p>
            <a:pPr marL="799846" lvl="1" indent="-342900">
              <a:buFont typeface="Wingdings 2"/>
              <a:buChar char=""/>
              <a:defRPr/>
            </a:pPr>
            <a:r>
              <a:rPr lang="en-US" sz="3100" dirty="0">
                <a:cs typeface="Arial" pitchFamily="34" charset="0"/>
              </a:rPr>
              <a:t>&lt;b&gt;&lt;/b&gt;</a:t>
            </a:r>
          </a:p>
          <a:p>
            <a:pPr marL="739521" lvl="2" indent="0">
              <a:buNone/>
              <a:defRPr/>
            </a:pPr>
            <a:r>
              <a:rPr lang="en-US" sz="2800" dirty="0">
                <a:cs typeface="Arial" pitchFamily="34" charset="0"/>
              </a:rPr>
              <a:t>Text is displayed in bold font</a:t>
            </a:r>
            <a:br>
              <a:rPr lang="en-US" sz="2900" dirty="0">
                <a:cs typeface="Arial" pitchFamily="34" charset="0"/>
              </a:rPr>
            </a:br>
            <a:endParaRPr lang="en-US" sz="2900" dirty="0">
              <a:cs typeface="Arial" pitchFamily="34" charset="0"/>
            </a:endParaRPr>
          </a:p>
          <a:p>
            <a:pPr marL="914146" lvl="1" indent="-457200">
              <a:buFont typeface="Wingdings 2"/>
              <a:buChar char=""/>
              <a:defRPr/>
            </a:pPr>
            <a:r>
              <a:rPr lang="en-US" sz="3200" dirty="0">
                <a:cs typeface="Arial" pitchFamily="34" charset="0"/>
              </a:rPr>
              <a:t>&lt;strong&gt;&lt;/strong&gt;</a:t>
            </a:r>
          </a:p>
          <a:p>
            <a:pPr marL="739521" lvl="2" indent="0">
              <a:buNone/>
              <a:defRPr/>
            </a:pPr>
            <a:r>
              <a:rPr lang="en-US" dirty="0">
                <a:cs typeface="Arial" pitchFamily="34" charset="0"/>
              </a:rPr>
              <a:t>Text has strong importance and is displayed in bold</a:t>
            </a:r>
            <a:br>
              <a:rPr lang="en-US" sz="2800" dirty="0">
                <a:cs typeface="Arial" pitchFamily="34" charset="0"/>
              </a:rPr>
            </a:br>
            <a:endParaRPr lang="en-US" sz="2800" dirty="0">
              <a:cs typeface="Arial" pitchFamily="34" charset="0"/>
            </a:endParaRPr>
          </a:p>
          <a:p>
            <a:pPr marL="914146" lvl="1" indent="-457200">
              <a:buFont typeface="Wingdings 2"/>
              <a:buChar char=""/>
              <a:defRPr/>
            </a:pPr>
            <a:r>
              <a:rPr lang="en-US" sz="3000" dirty="0">
                <a:cs typeface="Arial" pitchFamily="34" charset="0"/>
              </a:rPr>
              <a:t>&lt;</a:t>
            </a:r>
            <a:r>
              <a:rPr lang="en-US" sz="3000" dirty="0" err="1">
                <a:cs typeface="Arial" pitchFamily="34" charset="0"/>
              </a:rPr>
              <a:t>i</a:t>
            </a:r>
            <a:r>
              <a:rPr lang="en-US" sz="3000" dirty="0">
                <a:cs typeface="Arial" pitchFamily="34" charset="0"/>
              </a:rPr>
              <a:t>&gt;&lt;/</a:t>
            </a:r>
            <a:r>
              <a:rPr lang="en-US" sz="3000" dirty="0" err="1">
                <a:cs typeface="Arial" pitchFamily="34" charset="0"/>
              </a:rPr>
              <a:t>i</a:t>
            </a:r>
            <a:r>
              <a:rPr lang="en-US" sz="3000" dirty="0">
                <a:cs typeface="Arial" pitchFamily="34" charset="0"/>
              </a:rPr>
              <a:t>&gt;</a:t>
            </a:r>
          </a:p>
          <a:p>
            <a:pPr marL="739521" lvl="2" indent="0">
              <a:buNone/>
              <a:defRPr/>
            </a:pPr>
            <a:r>
              <a:rPr lang="en-US" sz="2600" dirty="0">
                <a:cs typeface="Arial" pitchFamily="34" charset="0"/>
              </a:rPr>
              <a:t>Text is displayed in italic font</a:t>
            </a:r>
            <a:br>
              <a:rPr lang="en-US" sz="2600" dirty="0">
                <a:cs typeface="Arial" pitchFamily="34" charset="0"/>
              </a:rPr>
            </a:br>
            <a:endParaRPr lang="en-US" sz="2800" dirty="0">
              <a:cs typeface="Arial" pitchFamily="34" charset="0"/>
            </a:endParaRPr>
          </a:p>
          <a:p>
            <a:pPr marL="913257" lvl="1" indent="-457200">
              <a:buFont typeface="Wingdings 2"/>
              <a:buChar char=""/>
              <a:defRPr/>
            </a:pPr>
            <a:r>
              <a:rPr lang="en-US" sz="3200" dirty="0">
                <a:cs typeface="Arial" pitchFamily="34" charset="0"/>
              </a:rPr>
              <a:t>&lt;</a:t>
            </a:r>
            <a:r>
              <a:rPr lang="en-US" sz="3200" dirty="0" err="1">
                <a:cs typeface="Arial" pitchFamily="34" charset="0"/>
              </a:rPr>
              <a:t>em</a:t>
            </a:r>
            <a:r>
              <a:rPr lang="en-US" sz="3200" dirty="0">
                <a:cs typeface="Arial" pitchFamily="34" charset="0"/>
              </a:rPr>
              <a:t>&gt;&lt;/</a:t>
            </a:r>
            <a:r>
              <a:rPr lang="en-US" sz="3200" dirty="0" err="1">
                <a:cs typeface="Arial" pitchFamily="34" charset="0"/>
              </a:rPr>
              <a:t>em</a:t>
            </a:r>
            <a:r>
              <a:rPr lang="en-US" sz="3200" dirty="0">
                <a:cs typeface="Arial" pitchFamily="34" charset="0"/>
              </a:rPr>
              <a:t>&gt;</a:t>
            </a:r>
          </a:p>
          <a:p>
            <a:pPr marL="739521" lvl="2" indent="0">
              <a:buNone/>
              <a:defRPr/>
            </a:pPr>
            <a:r>
              <a:rPr lang="en-US" sz="2600" dirty="0">
                <a:cs typeface="Arial" pitchFamily="34" charset="0"/>
              </a:rPr>
              <a:t>Text has emphasis and is displayed in italic font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F0236-DBEB-4F68-BBF9-F4D20696D19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763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Proper Nesting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077200" cy="4572000"/>
          </a:xfrm>
        </p:spPr>
        <p:txBody>
          <a:bodyPr/>
          <a:lstStyle/>
          <a:p>
            <a:pPr marL="63500" indent="0">
              <a:buNone/>
              <a:defRPr/>
            </a:pPr>
            <a:r>
              <a:rPr lang="en-US" altLang="en-US" dirty="0"/>
              <a:t>CODE:</a:t>
            </a:r>
          </a:p>
          <a:p>
            <a:pPr marL="63500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&gt;Call for a free quote for your web development needs: &lt;strong&gt;222.555.5555 &lt;/strong&gt;&lt;/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63500" indent="0">
              <a:buNone/>
              <a:defRPr/>
            </a:pPr>
            <a:endParaRPr lang="en-US" altLang="en-US" dirty="0"/>
          </a:p>
          <a:p>
            <a:pPr marL="63500" indent="0">
              <a:buNone/>
              <a:defRPr/>
            </a:pPr>
            <a:r>
              <a:rPr lang="en-US" altLang="en-US" dirty="0"/>
              <a:t>BROWSER DISPLAY:</a:t>
            </a:r>
            <a:br>
              <a:rPr lang="en-US" altLang="en-US" dirty="0"/>
            </a:br>
            <a:endParaRPr lang="en-US" altLang="en-US" dirty="0"/>
          </a:p>
          <a:p>
            <a:pPr marL="63500" indent="0">
              <a:buNone/>
              <a:defRPr/>
            </a:pPr>
            <a:r>
              <a:rPr lang="en-US" altLang="en-US" i="1" dirty="0"/>
              <a:t>Call for a free quote for your web development needs: </a:t>
            </a:r>
            <a:r>
              <a:rPr lang="en-US" altLang="en-US" b="1" i="1" dirty="0"/>
              <a:t>222.555.5555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EFF58B-8970-406A-900B-E9932C7D25F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33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1" y="576264"/>
            <a:ext cx="7381875" cy="566737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 List Basics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Unordered List</a:t>
            </a:r>
          </a:p>
          <a:p>
            <a:pPr>
              <a:defRPr/>
            </a:pPr>
            <a:r>
              <a:rPr lang="en-US" altLang="en-US"/>
              <a:t>Description List (XHTML Definition List)</a:t>
            </a:r>
          </a:p>
          <a:p>
            <a:pPr>
              <a:defRPr/>
            </a:pPr>
            <a:r>
              <a:rPr lang="en-US" altLang="en-US"/>
              <a:t>Ordered List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56060-CBCA-4C75-B33E-0F951B4744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4109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Unordered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458200" cy="5257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Displays information with bullet points</a:t>
            </a:r>
          </a:p>
          <a:p>
            <a:pPr>
              <a:defRPr/>
            </a:pPr>
            <a:r>
              <a:rPr lang="en-US" altLang="en-US"/>
              <a:t>Unordered List Element</a:t>
            </a:r>
          </a:p>
          <a:p>
            <a:pPr>
              <a:buNone/>
              <a:defRPr/>
            </a:pPr>
            <a:r>
              <a:rPr lang="en-US" altLang="en-US"/>
              <a:t>	&lt;ul&gt;</a:t>
            </a:r>
            <a:br>
              <a:rPr lang="en-US" altLang="en-US"/>
            </a:br>
            <a:r>
              <a:rPr lang="en-US" altLang="en-US"/>
              <a:t>Contains the unordered list</a:t>
            </a:r>
          </a:p>
          <a:p>
            <a:pPr lvl="1">
              <a:buNone/>
              <a:defRPr/>
            </a:pPr>
            <a:br>
              <a:rPr lang="en-US" altLang="en-US" sz="2400"/>
            </a:br>
            <a:endParaRPr lang="en-US" altLang="en-US" sz="2400"/>
          </a:p>
          <a:p>
            <a:pPr>
              <a:defRPr/>
            </a:pPr>
            <a:r>
              <a:rPr lang="en-US" altLang="en-US"/>
              <a:t>List Item Element</a:t>
            </a:r>
            <a:br>
              <a:rPr lang="en-US" altLang="en-US"/>
            </a:br>
            <a:r>
              <a:rPr lang="en-US" altLang="en-US"/>
              <a:t>&lt;li&gt;</a:t>
            </a:r>
            <a:br>
              <a:rPr lang="en-US" altLang="en-US"/>
            </a:br>
            <a:r>
              <a:rPr lang="en-US" altLang="en-US"/>
              <a:t>Contains an item in the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A1B84-2BFD-4508-B09D-1A7ED51FE6E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7180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Unordered List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572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&lt;h1&gt;My Favorite Colors&lt;/h1&gt;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&lt;ul&gt;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&lt;li&gt;Blue&lt;/li&gt;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&lt;li&gt;Teal&lt;/li&gt;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&lt;li&gt;Read&lt;/li&gt;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&lt;/ul&gt;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2743200"/>
            <a:ext cx="5016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C0E6B-5145-483E-9056-1B306CC5BEB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256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Ordered List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553450" cy="4800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Conveys information in an ordered fashion</a:t>
            </a:r>
          </a:p>
          <a:p>
            <a:pPr>
              <a:defRPr/>
            </a:pPr>
            <a:r>
              <a:rPr lang="en-US" altLang="en-US"/>
              <a:t>Ordered List Element</a:t>
            </a:r>
          </a:p>
          <a:p>
            <a:pPr>
              <a:buNone/>
              <a:defRPr/>
            </a:pPr>
            <a:r>
              <a:rPr lang="en-US" altLang="en-US"/>
              <a:t>	&lt;ol&gt;</a:t>
            </a:r>
            <a:br>
              <a:rPr lang="en-US" altLang="en-US"/>
            </a:br>
            <a:r>
              <a:rPr lang="en-US" altLang="en-US"/>
              <a:t>Contains the ordered list</a:t>
            </a:r>
          </a:p>
          <a:p>
            <a:pPr lvl="1">
              <a:defRPr/>
            </a:pPr>
            <a:r>
              <a:rPr lang="en-US" altLang="en-US" sz="2400"/>
              <a:t>type attribute determines</a:t>
            </a:r>
            <a:r>
              <a:rPr lang="en-US" altLang="en-US"/>
              <a:t> </a:t>
            </a:r>
            <a:r>
              <a:rPr lang="en-US" altLang="en-US" sz="2400"/>
              <a:t>numbering scheme of list</a:t>
            </a:r>
          </a:p>
          <a:p>
            <a:pPr lvl="1">
              <a:defRPr/>
            </a:pPr>
            <a:r>
              <a:rPr lang="en-US" altLang="en-US" sz="2400"/>
              <a:t>default is numerals</a:t>
            </a:r>
          </a:p>
          <a:p>
            <a:pPr>
              <a:defRPr/>
            </a:pPr>
            <a:r>
              <a:rPr lang="en-US" altLang="en-US"/>
              <a:t>List Item Element</a:t>
            </a:r>
            <a:br>
              <a:rPr lang="en-US" altLang="en-US"/>
            </a:br>
            <a:r>
              <a:rPr lang="en-US" altLang="en-US"/>
              <a:t>&lt;li&gt;</a:t>
            </a:r>
            <a:br>
              <a:rPr lang="en-US" altLang="en-US"/>
            </a:br>
            <a:r>
              <a:rPr lang="en-US" altLang="en-US"/>
              <a:t>Contains an item in the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3B7A4-6059-45A0-A3EA-0F7E39D833A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8318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Ordered List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229600" cy="4572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&lt;ol&gt;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&lt;li&gt;Apply to school&lt;/li&gt;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&lt;li&gt;Register for course&lt;/li&gt;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&lt;li&gt;Pay tuition&lt;/li&gt;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&lt;li&gt;Attend course&lt;/li&gt;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&lt;/ol&gt;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86200"/>
            <a:ext cx="4014788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FD26F-49E0-4FE9-A0EB-4FBD95DE440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3071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Description List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534400" cy="5486400"/>
          </a:xfrm>
        </p:spPr>
        <p:txBody>
          <a:bodyPr>
            <a:normAutofit fontScale="85000" lnSpcReduction="20000"/>
          </a:bodyPr>
          <a:lstStyle/>
          <a:p>
            <a:pPr marL="539496" indent="-457200">
              <a:buFont typeface="Wingdings 2"/>
              <a:buChar char=""/>
              <a:defRPr/>
            </a:pPr>
            <a:r>
              <a:rPr lang="en-US" sz="2800" dirty="0"/>
              <a:t>Formerly called a definition list in XHTML and HTML 4.0</a:t>
            </a:r>
          </a:p>
          <a:p>
            <a:pPr marL="539496" indent="-457200">
              <a:buFont typeface="Wingdings 2"/>
              <a:buChar char=""/>
              <a:defRPr/>
            </a:pPr>
            <a:r>
              <a:rPr lang="en-US" sz="2800" dirty="0"/>
              <a:t>Uses: </a:t>
            </a:r>
          </a:p>
          <a:p>
            <a:pPr marL="799846" lvl="1" indent="-342900">
              <a:buFont typeface="Wingdings 2"/>
              <a:buChar char=""/>
              <a:defRPr/>
            </a:pPr>
            <a:r>
              <a:rPr lang="en-US" sz="2400" dirty="0"/>
              <a:t>Display a list of terms and descriptions </a:t>
            </a:r>
          </a:p>
          <a:p>
            <a:pPr marL="799846" lvl="1" indent="-342900">
              <a:buFont typeface="Wingdings 2"/>
              <a:buChar char=""/>
              <a:defRPr/>
            </a:pPr>
            <a:r>
              <a:rPr lang="en-US" sz="2400" dirty="0"/>
              <a:t>Display a list of FAQ and answers</a:t>
            </a:r>
            <a:br>
              <a:rPr lang="en-US" sz="2400" dirty="0"/>
            </a:br>
            <a:endParaRPr lang="en-US" sz="2400" dirty="0"/>
          </a:p>
          <a:p>
            <a:pPr marL="557784" indent="-457200">
              <a:buFont typeface="Wingdings 2"/>
              <a:buChar char=""/>
              <a:defRPr/>
            </a:pPr>
            <a:r>
              <a:rPr lang="en-US" dirty="0"/>
              <a:t>The Description List element</a:t>
            </a:r>
            <a:br>
              <a:rPr lang="en-US" dirty="0"/>
            </a:br>
            <a:r>
              <a:rPr lang="en-US" dirty="0"/>
              <a:t>&lt;dl&gt; tag</a:t>
            </a:r>
            <a:br>
              <a:rPr lang="en-US" dirty="0"/>
            </a:br>
            <a:r>
              <a:rPr lang="en-US" sz="2700" dirty="0"/>
              <a:t>Contains the definition list</a:t>
            </a:r>
            <a:br>
              <a:rPr lang="en-US" sz="2700" dirty="0"/>
            </a:br>
            <a:endParaRPr lang="en-US" sz="2700" dirty="0"/>
          </a:p>
          <a:p>
            <a:pPr marL="557784" indent="-457200">
              <a:buFont typeface="Wingdings 2"/>
              <a:buChar char=""/>
              <a:defRPr/>
            </a:pPr>
            <a:r>
              <a:rPr lang="en-US" dirty="0"/>
              <a:t>The </a:t>
            </a:r>
            <a:r>
              <a:rPr lang="en-US" dirty="0" err="1"/>
              <a:t>dt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sz="2700" dirty="0"/>
              <a:t>&gt; tag</a:t>
            </a:r>
            <a:br>
              <a:rPr lang="en-US" sz="2700" dirty="0"/>
            </a:br>
            <a:r>
              <a:rPr lang="en-US" sz="2700" dirty="0"/>
              <a:t>Contains a term or name</a:t>
            </a:r>
            <a:br>
              <a:rPr lang="en-US" sz="2700" dirty="0"/>
            </a:br>
            <a:endParaRPr lang="en-US" sz="2700" dirty="0"/>
          </a:p>
          <a:p>
            <a:pPr marL="557784" indent="-457200">
              <a:buFont typeface="Wingdings 2"/>
              <a:buChar char=""/>
              <a:defRPr/>
            </a:pPr>
            <a:r>
              <a:rPr lang="en-US" dirty="0"/>
              <a:t>The </a:t>
            </a:r>
            <a:r>
              <a:rPr lang="en-US" dirty="0" err="1"/>
              <a:t>dd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sz="2700" dirty="0"/>
              <a:t>&gt; tag</a:t>
            </a:r>
            <a:br>
              <a:rPr lang="en-US" sz="2700" dirty="0"/>
            </a:br>
            <a:r>
              <a:rPr lang="en-US" sz="2700" dirty="0"/>
              <a:t>Contains a definition or description</a:t>
            </a:r>
            <a:br>
              <a:rPr lang="en-US" sz="2700" dirty="0"/>
            </a:br>
            <a:r>
              <a:rPr lang="en-US" sz="2700" dirty="0"/>
              <a:t>Indents the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6B7-DF0A-4E6B-AEBE-23A45AAF5E4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1796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Description List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95400"/>
            <a:ext cx="7620000" cy="52578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&lt;dl&gt;</a:t>
            </a:r>
          </a:p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   &lt;dt&gt;IP&lt;/dt&gt;</a:t>
            </a:r>
          </a:p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        &lt;dd&gt;Internet Protocol&lt;/dd&gt;</a:t>
            </a:r>
          </a:p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    &lt;dt&gt;TCP&lt;/dt&gt;</a:t>
            </a:r>
          </a:p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         &lt;dd&gt;Transmission Control Protocol&lt;/dd&gt;</a:t>
            </a:r>
          </a:p>
          <a:p>
            <a:pPr>
              <a:buNone/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&lt;/dl&gt;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67201"/>
            <a:ext cx="48783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CA358-2250-49C1-8EB9-247AD65DC88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5764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2743200" y="2633663"/>
            <a:ext cx="4495800" cy="3429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Special Entity Characters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2067197" y="1524000"/>
            <a:ext cx="8610600" cy="41148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Display special characters such as quotes, copyright symbol, etc. </a:t>
            </a:r>
            <a:br>
              <a:rPr lang="en-US" sz="2800" dirty="0">
                <a:cs typeface="Times New Roman" pitchFamily="18" charset="0"/>
              </a:rPr>
            </a:br>
            <a:endParaRPr lang="en-US" sz="2800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 sz="2800" dirty="0">
                <a:cs typeface="Times New Roman" pitchFamily="18" charset="0"/>
              </a:rPr>
              <a:t>		   </a:t>
            </a:r>
            <a:r>
              <a:rPr lang="en-US" dirty="0">
                <a:cs typeface="Times New Roman" pitchFamily="18" charset="0"/>
              </a:rPr>
              <a:t>Character     	Code</a:t>
            </a:r>
          </a:p>
          <a:p>
            <a:pPr marL="365760" indent="-283464">
              <a:buNone/>
              <a:defRPr/>
            </a:pPr>
            <a:r>
              <a:rPr lang="en-US" dirty="0">
                <a:cs typeface="Arial" pitchFamily="34" charset="0"/>
              </a:rPr>
              <a:t>		      © 		       &amp;copy;</a:t>
            </a:r>
          </a:p>
          <a:p>
            <a:pPr marL="365760" indent="-283464">
              <a:buNone/>
              <a:defRPr/>
            </a:pPr>
            <a:r>
              <a:rPr lang="en-US" dirty="0">
                <a:cs typeface="Arial" pitchFamily="34" charset="0"/>
              </a:rPr>
              <a:t>		      &lt;                	&amp;</a:t>
            </a:r>
            <a:r>
              <a:rPr lang="en-US" dirty="0" err="1">
                <a:cs typeface="Arial" pitchFamily="34" charset="0"/>
              </a:rPr>
              <a:t>lt</a:t>
            </a:r>
            <a:r>
              <a:rPr lang="en-US" dirty="0">
                <a:cs typeface="Arial" pitchFamily="34" charset="0"/>
              </a:rPr>
              <a:t>;</a:t>
            </a:r>
          </a:p>
          <a:p>
            <a:pPr marL="365760" indent="-283464">
              <a:buNone/>
              <a:defRPr/>
            </a:pPr>
            <a:r>
              <a:rPr lang="en-US" dirty="0">
                <a:cs typeface="Arial" pitchFamily="34" charset="0"/>
              </a:rPr>
              <a:t>		      &gt;                	&amp;</a:t>
            </a:r>
            <a:r>
              <a:rPr lang="en-US" dirty="0" err="1">
                <a:cs typeface="Arial" pitchFamily="34" charset="0"/>
              </a:rPr>
              <a:t>gt</a:t>
            </a:r>
            <a:r>
              <a:rPr lang="en-US" dirty="0">
                <a:cs typeface="Arial" pitchFamily="34" charset="0"/>
              </a:rPr>
              <a:t>;</a:t>
            </a:r>
          </a:p>
          <a:p>
            <a:pPr marL="365760" indent="-283464">
              <a:buNone/>
              <a:defRPr/>
            </a:pPr>
            <a:r>
              <a:rPr lang="en-US" dirty="0">
                <a:cs typeface="Arial" pitchFamily="34" charset="0"/>
              </a:rPr>
              <a:t>		      &amp;	       		&amp;amp;</a:t>
            </a:r>
          </a:p>
          <a:p>
            <a:pPr marL="365760" indent="-283464">
              <a:buNone/>
              <a:defRPr/>
            </a:pPr>
            <a:r>
              <a:rPr lang="en-US" dirty="0">
                <a:cs typeface="Arial" pitchFamily="34" charset="0"/>
              </a:rPr>
              <a:t>			       		       &amp;</a:t>
            </a:r>
            <a:r>
              <a:rPr lang="en-US" dirty="0" err="1">
                <a:cs typeface="Arial" pitchFamily="34" charset="0"/>
              </a:rPr>
              <a:t>nbsp</a:t>
            </a:r>
            <a:r>
              <a:rPr lang="en-US" dirty="0">
                <a:cs typeface="Arial" pitchFamily="34" charset="0"/>
              </a:rPr>
              <a:t>;</a:t>
            </a:r>
          </a:p>
          <a:p>
            <a:pPr marL="365760" indent="-283464">
              <a:buNone/>
              <a:defRPr/>
            </a:pPr>
            <a:endParaRPr lang="en-US" sz="2800" dirty="0">
              <a:cs typeface="Arial" pitchFamily="34" charset="0"/>
            </a:endParaRPr>
          </a:p>
          <a:p>
            <a:pPr marL="365760" indent="-283464">
              <a:buNone/>
              <a:defRPr/>
            </a:pPr>
            <a:endParaRPr lang="en-US" sz="2800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C4063-CC19-4758-9DAF-86E957E97CB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34112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4599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Client/Server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566150" cy="4191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Internet </a:t>
            </a:r>
            <a:br>
              <a:rPr lang="en-US" altLang="en-US"/>
            </a:br>
            <a:r>
              <a:rPr lang="en-US" altLang="en-US"/>
              <a:t>Client/Server Model</a:t>
            </a:r>
          </a:p>
          <a:p>
            <a:pPr lvl="1">
              <a:defRPr/>
            </a:pPr>
            <a:r>
              <a:rPr lang="en-US" altLang="en-US"/>
              <a:t>Client: Web Browser</a:t>
            </a:r>
          </a:p>
          <a:p>
            <a:pPr lvl="1">
              <a:defRPr/>
            </a:pPr>
            <a:r>
              <a:rPr lang="en-US" altLang="en-US"/>
              <a:t>Server: Web Server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26177-27E0-4901-AEE3-AED1170D428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733800"/>
            <a:ext cx="51228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368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1" y="228600"/>
            <a:ext cx="5470525" cy="8382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div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&lt;div&gt;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Purpose: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Configure a specially formatted division or area of a web page</a:t>
            </a:r>
          </a:p>
          <a:p>
            <a:pPr lvl="1">
              <a:defRPr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Block display with  empty space above and below the div </a:t>
            </a:r>
          </a:p>
          <a:p>
            <a:pPr>
              <a:defRPr/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Can contain other block display and inline display elements</a:t>
            </a:r>
          </a:p>
          <a:p>
            <a:pPr lvl="1">
              <a:defRPr/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36393CD-6083-413D-B4C6-C30F9CDB817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7703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Structural Elements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0" y="914400"/>
            <a:ext cx="7162800" cy="58674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Header Element</a:t>
            </a:r>
          </a:p>
          <a:p>
            <a:pPr marL="447675" lvl="1" indent="0"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&lt;header&gt;&lt;/header&gt;</a:t>
            </a:r>
            <a:br>
              <a:rPr lang="en-US" altLang="en-US" sz="2400"/>
            </a:br>
            <a:r>
              <a:rPr lang="en-US" altLang="en-US"/>
              <a:t>Contains the headings</a:t>
            </a:r>
            <a:br>
              <a:rPr lang="en-US" altLang="en-US"/>
            </a:br>
            <a:endParaRPr lang="en-US" altLang="en-US" sz="800"/>
          </a:p>
          <a:p>
            <a:pPr>
              <a:defRPr/>
            </a:pPr>
            <a:r>
              <a:rPr lang="en-US" altLang="en-US" sz="2800"/>
              <a:t>Nav Element</a:t>
            </a:r>
          </a:p>
          <a:p>
            <a:pPr marL="447675" lvl="1" indent="0"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&lt;nav&gt;&lt;/nav&gt;</a:t>
            </a:r>
            <a:br>
              <a:rPr lang="en-US" altLang="en-US" sz="2400"/>
            </a:br>
            <a:r>
              <a:rPr lang="en-US" altLang="en-US"/>
              <a:t>Contains the main navigation</a:t>
            </a:r>
            <a:br>
              <a:rPr lang="en-US" altLang="en-US"/>
            </a:br>
            <a:endParaRPr lang="en-US" altLang="en-US" sz="800"/>
          </a:p>
          <a:p>
            <a:pPr>
              <a:defRPr/>
            </a:pPr>
            <a:r>
              <a:rPr lang="en-US" altLang="en-US" sz="2800"/>
              <a:t>Main Element</a:t>
            </a:r>
          </a:p>
          <a:p>
            <a:pPr marL="447675" lvl="1" indent="0"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&lt;main&gt;&lt;/main&gt;</a:t>
            </a:r>
            <a:br>
              <a:rPr lang="en-US" altLang="en-US" sz="2400"/>
            </a:br>
            <a:r>
              <a:rPr lang="en-US" altLang="en-US"/>
              <a:t>Contains the main content</a:t>
            </a:r>
            <a:endParaRPr lang="en-US" altLang="en-US" sz="800"/>
          </a:p>
          <a:p>
            <a:pPr marL="447675" lvl="1" indent="0">
              <a:buNone/>
              <a:defRPr/>
            </a:pPr>
            <a:endParaRPr lang="en-US" altLang="en-US" sz="800"/>
          </a:p>
          <a:p>
            <a:pPr>
              <a:defRPr/>
            </a:pPr>
            <a:r>
              <a:rPr lang="en-US" altLang="en-US" sz="2800"/>
              <a:t>Footer Element</a:t>
            </a:r>
          </a:p>
          <a:p>
            <a:pPr marL="447675" lvl="1" indent="0"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&lt;footer&gt;&lt;/footer&gt;</a:t>
            </a:r>
            <a:br>
              <a:rPr lang="en-US" altLang="en-US"/>
            </a:br>
            <a:r>
              <a:rPr lang="en-US" altLang="en-US"/>
              <a:t>Contains the  footer</a:t>
            </a:r>
            <a:br>
              <a:rPr lang="en-US" altLang="en-US"/>
            </a:br>
            <a:endParaRPr lang="en-US" altLang="en-US" sz="120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278C30-0EE4-4A04-ABDC-E753D741428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1"/>
            <a:ext cx="3994150" cy="3859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628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46850" y="2565401"/>
            <a:ext cx="858838" cy="244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main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7189" y="6411231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036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Anchor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&lt;a&gt;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763000" cy="41910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anchor element</a:t>
            </a:r>
          </a:p>
          <a:p>
            <a:pPr marL="740410" lvl="1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Inline display element</a:t>
            </a:r>
          </a:p>
          <a:p>
            <a:pPr marL="740410" lvl="1" indent="-283464"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Specifies a hyperlink reference (href) to a file</a:t>
            </a:r>
          </a:p>
          <a:p>
            <a:pPr marL="740410" lvl="1" indent="-283464"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Text between the &lt;a&gt; and &lt;/a&gt; is displayed on the web page.</a:t>
            </a:r>
            <a:endParaRPr lang="en-US" sz="800" dirty="0">
              <a:cs typeface="Times New Roman" pitchFamily="18" charset="0"/>
            </a:endParaRPr>
          </a:p>
          <a:p>
            <a:pPr marL="640080" lvl="1" indent="-237744">
              <a:buFont typeface="Verdana"/>
              <a:buChar char="◦"/>
              <a:defRPr/>
            </a:pPr>
            <a:endParaRPr lang="en-US" sz="800" dirty="0">
              <a:cs typeface="Times New Roman" pitchFamily="18" charset="0"/>
            </a:endParaRPr>
          </a:p>
          <a:p>
            <a:pPr marL="640080" lvl="1" indent="-23774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&lt;a href="contact.html"&gt;Contact Us&lt;/a&gt;</a:t>
            </a:r>
          </a:p>
          <a:p>
            <a:pPr marL="640080" lvl="1" indent="-237744">
              <a:buNone/>
              <a:defRPr/>
            </a:pPr>
            <a:endParaRPr lang="en-US" sz="800" dirty="0">
              <a:cs typeface="Times New Roman" pitchFamily="18" charset="0"/>
            </a:endParaRPr>
          </a:p>
          <a:p>
            <a:pPr marL="640080" lvl="1" indent="-237744">
              <a:defRPr/>
            </a:pPr>
            <a:r>
              <a:rPr lang="en-US" dirty="0">
                <a:cs typeface="Times New Roman" pitchFamily="18" charset="0"/>
              </a:rPr>
              <a:t>href Attribute</a:t>
            </a:r>
          </a:p>
          <a:p>
            <a:pPr marL="886968" lvl="2" indent="-256032">
              <a:buFont typeface="Wingdings 2"/>
              <a:buChar char=""/>
              <a:defRPr/>
            </a:pPr>
            <a:r>
              <a:rPr lang="en-US" dirty="0">
                <a:cs typeface="Times New Roman" pitchFamily="18" charset="0"/>
              </a:rPr>
              <a:t>Indicates the file name or URL</a:t>
            </a:r>
            <a:br>
              <a:rPr lang="en-US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Web page document, photo, pdf, etc</a:t>
            </a:r>
            <a:r>
              <a:rPr lang="en-US" dirty="0">
                <a:cs typeface="Times New Roman" pitchFamily="18" charset="0"/>
              </a:rPr>
              <a:t>.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B2ED336-2128-47C0-978D-61199382072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7189" y="6411231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0603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More on Hyperlinks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391400" cy="4191000"/>
          </a:xfrm>
        </p:spPr>
        <p:txBody>
          <a:bodyPr/>
          <a:lstStyle/>
          <a:p>
            <a:pPr marL="420624" indent="-384048">
              <a:buFont typeface="Wingdings 2"/>
              <a:buChar char=""/>
              <a:defRPr/>
            </a:pPr>
            <a:r>
              <a:rPr lang="en-US">
                <a:cs typeface="Times New Roman" pitchFamily="18" charset="0"/>
              </a:rPr>
              <a:t>Absolute link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>
                <a:cs typeface="Times New Roman" pitchFamily="18" charset="0"/>
              </a:rPr>
              <a:t>Link to other websites</a:t>
            </a:r>
            <a:br>
              <a:rPr lang="en-US">
                <a:cs typeface="Times New Roman" pitchFamily="18" charset="0"/>
              </a:rPr>
            </a:br>
            <a:endParaRPr lang="en-US" sz="800">
              <a:cs typeface="Times New Roman" pitchFamily="18" charset="0"/>
            </a:endParaRPr>
          </a:p>
          <a:p>
            <a:pPr marL="420624" indent="-384048">
              <a:buNone/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	&lt;a href="http://yahoo.com"&gt;Yahoo&lt;/a&gt;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>
              <a:cs typeface="Times New Roman" pitchFamily="18" charset="0"/>
            </a:endParaRPr>
          </a:p>
          <a:p>
            <a:pPr marL="420624" indent="-384048">
              <a:buFont typeface="Wingdings 2"/>
              <a:buChar char=""/>
              <a:defRPr/>
            </a:pPr>
            <a:r>
              <a:rPr lang="en-US">
                <a:cs typeface="Times New Roman" pitchFamily="18" charset="0"/>
              </a:rPr>
              <a:t>Relative link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>
                <a:cs typeface="Times New Roman" pitchFamily="18" charset="0"/>
              </a:rPr>
              <a:t>Link to pages on your own site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>
                <a:cs typeface="Times New Roman" pitchFamily="18" charset="0"/>
              </a:rPr>
              <a:t>Relative to the current page</a:t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  <a:p>
            <a:pPr marL="420624" indent="-384048">
              <a:buNone/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	&lt;a href="index.html"&gt;Home&lt;/a&gt;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2BA099-A94E-4A40-AA4D-8949C500BA5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8435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Opening a Link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 a New Browser Window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882775"/>
            <a:ext cx="8686800" cy="45720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The target attribute on the anchor element opens a link in a new browser window or new browser tab.</a:t>
            </a:r>
          </a:p>
          <a:p>
            <a:pPr>
              <a:buNone/>
              <a:defRPr/>
            </a:pPr>
            <a:br>
              <a:rPr lang="en-US" altLang="en-US" b="1">
                <a:latin typeface="Courier-Bold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&lt;a href="http://yahoo.com"  target="_blank"&gt;Yahoo!&lt;/a&gt;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E96141-60FF-4D53-81A0-166248D754A0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7189" y="6411231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83635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034463" cy="10668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Email Hyperlinks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8534400" cy="3048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Automatically launch the default mail program configured for the browser</a:t>
            </a:r>
          </a:p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If no browser default is configured, 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a dialog box is displayed</a:t>
            </a:r>
          </a:p>
          <a:p>
            <a:pPr>
              <a:defRPr/>
            </a:pPr>
            <a:endParaRPr lang="en-US" altLang="en-US" sz="900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&lt;a 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mailto:me@hotmail.com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"&gt;me@hotmail.com&lt;/a&gt;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D5F0C4-CEC1-4BD5-BD24-4E11C965F4B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3114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Writing Valid HTML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257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Check your code for syntax errors</a:t>
            </a:r>
          </a:p>
          <a:p>
            <a:pPr lvl="1">
              <a:defRPr/>
            </a:pPr>
            <a:r>
              <a:rPr lang="en-US" altLang="en-US" sz="3200" dirty="0"/>
              <a:t>Benefit:</a:t>
            </a:r>
          </a:p>
          <a:p>
            <a:pPr lvl="2">
              <a:defRPr/>
            </a:pPr>
            <a:r>
              <a:rPr lang="en-US" altLang="en-US" sz="2800" dirty="0"/>
              <a:t>Valid code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br>
              <a:rPr lang="en-US" altLang="en-US" sz="2800" dirty="0">
                <a:sym typeface="Wingdings" panose="05000000000000000000" pitchFamily="2" charset="2"/>
              </a:rPr>
            </a:br>
            <a:r>
              <a:rPr lang="en-US" altLang="en-US" sz="2800" dirty="0">
                <a:sym typeface="Wingdings" panose="05000000000000000000" pitchFamily="2" charset="2"/>
              </a:rPr>
              <a:t>more consistent browser display</a:t>
            </a:r>
          </a:p>
          <a:p>
            <a:pPr lvl="2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W3C HTML Validation Tool</a:t>
            </a:r>
          </a:p>
          <a:p>
            <a:pPr lvl="1">
              <a:defRPr/>
            </a:pPr>
            <a:r>
              <a:rPr lang="en-US" altLang="en-US" dirty="0">
                <a:hlinkClick r:id="rId3"/>
              </a:rPr>
              <a:t>http://validator.w3.org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Additional HTML5 Validation Tool</a:t>
            </a:r>
          </a:p>
          <a:p>
            <a:pPr lvl="1">
              <a:defRPr/>
            </a:pPr>
            <a:r>
              <a:rPr lang="en-US" altLang="en-US" dirty="0">
                <a:hlinkClick r:id="rId4"/>
              </a:rPr>
              <a:t>http://html5.validator.nu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C5844-7A82-487D-9515-2F7CD7E67AF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3048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Internet Protocols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64000" y="1825625"/>
            <a:ext cx="7675350" cy="4351338"/>
          </a:xfrm>
        </p:spPr>
        <p:txBody>
          <a:bodyPr/>
          <a:lstStyle/>
          <a:p>
            <a:pPr marL="448056" indent="-384048">
              <a:buFont typeface="Wingdings 2"/>
              <a:buChar char=""/>
              <a:defRPr/>
            </a:pPr>
            <a:r>
              <a:rPr lang="en-US" dirty="0">
                <a:cs typeface="Arial" pitchFamily="34" charset="0"/>
              </a:rPr>
              <a:t>Protocols</a:t>
            </a:r>
          </a:p>
          <a:p>
            <a:pPr marL="822960" lvl="1" indent="-274320">
              <a:buFont typeface="Verdana"/>
              <a:buChar char="›"/>
              <a:defRPr/>
            </a:pPr>
            <a:r>
              <a:rPr lang="en-US" dirty="0">
                <a:cs typeface="Arial" pitchFamily="34" charset="0"/>
              </a:rPr>
              <a:t>Rules that describe the methods used for clients and servers to communicate with each other over a network. </a:t>
            </a:r>
          </a:p>
          <a:p>
            <a:pPr marL="822960" lvl="1" indent="-274320">
              <a:buFont typeface="Verdana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448056" indent="-384048">
              <a:buFont typeface="Wingdings 2"/>
              <a:buChar char=""/>
              <a:defRPr/>
            </a:pPr>
            <a:r>
              <a:rPr lang="en-US" sz="2800" dirty="0">
                <a:cs typeface="Times New Roman" pitchFamily="18" charset="0"/>
              </a:rPr>
              <a:t>Internet has number of protocols working together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F22B15-B300-4B3A-8F45-BD2AB2FC9BD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63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Hypertext Transfer Protocol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364000" y="1825625"/>
            <a:ext cx="7675350" cy="4351338"/>
          </a:xfrm>
        </p:spPr>
        <p:txBody>
          <a:bodyPr>
            <a:normAutofit fontScale="92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A set of rules for exchanging files such as text, graphic images, sound, video, and other multimedia files on the Web.</a:t>
            </a:r>
            <a:br>
              <a:rPr lang="en-US" sz="2800" dirty="0">
                <a:cs typeface="Arial" pitchFamily="34" charset="0"/>
              </a:rPr>
            </a:br>
            <a:r>
              <a:rPr lang="en-US" sz="2800" dirty="0">
                <a:cs typeface="Arial" pitchFamily="34" charset="0"/>
              </a:rPr>
              <a:t> 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sz="2800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sz="2800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Arial" pitchFamily="34" charset="0"/>
              </a:rPr>
              <a:t>Web browsers send HTTP requests for web pages and their associated files.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Arial" pitchFamily="34" charset="0"/>
              </a:rPr>
              <a:t>Web servers send HTTP responses back to the web browsers.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E35C9-B15E-42EF-B864-8DD517259F9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4821" name="laptop"/>
          <p:cNvSpPr>
            <a:spLocks noEditPoints="1" noChangeArrowheads="1"/>
          </p:cNvSpPr>
          <p:nvPr/>
        </p:nvSpPr>
        <p:spPr bwMode="auto">
          <a:xfrm>
            <a:off x="4114800" y="3391360"/>
            <a:ext cx="1809750" cy="13620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tower"/>
          <p:cNvSpPr>
            <a:spLocks noEditPoints="1" noChangeArrowheads="1"/>
          </p:cNvSpPr>
          <p:nvPr/>
        </p:nvSpPr>
        <p:spPr bwMode="auto">
          <a:xfrm>
            <a:off x="7696201" y="2934159"/>
            <a:ext cx="904875" cy="180975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ight Arrow 6"/>
          <p:cNvSpPr>
            <a:spLocks noChangeArrowheads="1"/>
          </p:cNvSpPr>
          <p:nvPr/>
        </p:nvSpPr>
        <p:spPr bwMode="auto">
          <a:xfrm>
            <a:off x="6096000" y="3543759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4" name="Right Arrow 7"/>
          <p:cNvSpPr>
            <a:spLocks noChangeArrowheads="1"/>
          </p:cNvSpPr>
          <p:nvPr/>
        </p:nvSpPr>
        <p:spPr bwMode="auto">
          <a:xfrm rot="10800000">
            <a:off x="6096000" y="4077159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6019800" y="3182192"/>
            <a:ext cx="140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</a:p>
        </p:txBody>
      </p:sp>
      <p:sp>
        <p:nvSpPr>
          <p:cNvPr id="34826" name="TextBox 17"/>
          <p:cNvSpPr txBox="1">
            <a:spLocks noChangeArrowheads="1"/>
          </p:cNvSpPr>
          <p:nvPr/>
        </p:nvSpPr>
        <p:spPr bwMode="auto">
          <a:xfrm>
            <a:off x="5943601" y="4325192"/>
            <a:ext cx="155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79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IPAddress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and Domain Name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305800" cy="45720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altLang="en-US" dirty="0">
                <a:cs typeface="Arial" panose="020B0604020202020204" pitchFamily="34" charset="0"/>
              </a:rPr>
              <a:t>Each device connected to the Internet has a unique numeric IP address.</a:t>
            </a: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Arial" pitchFamily="34" charset="0"/>
              </a:rPr>
              <a:t>Domain Name locates an organization or other entity on the Internet</a:t>
            </a:r>
            <a:r>
              <a:rPr lang="en-US" dirty="0"/>
              <a:t> 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Domain Name System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>
                <a:cs typeface="Arial" pitchFamily="34" charset="0"/>
              </a:rPr>
              <a:t>Divides the Internet into logical groups and understandable names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Associates unique computer IP Addresses with the text-based domain names you type into a web browser</a:t>
            </a:r>
          </a:p>
          <a:p>
            <a:pPr marL="1255014" lvl="2" indent="-514350">
              <a:buFont typeface="Verdana"/>
              <a:buChar char="◦"/>
              <a:defRPr/>
            </a:pPr>
            <a:r>
              <a:rPr lang="en-US" dirty="0">
                <a:cs typeface="Arial" pitchFamily="34" charset="0"/>
              </a:rPr>
              <a:t>Browser: </a:t>
            </a:r>
            <a:r>
              <a:rPr lang="en-US" dirty="0">
                <a:cs typeface="Times New Roman" pitchFamily="18" charset="0"/>
              </a:rPr>
              <a:t>http://google.com </a:t>
            </a:r>
          </a:p>
          <a:p>
            <a:pPr marL="1255014" lvl="2" indent="-514350"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IP Address: </a:t>
            </a:r>
            <a:r>
              <a:rPr lang="en-US" dirty="0"/>
              <a:t>74.125.73.106</a:t>
            </a:r>
            <a:br>
              <a:rPr lang="en-US" dirty="0"/>
            </a:br>
            <a:endParaRPr lang="en-US" dirty="0">
              <a:latin typeface="Sabon-Roman" charset="0"/>
              <a:cs typeface="Arial" pitchFamily="34" charset="0"/>
            </a:endParaRPr>
          </a:p>
          <a:p>
            <a:pPr marL="640080" lvl="1" indent="-237744">
              <a:buFont typeface="Verdana"/>
              <a:buChar char="◦"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7AFCD5-3915-405C-B52F-8930431F88E9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URI - Uniform Resource Indicator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3962400"/>
            <a:ext cx="6662738" cy="2133600"/>
          </a:xfrm>
        </p:spPr>
        <p:txBody>
          <a:bodyPr/>
          <a:lstStyle/>
          <a:p>
            <a:pPr marL="448056" indent="0">
              <a:buNone/>
              <a:defRPr/>
            </a:pPr>
            <a:r>
              <a:rPr lang="en-US" sz="2800" b="1" dirty="0">
                <a:cs typeface="Arial" pitchFamily="34" charset="0"/>
              </a:rPr>
              <a:t>URL</a:t>
            </a:r>
            <a:r>
              <a:rPr lang="en-US" sz="2800" dirty="0">
                <a:cs typeface="Arial" pitchFamily="34" charset="0"/>
              </a:rPr>
              <a:t> </a:t>
            </a:r>
            <a:br>
              <a:rPr lang="en-US" sz="2800" dirty="0">
                <a:cs typeface="Arial" pitchFamily="34" charset="0"/>
              </a:rPr>
            </a:br>
            <a:r>
              <a:rPr lang="en-US" sz="2800" dirty="0">
                <a:cs typeface="Arial" pitchFamily="34" charset="0"/>
              </a:rPr>
              <a:t>Uniform Resource Locator</a:t>
            </a:r>
          </a:p>
          <a:p>
            <a:pPr marL="448056" indent="-384048">
              <a:buNone/>
              <a:defRPr/>
            </a:pPr>
            <a:r>
              <a:rPr lang="en-US" sz="2000" dirty="0">
                <a:cs typeface="Arial" pitchFamily="34" charset="0"/>
              </a:rPr>
              <a:t>     Represents the address of a resource on the Internet</a:t>
            </a:r>
            <a:r>
              <a:rPr lang="en-US" sz="1400" dirty="0">
                <a:cs typeface="Arial" pitchFamily="34" charset="0"/>
              </a:rPr>
              <a:t>.</a:t>
            </a:r>
            <a:r>
              <a:rPr lang="en-US" sz="2000" dirty="0">
                <a:cs typeface="Arial" pitchFamily="34" charset="0"/>
              </a:rPr>
              <a:t> 	</a:t>
            </a:r>
            <a:br>
              <a:rPr lang="en-US" sz="2000" dirty="0">
                <a:cs typeface="Arial" pitchFamily="34" charset="0"/>
              </a:rPr>
            </a:br>
            <a:endParaRPr lang="en-US" sz="2000" dirty="0">
              <a:cs typeface="Arial" pitchFamily="34" charset="0"/>
            </a:endParaRPr>
          </a:p>
          <a:p>
            <a:pPr marL="448056" indent="-384048">
              <a:buFont typeface="Wingdings 2"/>
              <a:buChar char=""/>
              <a:defRPr/>
            </a:pPr>
            <a:endParaRPr lang="en-US" sz="2000" dirty="0">
              <a:cs typeface="Arial" pitchFamily="34" charset="0"/>
            </a:endParaRPr>
          </a:p>
          <a:p>
            <a:pPr marL="822960" lvl="1" indent="-274320">
              <a:buFont typeface="Verdana"/>
              <a:buChar char="›"/>
              <a:defRPr/>
            </a:pPr>
            <a:endParaRPr lang="en-US" sz="1800" dirty="0">
              <a:cs typeface="Arial" pitchFamily="34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F717E4-4E11-40E4-9053-CA43E81CDAC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886200" y="27384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86200" y="27384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4" y="1681458"/>
            <a:ext cx="8401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9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Top-Level Domain Name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76401" y="1676400"/>
            <a:ext cx="8716963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Arial" panose="020B0604020202020204" pitchFamily="34" charset="0"/>
              </a:rPr>
              <a:t>A top-level domain (TLD) identifies the right-most part of the domain name</a:t>
            </a:r>
            <a:r>
              <a:rPr lang="en-US" altLang="en-US" dirty="0"/>
              <a:t>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Some generic TLDs:</a:t>
            </a:r>
            <a:br>
              <a:rPr lang="en-US" altLang="en-US" dirty="0"/>
            </a:br>
            <a:r>
              <a:rPr lang="en-US" altLang="en-US" dirty="0"/>
              <a:t>.com, .org, </a:t>
            </a:r>
            <a:r>
              <a:rPr lang="en-US" altLang="en-US" dirty="0" err="1"/>
              <a:t>.net</a:t>
            </a:r>
            <a:r>
              <a:rPr lang="en-US" altLang="en-US" dirty="0"/>
              <a:t>, .mil, .</a:t>
            </a:r>
            <a:r>
              <a:rPr lang="en-US" altLang="en-US" dirty="0" err="1"/>
              <a:t>gov</a:t>
            </a:r>
            <a:r>
              <a:rPr lang="en-US" altLang="en-US" dirty="0"/>
              <a:t>, .</a:t>
            </a:r>
            <a:r>
              <a:rPr lang="en-US" altLang="en-US" dirty="0" err="1"/>
              <a:t>edu</a:t>
            </a:r>
            <a:r>
              <a:rPr lang="en-US" altLang="en-US" dirty="0"/>
              <a:t>, .</a:t>
            </a:r>
            <a:r>
              <a:rPr lang="en-US" altLang="en-US" dirty="0" err="1"/>
              <a:t>int</a:t>
            </a:r>
            <a:r>
              <a:rPr lang="en-US" altLang="en-US" dirty="0"/>
              <a:t>, .aero, .</a:t>
            </a:r>
            <a:r>
              <a:rPr lang="en-US" altLang="en-US" dirty="0" err="1"/>
              <a:t>asia</a:t>
            </a:r>
            <a:r>
              <a:rPr lang="en-US" altLang="en-US" dirty="0"/>
              <a:t>, .cat, .jobs, .name, .biz, .museum, .info, .coop, .pro, .travel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3AC80C-170B-4FC3-B164-BC54D7F01FE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3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r">
              <a:defRPr/>
            </a:pPr>
            <a:r>
              <a:rPr lang="en-US" altLang="en-US"/>
              <a:t>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610600" cy="4525963"/>
          </a:xfrm>
        </p:spPr>
        <p:txBody>
          <a:bodyPr/>
          <a:lstStyle/>
          <a:p>
            <a:pPr marL="36512" indent="0">
              <a:buNone/>
              <a:defRPr/>
            </a:pPr>
            <a:r>
              <a:rPr lang="en-US" altLang="en-US" sz="3200" dirty="0"/>
              <a:t>The Domain Name System (DNS) associates Domain Names with IP addresses</a:t>
            </a:r>
            <a:r>
              <a:rPr lang="en-US" alt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12400-799F-47B4-8178-C500E3C549C1}" type="slidenum">
              <a:rPr lang="en-US" altLang="en-US" sz="1000">
                <a:solidFill>
                  <a:srgbClr val="A1B4B7"/>
                </a:solidFill>
              </a:rPr>
              <a:pPr/>
              <a:t>9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842352"/>
            <a:ext cx="5353050" cy="340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26504" y="6323095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4873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1228</Words>
  <Application>Microsoft Office PowerPoint</Application>
  <PresentationFormat>Widescreen</PresentationFormat>
  <Paragraphs>332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Century Gothic</vt:lpstr>
      <vt:lpstr>Courier-Bold</vt:lpstr>
      <vt:lpstr>Sabon-Roman</vt:lpstr>
      <vt:lpstr>Times New Roman</vt:lpstr>
      <vt:lpstr>Verdana</vt:lpstr>
      <vt:lpstr>Wingdings</vt:lpstr>
      <vt:lpstr>Wingdings 2</vt:lpstr>
      <vt:lpstr>Wingdings 3</vt:lpstr>
      <vt:lpstr>Wisp</vt:lpstr>
      <vt:lpstr>Web Design Lecture-1A</vt:lpstr>
      <vt:lpstr>PowerPoint Presentation</vt:lpstr>
      <vt:lpstr>The Client/Server Model</vt:lpstr>
      <vt:lpstr>Internet Protocols</vt:lpstr>
      <vt:lpstr>Hypertext Transfer Protocol</vt:lpstr>
      <vt:lpstr>IPAddress and Domain Name</vt:lpstr>
      <vt:lpstr>URI - Uniform Resource Indicator</vt:lpstr>
      <vt:lpstr>Top-Level Domain Name</vt:lpstr>
      <vt:lpstr>Domain Name System</vt:lpstr>
      <vt:lpstr>Markup Languages</vt:lpstr>
      <vt:lpstr>Markup Languages </vt:lpstr>
      <vt:lpstr>Markup Languages </vt:lpstr>
      <vt:lpstr>Markup Languages </vt:lpstr>
      <vt:lpstr>Under the Hood of  a Web Page</vt:lpstr>
      <vt:lpstr>Student Resources URL</vt:lpstr>
      <vt:lpstr>The Paragraph Element &lt;p&gt; tag</vt:lpstr>
      <vt:lpstr>The Line Break Element &lt;br&gt; tag</vt:lpstr>
      <vt:lpstr>The Horizontal Rule Element &lt;hr&gt; tag</vt:lpstr>
      <vt:lpstr>The Blockquote Element  &lt;blockquote&gt;</vt:lpstr>
      <vt:lpstr>Phrase Elements</vt:lpstr>
      <vt:lpstr>Proper Nesting</vt:lpstr>
      <vt:lpstr>HTML List Basics</vt:lpstr>
      <vt:lpstr>Unordered List</vt:lpstr>
      <vt:lpstr>Unordered List Example</vt:lpstr>
      <vt:lpstr>Ordered List</vt:lpstr>
      <vt:lpstr>Ordered List Example</vt:lpstr>
      <vt:lpstr>Description List</vt:lpstr>
      <vt:lpstr>Description List Example</vt:lpstr>
      <vt:lpstr>Special Entity Characters</vt:lpstr>
      <vt:lpstr>The div element &lt;div&gt;</vt:lpstr>
      <vt:lpstr>HTML5 Structural Elements</vt:lpstr>
      <vt:lpstr>The Anchor Element &lt;a&gt;</vt:lpstr>
      <vt:lpstr>More on Hyperlinks</vt:lpstr>
      <vt:lpstr>Opening a Link  in a New Browser Window</vt:lpstr>
      <vt:lpstr>Email Hyperlinks </vt:lpstr>
      <vt:lpstr>Writing Valid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19</cp:revision>
  <dcterms:created xsi:type="dcterms:W3CDTF">2016-01-16T02:49:36Z</dcterms:created>
  <dcterms:modified xsi:type="dcterms:W3CDTF">2018-01-12T01:45:18Z</dcterms:modified>
</cp:coreProperties>
</file>