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5" r:id="rId20"/>
    <p:sldId id="276" r:id="rId21"/>
    <p:sldId id="277" r:id="rId22"/>
    <p:sldId id="278" r:id="rId23"/>
    <p:sldId id="27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44" autoAdjust="0"/>
    <p:restoredTop sz="94660"/>
  </p:normalViewPr>
  <p:slideViewPr>
    <p:cSldViewPr snapToGrid="0">
      <p:cViewPr varScale="1">
        <p:scale>
          <a:sx n="68" d="100"/>
          <a:sy n="68" d="100"/>
        </p:scale>
        <p:origin x="85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7F2668-597B-4DA6-8234-F43C9952BAD3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D08008-106F-4C73-9180-2008562D4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421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2A97554-75A5-4B1A-A3C8-43FF6C4A630A}" type="slidenum">
              <a:rPr kumimoji="0" lang="en-US" altLang="en-US" sz="1300" smtClean="0">
                <a:latin typeface="Verdana" panose="020B0604030504040204" pitchFamily="34" charset="0"/>
              </a:rPr>
              <a:pPr>
                <a:spcBef>
                  <a:spcPct val="0"/>
                </a:spcBef>
              </a:pPr>
              <a:t>2</a:t>
            </a:fld>
            <a:endParaRPr kumimoji="0" lang="en-US" altLang="en-US" sz="130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31478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3A932F1-A8CF-444D-922C-78129FB5507B}" type="slidenum">
              <a:rPr kumimoji="0" lang="en-US" altLang="en-US" sz="1300" smtClean="0">
                <a:latin typeface="Verdana" panose="020B0604030504040204" pitchFamily="34" charset="0"/>
              </a:rPr>
              <a:pPr>
                <a:spcBef>
                  <a:spcPct val="0"/>
                </a:spcBef>
              </a:pPr>
              <a:t>12</a:t>
            </a:fld>
            <a:endParaRPr kumimoji="0" lang="en-US" altLang="en-US" sz="130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13536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1AA3B9E-119F-4B04-AA8B-13C6EE4B93EC}" type="slidenum">
              <a:rPr kumimoji="0" lang="en-US" altLang="en-US" sz="1300" smtClean="0">
                <a:latin typeface="Verdana" panose="020B0604030504040204" pitchFamily="34" charset="0"/>
              </a:rPr>
              <a:pPr>
                <a:spcBef>
                  <a:spcPct val="0"/>
                </a:spcBef>
              </a:pPr>
              <a:t>13</a:t>
            </a:fld>
            <a:endParaRPr kumimoji="0" lang="en-US" altLang="en-US" sz="130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24402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2B34DD7-E3A7-4C76-A3E3-175596D8301A}" type="slidenum">
              <a:rPr kumimoji="0" lang="en-US" altLang="en-US" sz="1300" smtClean="0">
                <a:latin typeface="Verdana" panose="020B0604030504040204" pitchFamily="34" charset="0"/>
              </a:rPr>
              <a:pPr>
                <a:spcBef>
                  <a:spcPct val="0"/>
                </a:spcBef>
              </a:pPr>
              <a:t>14</a:t>
            </a:fld>
            <a:endParaRPr kumimoji="0" lang="en-US" altLang="en-US" sz="130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27604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66613E3-C04B-4560-943A-59CBC12EEAEE}" type="slidenum">
              <a:rPr kumimoji="0" lang="en-US" altLang="en-US" sz="1300" smtClean="0">
                <a:latin typeface="Verdana" panose="020B0604030504040204" pitchFamily="34" charset="0"/>
              </a:rPr>
              <a:pPr>
                <a:spcBef>
                  <a:spcPct val="0"/>
                </a:spcBef>
              </a:pPr>
              <a:t>15</a:t>
            </a:fld>
            <a:endParaRPr kumimoji="0" lang="en-US" altLang="en-US" sz="130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18987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C369956-6330-4042-902F-294B9FBE06CA}" type="slidenum">
              <a:rPr kumimoji="0" lang="en-US" altLang="en-US" sz="1300" smtClean="0">
                <a:latin typeface="Verdana" panose="020B0604030504040204" pitchFamily="34" charset="0"/>
              </a:rPr>
              <a:pPr>
                <a:spcBef>
                  <a:spcPct val="0"/>
                </a:spcBef>
              </a:pPr>
              <a:t>16</a:t>
            </a:fld>
            <a:endParaRPr kumimoji="0" lang="en-US" altLang="en-US" sz="130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25813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585EF5F-812E-4132-A70B-436451F8DA59}" type="slidenum">
              <a:rPr kumimoji="0" lang="en-US" altLang="en-US" sz="1300" smtClean="0">
                <a:latin typeface="Verdana" panose="020B0604030504040204" pitchFamily="34" charset="0"/>
              </a:rPr>
              <a:pPr>
                <a:spcBef>
                  <a:spcPct val="0"/>
                </a:spcBef>
              </a:pPr>
              <a:t>17</a:t>
            </a:fld>
            <a:endParaRPr kumimoji="0" lang="en-US" altLang="en-US" sz="130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8881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72F6597-FBF9-4724-AD84-703327C30D17}" type="slidenum">
              <a:rPr kumimoji="0" lang="en-US" altLang="en-US" sz="1300" smtClean="0">
                <a:latin typeface="Verdana" panose="020B0604030504040204" pitchFamily="34" charset="0"/>
              </a:rPr>
              <a:pPr>
                <a:spcBef>
                  <a:spcPct val="0"/>
                </a:spcBef>
              </a:pPr>
              <a:t>18</a:t>
            </a:fld>
            <a:endParaRPr kumimoji="0" lang="en-US" altLang="en-US" sz="130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76841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F9205E0-961D-428B-B804-89145583A9A7}" type="slidenum">
              <a:rPr kumimoji="0" lang="en-US" altLang="en-US" sz="1300" smtClean="0">
                <a:latin typeface="Verdana" panose="020B0604030504040204" pitchFamily="34" charset="0"/>
              </a:rPr>
              <a:pPr>
                <a:spcBef>
                  <a:spcPct val="0"/>
                </a:spcBef>
              </a:pPr>
              <a:t>19</a:t>
            </a:fld>
            <a:endParaRPr kumimoji="0" lang="en-US" altLang="en-US" sz="130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59980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944D376-0289-4F0B-B185-D3E5CB89024D}" type="slidenum">
              <a:rPr kumimoji="0" lang="en-US" altLang="en-US" sz="1300" smtClean="0">
                <a:latin typeface="Verdana" panose="020B0604030504040204" pitchFamily="34" charset="0"/>
              </a:rPr>
              <a:pPr>
                <a:spcBef>
                  <a:spcPct val="0"/>
                </a:spcBef>
              </a:pPr>
              <a:t>20</a:t>
            </a:fld>
            <a:endParaRPr kumimoji="0" lang="en-US" altLang="en-US" sz="130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89669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451B5A6-E7D2-4B7E-AA6B-4464A71C8D4F}" type="slidenum">
              <a:rPr kumimoji="0" lang="en-US" altLang="en-US" sz="1300" smtClean="0">
                <a:latin typeface="Verdana" panose="020B0604030504040204" pitchFamily="34" charset="0"/>
              </a:rPr>
              <a:pPr>
                <a:spcBef>
                  <a:spcPct val="0"/>
                </a:spcBef>
              </a:pPr>
              <a:t>21</a:t>
            </a:fld>
            <a:endParaRPr kumimoji="0" lang="en-US" altLang="en-US" sz="130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8688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96D626D-6739-47DE-A888-9F5A05E8C354}" type="slidenum">
              <a:rPr kumimoji="0" lang="en-US" altLang="en-US" sz="1300" smtClean="0">
                <a:latin typeface="Verdana" panose="020B0604030504040204" pitchFamily="34" charset="0"/>
              </a:rPr>
              <a:pPr>
                <a:spcBef>
                  <a:spcPct val="0"/>
                </a:spcBef>
              </a:pPr>
              <a:t>3</a:t>
            </a:fld>
            <a:endParaRPr kumimoji="0" lang="en-US" altLang="en-US" sz="130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282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A4B2812-13B7-4599-9C3C-A64821309BD8}" type="slidenum">
              <a:rPr kumimoji="0" lang="en-US" altLang="en-US" sz="1300" smtClean="0">
                <a:latin typeface="Verdana" panose="020B0604030504040204" pitchFamily="34" charset="0"/>
              </a:rPr>
              <a:pPr>
                <a:spcBef>
                  <a:spcPct val="0"/>
                </a:spcBef>
              </a:pPr>
              <a:t>4</a:t>
            </a:fld>
            <a:endParaRPr kumimoji="0" lang="en-US" altLang="en-US" sz="130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88994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5D0CFBB-056F-4278-B689-614084636FCC}" type="slidenum">
              <a:rPr kumimoji="0" lang="en-US" altLang="en-US" sz="1300" smtClean="0">
                <a:latin typeface="Verdana" panose="020B0604030504040204" pitchFamily="34" charset="0"/>
              </a:rPr>
              <a:pPr>
                <a:spcBef>
                  <a:spcPct val="0"/>
                </a:spcBef>
              </a:pPr>
              <a:t>5</a:t>
            </a:fld>
            <a:endParaRPr kumimoji="0" lang="en-US" altLang="en-US" sz="130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04594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F0C8C88-98CD-40EA-BA4E-81B97C20B35F}" type="slidenum">
              <a:rPr kumimoji="0" lang="en-US" altLang="en-US" sz="1300" smtClean="0">
                <a:latin typeface="Verdana" panose="020B0604030504040204" pitchFamily="34" charset="0"/>
              </a:rPr>
              <a:pPr>
                <a:spcBef>
                  <a:spcPct val="0"/>
                </a:spcBef>
              </a:pPr>
              <a:t>6</a:t>
            </a:fld>
            <a:endParaRPr kumimoji="0" lang="en-US" altLang="en-US" sz="130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24514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DFA9B85-4717-410D-ACFE-5178023FD775}" type="slidenum">
              <a:rPr kumimoji="0" lang="en-US" altLang="en-US" sz="1300" smtClean="0">
                <a:latin typeface="Verdana" panose="020B0604030504040204" pitchFamily="34" charset="0"/>
              </a:rPr>
              <a:pPr>
                <a:spcBef>
                  <a:spcPct val="0"/>
                </a:spcBef>
              </a:pPr>
              <a:t>7</a:t>
            </a:fld>
            <a:endParaRPr kumimoji="0" lang="en-US" altLang="en-US" sz="130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43296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72757BC-32BE-4173-BF58-746BAA2CBA36}" type="slidenum">
              <a:rPr kumimoji="0" lang="en-US" altLang="en-US" sz="1300" smtClean="0">
                <a:latin typeface="Verdana" panose="020B0604030504040204" pitchFamily="34" charset="0"/>
              </a:rPr>
              <a:pPr>
                <a:spcBef>
                  <a:spcPct val="0"/>
                </a:spcBef>
              </a:pPr>
              <a:t>8</a:t>
            </a:fld>
            <a:endParaRPr kumimoji="0" lang="en-US" altLang="en-US" sz="130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19253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DEF328D-2347-4DA1-8E33-75E9CDAD0AE9}" type="slidenum">
              <a:rPr kumimoji="0" lang="en-US" altLang="en-US" sz="1300" smtClean="0">
                <a:latin typeface="Verdana" panose="020B0604030504040204" pitchFamily="34" charset="0"/>
              </a:rPr>
              <a:pPr>
                <a:spcBef>
                  <a:spcPct val="0"/>
                </a:spcBef>
              </a:pPr>
              <a:t>9</a:t>
            </a:fld>
            <a:endParaRPr kumimoji="0" lang="en-US" altLang="en-US" sz="130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63381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D45FFD3-1C67-438B-A7E2-90DC100C9C8B}" type="slidenum">
              <a:rPr kumimoji="0" lang="en-US" altLang="en-US" sz="1300" smtClean="0">
                <a:latin typeface="Verdana" panose="020B0604030504040204" pitchFamily="34" charset="0"/>
              </a:rPr>
              <a:pPr>
                <a:spcBef>
                  <a:spcPct val="0"/>
                </a:spcBef>
              </a:pPr>
              <a:t>10</a:t>
            </a:fld>
            <a:endParaRPr kumimoji="0" lang="en-US" altLang="en-US" sz="130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3570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Basics of Web Design (HTML5 and CSS3)</a:t>
            </a:r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358EC64-D061-4F66-AF95-2A0F7A09A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973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45008-3CC1-45D8-BC60-CC1979B78A8B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358EC64-D061-4F66-AF95-2A0F7A09A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322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45008-3CC1-45D8-BC60-CC1979B78A8B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358EC64-D061-4F66-AF95-2A0F7A09A14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753130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45008-3CC1-45D8-BC60-CC1979B78A8B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358EC64-D061-4F66-AF95-2A0F7A09A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8209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45008-3CC1-45D8-BC60-CC1979B78A8B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358EC64-D061-4F66-AF95-2A0F7A09A146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095498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45008-3CC1-45D8-BC60-CC1979B78A8B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358EC64-D061-4F66-AF95-2A0F7A09A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3886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45008-3CC1-45D8-BC60-CC1979B78A8B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8EC64-D061-4F66-AF95-2A0F7A09A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739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45008-3CC1-45D8-BC60-CC1979B78A8B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8EC64-D061-4F66-AF95-2A0F7A09A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33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45008-3CC1-45D8-BC60-CC1979B78A8B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8EC64-D061-4F66-AF95-2A0F7A09A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008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45008-3CC1-45D8-BC60-CC1979B78A8B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358EC64-D061-4F66-AF95-2A0F7A09A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760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45008-3CC1-45D8-BC60-CC1979B78A8B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358EC64-D061-4F66-AF95-2A0F7A09A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233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45008-3CC1-45D8-BC60-CC1979B78A8B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358EC64-D061-4F66-AF95-2A0F7A09A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398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45008-3CC1-45D8-BC60-CC1979B78A8B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8EC64-D061-4F66-AF95-2A0F7A09A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545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45008-3CC1-45D8-BC60-CC1979B78A8B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8EC64-D061-4F66-AF95-2A0F7A09A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357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45008-3CC1-45D8-BC60-CC1979B78A8B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8EC64-D061-4F66-AF95-2A0F7A09A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808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45008-3CC1-45D8-BC60-CC1979B78A8B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358EC64-D061-4F66-AF95-2A0F7A09A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88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045008-3CC1-45D8-BC60-CC1979B78A8B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358EC64-D061-4F66-AF95-2A0F7A09A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14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TR/WCAG20/Overview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w3.org/WAI/WCAG20/quickref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ebdevbasics.net/color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Web Design</a:t>
            </a:r>
            <a:br>
              <a:rPr lang="en-US" dirty="0"/>
            </a:br>
            <a:r>
              <a:rPr lang="en-US" dirty="0"/>
              <a:t>Lecture-1B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425117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Instructor: Vishal Chawla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297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2667000" y="0"/>
            <a:ext cx="7848600" cy="1219200"/>
          </a:xfrm>
        </p:spPr>
        <p:txBody>
          <a:bodyPr/>
          <a:lstStyle/>
          <a:p>
            <a:pPr algn="r"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Visual Design Principles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1523999" y="1524000"/>
            <a:ext cx="8685211" cy="4953000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Repetition</a:t>
            </a:r>
          </a:p>
          <a:p>
            <a:pPr lvl="1">
              <a:defRPr/>
            </a:pPr>
            <a:r>
              <a:rPr lang="en-US" altLang="en-US" dirty="0"/>
              <a:t>Repeat visual elements throughout design</a:t>
            </a:r>
          </a:p>
          <a:p>
            <a:pPr>
              <a:defRPr/>
            </a:pPr>
            <a:r>
              <a:rPr lang="en-US" altLang="en-US" dirty="0"/>
              <a:t>Contrast</a:t>
            </a:r>
          </a:p>
          <a:p>
            <a:pPr lvl="1">
              <a:defRPr/>
            </a:pPr>
            <a:r>
              <a:rPr lang="en-US" altLang="en-US" dirty="0"/>
              <a:t>Add visual excitement and draw attention</a:t>
            </a:r>
          </a:p>
          <a:p>
            <a:pPr>
              <a:defRPr/>
            </a:pPr>
            <a:r>
              <a:rPr lang="en-US" altLang="en-US" dirty="0"/>
              <a:t>Proximity</a:t>
            </a:r>
          </a:p>
          <a:p>
            <a:pPr lvl="1">
              <a:defRPr/>
            </a:pPr>
            <a:r>
              <a:rPr lang="en-US" altLang="en-US" dirty="0"/>
              <a:t>Group related items</a:t>
            </a:r>
          </a:p>
          <a:p>
            <a:pPr>
              <a:defRPr/>
            </a:pPr>
            <a:r>
              <a:rPr lang="en-US" altLang="en-US" dirty="0"/>
              <a:t>Alignment</a:t>
            </a:r>
          </a:p>
          <a:p>
            <a:pPr lvl="1">
              <a:defRPr/>
            </a:pPr>
            <a:r>
              <a:rPr lang="en-US" altLang="en-US" dirty="0"/>
              <a:t>Align elements to create visual unity</a:t>
            </a:r>
          </a:p>
        </p:txBody>
      </p:sp>
      <p:sp>
        <p:nvSpPr>
          <p:cNvPr id="7" name="Footer Placeholder 1"/>
          <p:cNvSpPr txBox="1">
            <a:spLocks/>
          </p:cNvSpPr>
          <p:nvPr/>
        </p:nvSpPr>
        <p:spPr>
          <a:xfrm>
            <a:off x="2741612" y="6299225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Source: Basics of Web Design (HTML5 and CSS3)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19258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2152650" y="365127"/>
            <a:ext cx="7886700" cy="1325563"/>
          </a:xfrm>
        </p:spPr>
        <p:txBody>
          <a:bodyPr/>
          <a:lstStyle/>
          <a:p>
            <a:pPr algn="r">
              <a:defRPr/>
            </a:pPr>
            <a:r>
              <a:rPr lang="en-US" altLang="en-US"/>
              <a:t>Design to Provide for Accessibility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1981200" y="1882776"/>
            <a:ext cx="8229600" cy="3756025"/>
          </a:xfrm>
        </p:spPr>
        <p:txBody>
          <a:bodyPr>
            <a:normAutofit fontScale="92500" lnSpcReduction="10000"/>
          </a:bodyPr>
          <a:lstStyle/>
          <a:p>
            <a:pPr>
              <a:buNone/>
              <a:defRPr/>
            </a:pPr>
            <a:r>
              <a:rPr lang="en-US" altLang="en-US"/>
              <a:t>“The power of the Web is in its universality. Access by everyone regardless of disability is an essential aspect.” – Tim Berners-Lee</a:t>
            </a:r>
          </a:p>
          <a:p>
            <a:pPr>
              <a:buNone/>
              <a:defRPr/>
            </a:pPr>
            <a:endParaRPr lang="en-US" altLang="en-US"/>
          </a:p>
          <a:p>
            <a:pPr>
              <a:defRPr/>
            </a:pPr>
            <a:r>
              <a:rPr lang="en-US" altLang="en-US"/>
              <a:t>Who benefits from increased accessibility? </a:t>
            </a:r>
          </a:p>
          <a:p>
            <a:pPr lvl="1">
              <a:defRPr/>
            </a:pPr>
            <a:r>
              <a:rPr lang="en-US" altLang="en-US"/>
              <a:t>A person with a physical disability</a:t>
            </a:r>
          </a:p>
          <a:p>
            <a:pPr lvl="1">
              <a:defRPr/>
            </a:pPr>
            <a:r>
              <a:rPr lang="en-US" altLang="en-US"/>
              <a:t>A person using a slow Internet connection</a:t>
            </a:r>
          </a:p>
          <a:p>
            <a:pPr lvl="1">
              <a:defRPr/>
            </a:pPr>
            <a:r>
              <a:rPr lang="en-US" altLang="en-US"/>
              <a:t>A person using an old, out-dated computer</a:t>
            </a:r>
          </a:p>
          <a:p>
            <a:pPr lvl="1">
              <a:defRPr/>
            </a:pPr>
            <a:r>
              <a:rPr lang="en-US" altLang="en-US"/>
              <a:t>A person using a mobile phone</a:t>
            </a:r>
          </a:p>
          <a:p>
            <a:pPr>
              <a:defRPr/>
            </a:pPr>
            <a:r>
              <a:rPr lang="en-US" altLang="en-US" sz="2800"/>
              <a:t>Legal Requirement: Section 508</a:t>
            </a:r>
          </a:p>
          <a:p>
            <a:pPr>
              <a:defRPr/>
            </a:pPr>
            <a:r>
              <a:rPr lang="en-US" altLang="en-US" sz="2800"/>
              <a:t>Standards: WCAG 2.0</a:t>
            </a:r>
          </a:p>
        </p:txBody>
      </p:sp>
      <p:sp>
        <p:nvSpPr>
          <p:cNvPr id="6" name="Foot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Source: Basics of Web Design (HTML5 and CSS3)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827535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1" y="312738"/>
            <a:ext cx="8805863" cy="754062"/>
          </a:xfrm>
        </p:spPr>
        <p:txBody>
          <a:bodyPr>
            <a:normAutofit fontScale="90000"/>
          </a:bodyPr>
          <a:lstStyle/>
          <a:p>
            <a:pPr algn="r"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Design for Accessibility</a:t>
            </a:r>
            <a:br>
              <a:rPr lang="en-US" dirty="0">
                <a:solidFill>
                  <a:schemeClr val="tx2">
                    <a:satMod val="130000"/>
                  </a:schemeClr>
                </a:solidFill>
              </a:rPr>
            </a:br>
            <a:endParaRPr lang="en-US" sz="32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44036" name="Rectangle 3"/>
          <p:cNvSpPr>
            <a:spLocks noGrp="1" noChangeArrowheads="1"/>
          </p:cNvSpPr>
          <p:nvPr>
            <p:ph idx="1"/>
          </p:nvPr>
        </p:nvSpPr>
        <p:spPr>
          <a:xfrm>
            <a:off x="1905000" y="1219200"/>
            <a:ext cx="8534400" cy="5334000"/>
          </a:xfrm>
        </p:spPr>
        <p:txBody>
          <a:bodyPr>
            <a:normAutofit fontScale="47500" lnSpcReduction="20000"/>
          </a:bodyPr>
          <a:lstStyle/>
          <a:p>
            <a:pPr marL="365760" indent="-283464">
              <a:buFont typeface="Wingdings 2"/>
              <a:buChar char=""/>
              <a:defRPr/>
            </a:pPr>
            <a:r>
              <a:rPr lang="en-US" sz="4400" dirty="0">
                <a:cs typeface="Times New Roman" pitchFamily="18" charset="0"/>
              </a:rPr>
              <a:t>Web Content Accessibility Guidelines 2.0</a:t>
            </a:r>
            <a:br>
              <a:rPr lang="en-US" sz="4400" dirty="0">
                <a:cs typeface="Times New Roman" pitchFamily="18" charset="0"/>
              </a:rPr>
            </a:br>
            <a:r>
              <a:rPr lang="en-US" sz="4400" dirty="0">
                <a:cs typeface="Times New Roman" pitchFamily="18" charset="0"/>
              </a:rPr>
              <a:t>WCAG 2.0</a:t>
            </a:r>
          </a:p>
          <a:p>
            <a:pPr marL="640080" lvl="1" indent="-237744">
              <a:buFont typeface="Verdana"/>
              <a:buChar char="◦"/>
              <a:defRPr/>
            </a:pPr>
            <a:r>
              <a:rPr lang="en-US" sz="3600" dirty="0">
                <a:hlinkClick r:id="rId3"/>
              </a:rPr>
              <a:t>http://www.w3.org/TR/WCAG20/Overview</a:t>
            </a:r>
            <a:endParaRPr lang="en-US" sz="3600" dirty="0"/>
          </a:p>
          <a:p>
            <a:pPr marL="640080" lvl="1" indent="-237744">
              <a:buFont typeface="Verdana"/>
              <a:buChar char="◦"/>
              <a:defRPr/>
            </a:pPr>
            <a:r>
              <a:rPr lang="en-US" sz="3600" dirty="0">
                <a:hlinkClick r:id="rId4"/>
              </a:rPr>
              <a:t>http://www.w3.org/WAI/WCAG20/quickref</a:t>
            </a:r>
            <a:br>
              <a:rPr lang="en-US" sz="3600" dirty="0"/>
            </a:br>
            <a:br>
              <a:rPr lang="en-US" sz="3600" dirty="0"/>
            </a:br>
            <a:endParaRPr lang="en-US" sz="3600" dirty="0"/>
          </a:p>
          <a:p>
            <a:pPr marL="365760" indent="-283464">
              <a:buFont typeface="Wingdings 2"/>
              <a:buChar char=""/>
              <a:defRPr/>
            </a:pPr>
            <a:r>
              <a:rPr lang="en-US" sz="4400" dirty="0"/>
              <a:t>Based on Four Principles (POUR)</a:t>
            </a:r>
          </a:p>
          <a:p>
            <a:pPr marL="916686" lvl="1" indent="-514350">
              <a:buFont typeface="+mj-lt"/>
              <a:buAutoNum type="arabicPeriod"/>
              <a:defRPr/>
            </a:pPr>
            <a:r>
              <a:rPr lang="en-US" sz="3600" b="1" dirty="0"/>
              <a:t>P</a:t>
            </a:r>
            <a:r>
              <a:rPr lang="en-US" sz="3600" dirty="0"/>
              <a:t>erceivable</a:t>
            </a:r>
            <a:br>
              <a:rPr lang="en-US" sz="3600" dirty="0"/>
            </a:br>
            <a:r>
              <a:rPr lang="en-US" sz="3600" dirty="0"/>
              <a:t> Content must be </a:t>
            </a:r>
            <a:r>
              <a:rPr lang="en-US" sz="3600" b="1" dirty="0"/>
              <a:t>easy to see or hear</a:t>
            </a:r>
            <a:br>
              <a:rPr lang="en-US" sz="3600" dirty="0"/>
            </a:br>
            <a:endParaRPr lang="en-US" sz="3600" dirty="0"/>
          </a:p>
          <a:p>
            <a:pPr marL="916686" lvl="1" indent="-514350">
              <a:buFont typeface="+mj-lt"/>
              <a:buAutoNum type="arabicPeriod"/>
              <a:defRPr/>
            </a:pPr>
            <a:r>
              <a:rPr lang="en-US" sz="3600" b="1" dirty="0"/>
              <a:t>O</a:t>
            </a:r>
            <a:r>
              <a:rPr lang="en-US" sz="3600" dirty="0"/>
              <a:t>perable</a:t>
            </a:r>
            <a:br>
              <a:rPr lang="en-US" sz="3600" dirty="0"/>
            </a:br>
            <a:r>
              <a:rPr lang="en-US" sz="3600" dirty="0"/>
              <a:t> Interface components in the content must be </a:t>
            </a:r>
            <a:r>
              <a:rPr lang="en-US" sz="3600" b="1" dirty="0"/>
              <a:t>operable by both mouse and keyboard</a:t>
            </a:r>
            <a:br>
              <a:rPr lang="en-US" sz="3600" dirty="0"/>
            </a:br>
            <a:endParaRPr lang="en-US" sz="3600" dirty="0"/>
          </a:p>
          <a:p>
            <a:pPr marL="916686" lvl="1" indent="-514350">
              <a:buFont typeface="+mj-lt"/>
              <a:buAutoNum type="arabicPeriod"/>
              <a:defRPr/>
            </a:pPr>
            <a:r>
              <a:rPr lang="en-US" sz="3600" b="1" dirty="0"/>
              <a:t>U</a:t>
            </a:r>
            <a:r>
              <a:rPr lang="en-US" sz="3600" dirty="0"/>
              <a:t>nderstandable</a:t>
            </a:r>
            <a:br>
              <a:rPr lang="en-US" sz="3600" dirty="0"/>
            </a:br>
            <a:r>
              <a:rPr lang="en-US" sz="3600" dirty="0"/>
              <a:t> Content and controls must be </a:t>
            </a:r>
            <a:r>
              <a:rPr lang="en-US" sz="3600" b="1" dirty="0"/>
              <a:t>easy to read and well-organized</a:t>
            </a:r>
            <a:br>
              <a:rPr lang="en-US" sz="3600" dirty="0"/>
            </a:br>
            <a:endParaRPr lang="en-US" sz="3600" dirty="0"/>
          </a:p>
          <a:p>
            <a:pPr marL="916686" lvl="1" indent="-514350">
              <a:buFont typeface="+mj-lt"/>
              <a:buAutoNum type="arabicPeriod"/>
              <a:defRPr/>
            </a:pPr>
            <a:r>
              <a:rPr lang="en-US" sz="3600" b="1" dirty="0"/>
              <a:t>R</a:t>
            </a:r>
            <a:r>
              <a:rPr lang="en-US" sz="3600" dirty="0"/>
              <a:t>obust.</a:t>
            </a:r>
            <a:br>
              <a:rPr lang="en-US" sz="3600" dirty="0"/>
            </a:br>
            <a:r>
              <a:rPr lang="en-US" sz="3600" dirty="0"/>
              <a:t> Content use correct syntax and function on popular operating systems, browsers, and assistive technologies.</a:t>
            </a:r>
            <a:endParaRPr lang="en-US" dirty="0"/>
          </a:p>
        </p:txBody>
      </p:sp>
      <p:sp>
        <p:nvSpPr>
          <p:cNvPr id="6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575661" y="6565466"/>
            <a:ext cx="7619999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Source: Basics of Web Design (HTML5 and CSS3)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12935330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Writing for the Web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2438400" y="1905000"/>
            <a:ext cx="7086600" cy="4191000"/>
          </a:xfrm>
        </p:spPr>
        <p:txBody>
          <a:bodyPr/>
          <a:lstStyle/>
          <a:p>
            <a:pPr>
              <a:defRPr/>
            </a:pPr>
            <a:r>
              <a:rPr lang="en-US" altLang="en-US">
                <a:cs typeface="Times New Roman" panose="02020603050405020304" pitchFamily="18" charset="0"/>
              </a:rPr>
              <a:t>Avoid long blocks of text </a:t>
            </a:r>
          </a:p>
          <a:p>
            <a:pPr>
              <a:defRPr/>
            </a:pPr>
            <a:r>
              <a:rPr lang="en-US" altLang="en-US">
                <a:cs typeface="Times New Roman" panose="02020603050405020304" pitchFamily="18" charset="0"/>
              </a:rPr>
              <a:t>Use bullet points </a:t>
            </a:r>
          </a:p>
          <a:p>
            <a:pPr>
              <a:defRPr/>
            </a:pPr>
            <a:r>
              <a:rPr lang="en-US" altLang="en-US">
                <a:cs typeface="Times New Roman" panose="02020603050405020304" pitchFamily="18" charset="0"/>
              </a:rPr>
              <a:t>Use headings and subheadings</a:t>
            </a:r>
          </a:p>
          <a:p>
            <a:pPr>
              <a:defRPr/>
            </a:pPr>
            <a:r>
              <a:rPr lang="en-US" altLang="en-US">
                <a:cs typeface="Times New Roman" panose="02020603050405020304" pitchFamily="18" charset="0"/>
              </a:rPr>
              <a:t>Use short paragraphs </a:t>
            </a:r>
          </a:p>
        </p:txBody>
      </p:sp>
      <p:sp>
        <p:nvSpPr>
          <p:cNvPr id="31749" name="Rectangle 4"/>
          <p:cNvSpPr>
            <a:spLocks noChangeArrowheads="1"/>
          </p:cNvSpPr>
          <p:nvPr/>
        </p:nvSpPr>
        <p:spPr bwMode="auto">
          <a:xfrm>
            <a:off x="5072063" y="3090864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750" name="Rectangle 5"/>
          <p:cNvSpPr>
            <a:spLocks noChangeArrowheads="1"/>
          </p:cNvSpPr>
          <p:nvPr/>
        </p:nvSpPr>
        <p:spPr bwMode="auto">
          <a:xfrm>
            <a:off x="4905375" y="3005139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751" name="Rectangle 6"/>
          <p:cNvSpPr>
            <a:spLocks noChangeArrowheads="1"/>
          </p:cNvSpPr>
          <p:nvPr/>
        </p:nvSpPr>
        <p:spPr bwMode="auto">
          <a:xfrm>
            <a:off x="5138738" y="2843214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752" name="Rectangle 7"/>
          <p:cNvSpPr>
            <a:spLocks noChangeArrowheads="1"/>
          </p:cNvSpPr>
          <p:nvPr/>
        </p:nvSpPr>
        <p:spPr bwMode="auto">
          <a:xfrm>
            <a:off x="5310188" y="2933701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753" name="Rectangle 8"/>
          <p:cNvSpPr>
            <a:spLocks noChangeArrowheads="1"/>
          </p:cNvSpPr>
          <p:nvPr/>
        </p:nvSpPr>
        <p:spPr bwMode="auto">
          <a:xfrm>
            <a:off x="5081588" y="2924176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754" name="Rectangle 9"/>
          <p:cNvSpPr>
            <a:spLocks noChangeArrowheads="1"/>
          </p:cNvSpPr>
          <p:nvPr/>
        </p:nvSpPr>
        <p:spPr bwMode="auto">
          <a:xfrm>
            <a:off x="5124450" y="3062289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755" name="Rectangle 10"/>
          <p:cNvSpPr>
            <a:spLocks noChangeArrowheads="1"/>
          </p:cNvSpPr>
          <p:nvPr/>
        </p:nvSpPr>
        <p:spPr bwMode="auto">
          <a:xfrm>
            <a:off x="5205413" y="2662239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756" name="Rectangle 11"/>
          <p:cNvSpPr>
            <a:spLocks noChangeArrowheads="1"/>
          </p:cNvSpPr>
          <p:nvPr/>
        </p:nvSpPr>
        <p:spPr bwMode="auto">
          <a:xfrm>
            <a:off x="5229225" y="3024189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757" name="Rectangle 12"/>
          <p:cNvSpPr>
            <a:spLocks noChangeArrowheads="1"/>
          </p:cNvSpPr>
          <p:nvPr/>
        </p:nvSpPr>
        <p:spPr bwMode="auto">
          <a:xfrm>
            <a:off x="5314950" y="3081339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758" name="Rectangle 15"/>
          <p:cNvSpPr>
            <a:spLocks noChangeArrowheads="1"/>
          </p:cNvSpPr>
          <p:nvPr/>
        </p:nvSpPr>
        <p:spPr bwMode="auto">
          <a:xfrm>
            <a:off x="5357813" y="3038476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" name="Footer Placeholder 1"/>
          <p:cNvSpPr txBox="1">
            <a:spLocks/>
          </p:cNvSpPr>
          <p:nvPr/>
        </p:nvSpPr>
        <p:spPr>
          <a:xfrm>
            <a:off x="2741612" y="62882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Source: Basics of Web Design (HTML5 and CSS3)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901238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Design “Easy to Read” Text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828800"/>
            <a:ext cx="8686800" cy="4191000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altLang="en-US" sz="2800">
                <a:cs typeface="Times New Roman" panose="02020603050405020304" pitchFamily="18" charset="0"/>
              </a:rPr>
              <a:t>Use common fonts:</a:t>
            </a:r>
          </a:p>
          <a:p>
            <a:pPr lvl="1">
              <a:defRPr/>
            </a:pPr>
            <a:r>
              <a:rPr lang="en-US" altLang="en-US" sz="2400">
                <a:cs typeface="Times New Roman" panose="02020603050405020304" pitchFamily="18" charset="0"/>
              </a:rPr>
              <a:t>Arial, Helvetica, Verdana, Times New Roman</a:t>
            </a:r>
            <a:br>
              <a:rPr lang="en-US" altLang="en-US" sz="2400">
                <a:cs typeface="Times New Roman" panose="02020603050405020304" pitchFamily="18" charset="0"/>
              </a:rPr>
            </a:br>
            <a:endParaRPr lang="en-US" altLang="en-US" sz="800"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en-US" sz="2800">
                <a:cs typeface="Times New Roman" panose="02020603050405020304" pitchFamily="18" charset="0"/>
              </a:rPr>
              <a:t>Use appropriate text size: </a:t>
            </a:r>
          </a:p>
          <a:p>
            <a:pPr lvl="1">
              <a:defRPr/>
            </a:pPr>
            <a:r>
              <a:rPr lang="en-US" altLang="en-US" sz="2400">
                <a:cs typeface="Times New Roman" panose="02020603050405020304" pitchFamily="18" charset="0"/>
              </a:rPr>
              <a:t>medium, 1em, 100%</a:t>
            </a:r>
          </a:p>
          <a:p>
            <a:pPr>
              <a:defRPr/>
            </a:pPr>
            <a:r>
              <a:rPr lang="en-US" altLang="en-US" sz="2800">
                <a:cs typeface="Times New Roman" panose="02020603050405020304" pitchFamily="18" charset="0"/>
              </a:rPr>
              <a:t>Use appropriate line length </a:t>
            </a:r>
          </a:p>
          <a:p>
            <a:pPr lvl="1">
              <a:defRPr/>
            </a:pPr>
            <a:r>
              <a:rPr lang="en-US" altLang="en-US" sz="2400">
                <a:cs typeface="Times New Roman" panose="02020603050405020304" pitchFamily="18" charset="0"/>
              </a:rPr>
              <a:t>Between 50-75 characters is recommended</a:t>
            </a:r>
          </a:p>
          <a:p>
            <a:pPr>
              <a:defRPr/>
            </a:pPr>
            <a:r>
              <a:rPr lang="en-US" altLang="en-US" sz="2800">
                <a:cs typeface="Times New Roman" panose="02020603050405020304" pitchFamily="18" charset="0"/>
              </a:rPr>
              <a:t>Use strong contrast between text &amp; background </a:t>
            </a:r>
            <a:br>
              <a:rPr lang="en-US" altLang="en-US" sz="2800">
                <a:cs typeface="Times New Roman" panose="02020603050405020304" pitchFamily="18" charset="0"/>
              </a:rPr>
            </a:br>
            <a:endParaRPr lang="en-US" altLang="en-US" sz="800"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en-US" sz="2800">
                <a:cs typeface="Times New Roman" panose="02020603050405020304" pitchFamily="18" charset="0"/>
              </a:rPr>
              <a:t>Use columns instead of wide areas of horizontal text </a:t>
            </a:r>
          </a:p>
        </p:txBody>
      </p:sp>
      <p:sp>
        <p:nvSpPr>
          <p:cNvPr id="33797" name="Rectangle 4"/>
          <p:cNvSpPr>
            <a:spLocks noChangeArrowheads="1"/>
          </p:cNvSpPr>
          <p:nvPr/>
        </p:nvSpPr>
        <p:spPr bwMode="auto">
          <a:xfrm>
            <a:off x="5072063" y="3090864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3798" name="Rectangle 5"/>
          <p:cNvSpPr>
            <a:spLocks noChangeArrowheads="1"/>
          </p:cNvSpPr>
          <p:nvPr/>
        </p:nvSpPr>
        <p:spPr bwMode="auto">
          <a:xfrm>
            <a:off x="4905375" y="3005139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3799" name="Rectangle 6"/>
          <p:cNvSpPr>
            <a:spLocks noChangeArrowheads="1"/>
          </p:cNvSpPr>
          <p:nvPr/>
        </p:nvSpPr>
        <p:spPr bwMode="auto">
          <a:xfrm>
            <a:off x="5138738" y="2843214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3800" name="Rectangle 7"/>
          <p:cNvSpPr>
            <a:spLocks noChangeArrowheads="1"/>
          </p:cNvSpPr>
          <p:nvPr/>
        </p:nvSpPr>
        <p:spPr bwMode="auto">
          <a:xfrm>
            <a:off x="5310188" y="2933701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3801" name="Rectangle 9"/>
          <p:cNvSpPr>
            <a:spLocks noChangeArrowheads="1"/>
          </p:cNvSpPr>
          <p:nvPr/>
        </p:nvSpPr>
        <p:spPr bwMode="auto">
          <a:xfrm>
            <a:off x="5124450" y="3062289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3802" name="Rectangle 10"/>
          <p:cNvSpPr>
            <a:spLocks noChangeArrowheads="1"/>
          </p:cNvSpPr>
          <p:nvPr/>
        </p:nvSpPr>
        <p:spPr bwMode="auto">
          <a:xfrm>
            <a:off x="5205413" y="2662239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3803" name="Rectangle 11"/>
          <p:cNvSpPr>
            <a:spLocks noChangeArrowheads="1"/>
          </p:cNvSpPr>
          <p:nvPr/>
        </p:nvSpPr>
        <p:spPr bwMode="auto">
          <a:xfrm>
            <a:off x="5229225" y="3024189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3804" name="Rectangle 12"/>
          <p:cNvSpPr>
            <a:spLocks noChangeArrowheads="1"/>
          </p:cNvSpPr>
          <p:nvPr/>
        </p:nvSpPr>
        <p:spPr bwMode="auto">
          <a:xfrm>
            <a:off x="5314950" y="3081339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3805" name="Rectangle 13"/>
          <p:cNvSpPr>
            <a:spLocks noChangeArrowheads="1"/>
          </p:cNvSpPr>
          <p:nvPr/>
        </p:nvSpPr>
        <p:spPr bwMode="auto">
          <a:xfrm>
            <a:off x="5357813" y="3038476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Source: Basics of Web Design (HTML5 and CSS3)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38389791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More Text Design Considerations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2057400" y="1676400"/>
            <a:ext cx="8229600" cy="4648200"/>
          </a:xfrm>
        </p:spPr>
        <p:txBody>
          <a:bodyPr/>
          <a:lstStyle/>
          <a:p>
            <a:pPr marL="365125" indent="-282575">
              <a:buNone/>
              <a:defRPr/>
            </a:pPr>
            <a:endParaRPr lang="en-US" altLang="en-US" sz="2800">
              <a:cs typeface="Times New Roman" panose="02020603050405020304" pitchFamily="18" charset="0"/>
            </a:endParaRPr>
          </a:p>
          <a:p>
            <a:pPr marL="365125" indent="-282575">
              <a:buFont typeface="Wingdings 2" panose="05020102010507070707" pitchFamily="18" charset="2"/>
              <a:buChar char=""/>
              <a:defRPr/>
            </a:pPr>
            <a:r>
              <a:rPr lang="en-US" altLang="en-US" sz="2800">
                <a:cs typeface="Times New Roman" panose="02020603050405020304" pitchFamily="18" charset="0"/>
              </a:rPr>
              <a:t>Carefully choose text in hyperlinks</a:t>
            </a:r>
            <a:br>
              <a:rPr lang="en-US" altLang="en-US" sz="2800">
                <a:cs typeface="Times New Roman" panose="02020603050405020304" pitchFamily="18" charset="0"/>
              </a:rPr>
            </a:br>
            <a:endParaRPr lang="en-US" altLang="en-US" sz="2800">
              <a:cs typeface="Times New Roman" panose="02020603050405020304" pitchFamily="18" charset="0"/>
            </a:endParaRPr>
          </a:p>
          <a:p>
            <a:pPr marL="739775" lvl="1" indent="-282575">
              <a:defRPr/>
            </a:pPr>
            <a:r>
              <a:rPr lang="en-US" altLang="en-US" sz="2400">
                <a:cs typeface="Times New Roman" panose="02020603050405020304" pitchFamily="18" charset="0"/>
              </a:rPr>
              <a:t>Avoid “click here” </a:t>
            </a:r>
          </a:p>
          <a:p>
            <a:pPr marL="739775" lvl="1" indent="-282575">
              <a:defRPr/>
            </a:pPr>
            <a:r>
              <a:rPr lang="en-US" altLang="en-US" sz="2400">
                <a:cs typeface="Times New Roman" panose="02020603050405020304" pitchFamily="18" charset="0"/>
              </a:rPr>
              <a:t>Hyperlink key words or phrases</a:t>
            </a:r>
          </a:p>
          <a:p>
            <a:pPr marL="739775" lvl="1" indent="-282575">
              <a:defRPr/>
            </a:pPr>
            <a:r>
              <a:rPr lang="en-US" altLang="en-US" sz="2400">
                <a:cs typeface="Times New Roman" panose="02020603050405020304" pitchFamily="18" charset="0"/>
              </a:rPr>
              <a:t>Do not hyperlink </a:t>
            </a:r>
            <a:r>
              <a:rPr lang="en-US" altLang="en-US" sz="2400" b="1">
                <a:cs typeface="Times New Roman" panose="02020603050405020304" pitchFamily="18" charset="0"/>
              </a:rPr>
              <a:t>not entire sentences </a:t>
            </a:r>
            <a:br>
              <a:rPr lang="en-US" altLang="en-US" sz="2400">
                <a:cs typeface="Times New Roman" panose="02020603050405020304" pitchFamily="18" charset="0"/>
              </a:rPr>
            </a:br>
            <a:endParaRPr lang="en-US" altLang="en-US" sz="2400">
              <a:cs typeface="Times New Roman" panose="02020603050405020304" pitchFamily="18" charset="0"/>
            </a:endParaRPr>
          </a:p>
          <a:p>
            <a:pPr marL="365125" indent="-282575">
              <a:buFont typeface="Wingdings 2" panose="05020102010507070707" pitchFamily="18" charset="2"/>
              <a:buChar char=""/>
              <a:defRPr/>
            </a:pPr>
            <a:r>
              <a:rPr lang="en-US" altLang="en-US" sz="2800">
                <a:cs typeface="Times New Roman" panose="02020603050405020304" pitchFamily="18" charset="0"/>
              </a:rPr>
              <a:t>Chek yur spellin (Check your spelling)</a:t>
            </a:r>
          </a:p>
        </p:txBody>
      </p:sp>
      <p:sp>
        <p:nvSpPr>
          <p:cNvPr id="35845" name="Rectangle 4"/>
          <p:cNvSpPr>
            <a:spLocks noChangeArrowheads="1"/>
          </p:cNvSpPr>
          <p:nvPr/>
        </p:nvSpPr>
        <p:spPr bwMode="auto">
          <a:xfrm>
            <a:off x="5072063" y="3090864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5846" name="Rectangle 5"/>
          <p:cNvSpPr>
            <a:spLocks noChangeArrowheads="1"/>
          </p:cNvSpPr>
          <p:nvPr/>
        </p:nvSpPr>
        <p:spPr bwMode="auto">
          <a:xfrm>
            <a:off x="4905375" y="3005139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5847" name="Rectangle 6"/>
          <p:cNvSpPr>
            <a:spLocks noChangeArrowheads="1"/>
          </p:cNvSpPr>
          <p:nvPr/>
        </p:nvSpPr>
        <p:spPr bwMode="auto">
          <a:xfrm>
            <a:off x="5138738" y="2843214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5848" name="Rectangle 7"/>
          <p:cNvSpPr>
            <a:spLocks noChangeArrowheads="1"/>
          </p:cNvSpPr>
          <p:nvPr/>
        </p:nvSpPr>
        <p:spPr bwMode="auto">
          <a:xfrm>
            <a:off x="5310188" y="2933701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5849" name="Rectangle 8"/>
          <p:cNvSpPr>
            <a:spLocks noChangeArrowheads="1"/>
          </p:cNvSpPr>
          <p:nvPr/>
        </p:nvSpPr>
        <p:spPr bwMode="auto">
          <a:xfrm>
            <a:off x="5124450" y="3062289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5850" name="Rectangle 9"/>
          <p:cNvSpPr>
            <a:spLocks noChangeArrowheads="1"/>
          </p:cNvSpPr>
          <p:nvPr/>
        </p:nvSpPr>
        <p:spPr bwMode="auto">
          <a:xfrm>
            <a:off x="5205413" y="2662239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5851" name="Rectangle 10"/>
          <p:cNvSpPr>
            <a:spLocks noChangeArrowheads="1"/>
          </p:cNvSpPr>
          <p:nvPr/>
        </p:nvSpPr>
        <p:spPr bwMode="auto">
          <a:xfrm>
            <a:off x="5229225" y="3024189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5852" name="Rectangle 11"/>
          <p:cNvSpPr>
            <a:spLocks noChangeArrowheads="1"/>
          </p:cNvSpPr>
          <p:nvPr/>
        </p:nvSpPr>
        <p:spPr bwMode="auto">
          <a:xfrm>
            <a:off x="5314950" y="3081339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5853" name="Rectangle 12"/>
          <p:cNvSpPr>
            <a:spLocks noChangeArrowheads="1"/>
          </p:cNvSpPr>
          <p:nvPr/>
        </p:nvSpPr>
        <p:spPr bwMode="auto">
          <a:xfrm>
            <a:off x="5357813" y="3038476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Source: Basics of Web Design (HTML5 and CSS3)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57788725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Using Color on Web Pages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447800"/>
            <a:ext cx="8458200" cy="3810000"/>
          </a:xfrm>
        </p:spPr>
        <p:txBody>
          <a:bodyPr/>
          <a:lstStyle/>
          <a:p>
            <a:pPr>
              <a:defRPr/>
            </a:pPr>
            <a:r>
              <a:rPr lang="en-US" altLang="en-US" sz="2800">
                <a:cs typeface="Times New Roman" panose="02020603050405020304" pitchFamily="18" charset="0"/>
              </a:rPr>
              <a:t>Computer monitors display color as intensities of red, green, and blue light</a:t>
            </a:r>
          </a:p>
          <a:p>
            <a:pPr>
              <a:defRPr/>
            </a:pPr>
            <a:r>
              <a:rPr lang="en-US" altLang="en-US" sz="2800">
                <a:cs typeface="Times New Roman" panose="02020603050405020304" pitchFamily="18" charset="0"/>
              </a:rPr>
              <a:t>RGB Color</a:t>
            </a:r>
          </a:p>
          <a:p>
            <a:pPr>
              <a:defRPr/>
            </a:pPr>
            <a:r>
              <a:rPr lang="en-US" altLang="en-US" sz="2800">
                <a:cs typeface="Times New Roman" panose="02020603050405020304" pitchFamily="18" charset="0"/>
              </a:rPr>
              <a:t>The values of red, green, and blue </a:t>
            </a:r>
            <a:br>
              <a:rPr lang="en-US" altLang="en-US" sz="2800">
                <a:cs typeface="Times New Roman" panose="02020603050405020304" pitchFamily="18" charset="0"/>
              </a:rPr>
            </a:br>
            <a:r>
              <a:rPr lang="en-US" altLang="en-US" sz="2800">
                <a:cs typeface="Times New Roman" panose="02020603050405020304" pitchFamily="18" charset="0"/>
              </a:rPr>
              <a:t>vary from 0 to 255.</a:t>
            </a:r>
          </a:p>
          <a:p>
            <a:pPr>
              <a:defRPr/>
            </a:pPr>
            <a:r>
              <a:rPr lang="en-US" altLang="en-US" sz="2800">
                <a:cs typeface="Times New Roman" panose="02020603050405020304" pitchFamily="18" charset="0"/>
              </a:rPr>
              <a:t>Hexadecimal numbers (base 16) represent these color values.</a:t>
            </a:r>
          </a:p>
        </p:txBody>
      </p:sp>
      <p:pic>
        <p:nvPicPr>
          <p:cNvPr id="8806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29000" y="4953000"/>
            <a:ext cx="4419600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sp>
        <p:nvSpPr>
          <p:cNvPr id="7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2589212" y="6190893"/>
            <a:ext cx="7619999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Source: Basics of Web Design (HTML5 and CSS3)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5849512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1" y="192088"/>
            <a:ext cx="9034463" cy="722312"/>
          </a:xfrm>
        </p:spPr>
        <p:txBody>
          <a:bodyPr/>
          <a:lstStyle/>
          <a:p>
            <a:pPr algn="r"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Web Color Palette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idx="1"/>
          </p:nvPr>
        </p:nvSpPr>
        <p:spPr>
          <a:xfrm>
            <a:off x="1828800" y="3352800"/>
            <a:ext cx="8534400" cy="2895600"/>
          </a:xfrm>
        </p:spPr>
        <p:txBody>
          <a:bodyPr>
            <a:normAutofit/>
          </a:bodyPr>
          <a:lstStyle/>
          <a:p>
            <a:pPr marL="365760" indent="-283464">
              <a:buFont typeface="Wingdings 2"/>
              <a:buChar char=""/>
              <a:defRPr/>
            </a:pPr>
            <a:r>
              <a:rPr lang="en-US" dirty="0">
                <a:cs typeface="Times New Roman" pitchFamily="18" charset="0"/>
              </a:rPr>
              <a:t>A collection of 216 colors</a:t>
            </a:r>
            <a:br>
              <a:rPr lang="en-US" dirty="0">
                <a:cs typeface="Times New Roman" pitchFamily="18" charset="0"/>
              </a:rPr>
            </a:br>
            <a:r>
              <a:rPr lang="en-US" dirty="0">
                <a:cs typeface="Times New Roman" pitchFamily="18" charset="0"/>
              </a:rPr>
              <a:t> </a:t>
            </a:r>
          </a:p>
          <a:p>
            <a:pPr marL="365760" indent="-283464">
              <a:buFont typeface="Wingdings 2"/>
              <a:buChar char=""/>
              <a:defRPr/>
            </a:pPr>
            <a:r>
              <a:rPr lang="en-US" dirty="0">
                <a:cs typeface="Times New Roman" pitchFamily="18" charset="0"/>
              </a:rPr>
              <a:t>Display the most similar on the Mac and PC platforms</a:t>
            </a:r>
            <a:br>
              <a:rPr lang="en-US" dirty="0">
                <a:cs typeface="Times New Roman" pitchFamily="18" charset="0"/>
              </a:rPr>
            </a:br>
            <a:endParaRPr lang="en-US" dirty="0">
              <a:cs typeface="Times New Roman" pitchFamily="18" charset="0"/>
            </a:endParaRPr>
          </a:p>
          <a:p>
            <a:pPr marL="365760" indent="-283464">
              <a:buFont typeface="Wingdings 2"/>
              <a:buChar char=""/>
              <a:defRPr/>
            </a:pPr>
            <a:r>
              <a:rPr lang="en-US" dirty="0">
                <a:cs typeface="Times New Roman" pitchFamily="18" charset="0"/>
              </a:rPr>
              <a:t>Hex values: </a:t>
            </a:r>
            <a:br>
              <a:rPr lang="en-US" dirty="0">
                <a:cs typeface="Times New Roman" pitchFamily="18" charset="0"/>
              </a:rPr>
            </a:br>
            <a:r>
              <a:rPr lang="en-US" dirty="0">
                <a:cs typeface="Times New Roman" pitchFamily="18" charset="0"/>
              </a:rPr>
              <a:t>00, 33, 66, 99, CC, FF</a:t>
            </a:r>
          </a:p>
          <a:p>
            <a:pPr marL="365760" indent="-283464">
              <a:buFont typeface="Wingdings 2"/>
              <a:buChar char=""/>
              <a:defRPr/>
            </a:pPr>
            <a:endParaRPr lang="en-US" dirty="0">
              <a:cs typeface="Times New Roman" pitchFamily="18" charset="0"/>
            </a:endParaRPr>
          </a:p>
          <a:p>
            <a:pPr marL="365760" indent="-283464">
              <a:buFont typeface="Wingdings 2"/>
              <a:buChar char=""/>
              <a:defRPr/>
            </a:pPr>
            <a:r>
              <a:rPr lang="en-US" dirty="0">
                <a:cs typeface="Times New Roman" pitchFamily="18" charset="0"/>
              </a:rPr>
              <a:t>Color Chart : </a:t>
            </a:r>
            <a:r>
              <a:rPr lang="en-US" dirty="0">
                <a:cs typeface="Times New Roman" pitchFamily="18" charset="0"/>
                <a:hlinkClick r:id="rId3"/>
              </a:rPr>
              <a:t>http://webdevbasics.net/color</a:t>
            </a:r>
            <a:endParaRPr lang="en-US" dirty="0">
              <a:cs typeface="Times New Roman" pitchFamily="18" charset="0"/>
            </a:endParaRPr>
          </a:p>
          <a:p>
            <a:pPr marL="365760" indent="-283464">
              <a:buNone/>
              <a:defRPr/>
            </a:pPr>
            <a:endParaRPr lang="en-US" dirty="0">
              <a:cs typeface="Times New Roman" pitchFamily="18" charset="0"/>
            </a:endParaRPr>
          </a:p>
          <a:p>
            <a:pPr marL="365760" indent="-283464">
              <a:buNone/>
              <a:defRPr/>
            </a:pPr>
            <a:endParaRPr lang="en-US" sz="2800" dirty="0">
              <a:cs typeface="Times New Roman" pitchFamily="18" charset="0"/>
            </a:endParaRPr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auto">
          <a:xfrm>
            <a:off x="3800475" y="2971801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41990" name="Picture 6" descr="Figure4.12.t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990600"/>
            <a:ext cx="74676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1355285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Navigation Design</a:t>
            </a:r>
            <a:br>
              <a:rPr lang="en-US" dirty="0">
                <a:solidFill>
                  <a:schemeClr val="tx2">
                    <a:satMod val="130000"/>
                  </a:schemeClr>
                </a:solidFill>
              </a:rPr>
            </a:b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600200"/>
            <a:ext cx="8305800" cy="5257800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sz="2800" dirty="0"/>
              <a:t>Make your site easy to navigate</a:t>
            </a:r>
          </a:p>
          <a:p>
            <a:pPr lvl="1">
              <a:defRPr/>
            </a:pPr>
            <a:r>
              <a:rPr lang="en-US" sz="2400" dirty="0"/>
              <a:t>Provide clearly </a:t>
            </a:r>
            <a:r>
              <a:rPr lang="en-US" sz="2400" dirty="0">
                <a:cs typeface="Times New Roman" pitchFamily="18" charset="0"/>
              </a:rPr>
              <a:t>labeled navigation in the same location on each page</a:t>
            </a:r>
          </a:p>
          <a:p>
            <a:pPr lvl="1">
              <a:defRPr/>
            </a:pPr>
            <a:r>
              <a:rPr lang="en-US" sz="2400" dirty="0"/>
              <a:t>Most common – across top or down left side</a:t>
            </a:r>
          </a:p>
          <a:p>
            <a:pPr>
              <a:defRPr/>
            </a:pPr>
            <a:r>
              <a:rPr lang="en-US" sz="2800" dirty="0"/>
              <a:t>Consider:</a:t>
            </a:r>
            <a:endParaRPr lang="en-US" dirty="0">
              <a:cs typeface="Times New Roman" pitchFamily="18" charset="0"/>
            </a:endParaRPr>
          </a:p>
          <a:p>
            <a:pPr lvl="1">
              <a:defRPr/>
            </a:pPr>
            <a:r>
              <a:rPr lang="en-US" sz="2400" dirty="0"/>
              <a:t>Navigation Bars</a:t>
            </a:r>
          </a:p>
          <a:p>
            <a:pPr lvl="1">
              <a:defRPr/>
            </a:pPr>
            <a:r>
              <a:rPr lang="en-US" sz="2400" dirty="0"/>
              <a:t>Breadcrumb Navigation</a:t>
            </a:r>
          </a:p>
          <a:p>
            <a:pPr lvl="1">
              <a:defRPr/>
            </a:pPr>
            <a:r>
              <a:rPr lang="en-US" sz="2400" dirty="0"/>
              <a:t>Using Graphics for Navigation</a:t>
            </a:r>
          </a:p>
          <a:p>
            <a:pPr lvl="1">
              <a:defRPr/>
            </a:pPr>
            <a:r>
              <a:rPr lang="en-US" sz="2400" dirty="0"/>
              <a:t>Dynamic Navigation</a:t>
            </a:r>
          </a:p>
          <a:p>
            <a:pPr lvl="1">
              <a:defRPr/>
            </a:pPr>
            <a:r>
              <a:rPr lang="en-US" sz="2400" dirty="0"/>
              <a:t>Site Map</a:t>
            </a:r>
          </a:p>
          <a:p>
            <a:pPr lvl="1">
              <a:defRPr/>
            </a:pPr>
            <a:r>
              <a:rPr lang="en-US" sz="2400" dirty="0"/>
              <a:t>Site Search Feature</a:t>
            </a:r>
          </a:p>
          <a:p>
            <a:pPr marL="449263" lvl="1" indent="0">
              <a:buNone/>
              <a:defRPr/>
            </a:pPr>
            <a:br>
              <a:rPr lang="en-US" sz="1400" dirty="0"/>
            </a:br>
            <a:endParaRPr lang="en-US" sz="1400" dirty="0"/>
          </a:p>
        </p:txBody>
      </p:sp>
      <p:sp>
        <p:nvSpPr>
          <p:cNvPr id="51205" name="Rectangle 4"/>
          <p:cNvSpPr>
            <a:spLocks noChangeArrowheads="1"/>
          </p:cNvSpPr>
          <p:nvPr/>
        </p:nvSpPr>
        <p:spPr bwMode="auto">
          <a:xfrm>
            <a:off x="5072063" y="3090864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206" name="Rectangle 5"/>
          <p:cNvSpPr>
            <a:spLocks noChangeArrowheads="1"/>
          </p:cNvSpPr>
          <p:nvPr/>
        </p:nvSpPr>
        <p:spPr bwMode="auto">
          <a:xfrm>
            <a:off x="4905375" y="3005139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207" name="Rectangle 8"/>
          <p:cNvSpPr>
            <a:spLocks noChangeArrowheads="1"/>
          </p:cNvSpPr>
          <p:nvPr/>
        </p:nvSpPr>
        <p:spPr bwMode="auto">
          <a:xfrm>
            <a:off x="5138738" y="2843214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208" name="Rectangle 10"/>
          <p:cNvSpPr>
            <a:spLocks noChangeArrowheads="1"/>
          </p:cNvSpPr>
          <p:nvPr/>
        </p:nvSpPr>
        <p:spPr bwMode="auto">
          <a:xfrm>
            <a:off x="3752850" y="2085976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731256" y="6339010"/>
            <a:ext cx="7619999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Source: Basics of Web Design (HTML5 and CSS3)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91395252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>
              <a:defRPr/>
            </a:pPr>
            <a:r>
              <a:rPr lang="en-US">
                <a:solidFill>
                  <a:schemeClr val="tx2">
                    <a:satMod val="130000"/>
                  </a:schemeClr>
                </a:solidFill>
              </a:rPr>
              <a:t>Wireframe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>
          <a:xfrm>
            <a:off x="1981200" y="1524000"/>
            <a:ext cx="8229600" cy="4572000"/>
          </a:xfrm>
        </p:spPr>
        <p:txBody>
          <a:bodyPr/>
          <a:lstStyle/>
          <a:p>
            <a:pPr>
              <a:defRPr/>
            </a:pPr>
            <a:r>
              <a:rPr lang="en-US" altLang="en-US"/>
              <a:t>A sketch of blueprint of a web page</a:t>
            </a:r>
          </a:p>
          <a:p>
            <a:pPr>
              <a:defRPr/>
            </a:pPr>
            <a:r>
              <a:rPr lang="en-US" altLang="en-US"/>
              <a:t>Shows the structure of the basic page elements, including:</a:t>
            </a:r>
          </a:p>
          <a:p>
            <a:pPr lvl="1">
              <a:defRPr/>
            </a:pPr>
            <a:r>
              <a:rPr lang="en-US" altLang="en-US"/>
              <a:t>Logo</a:t>
            </a:r>
          </a:p>
          <a:p>
            <a:pPr lvl="1">
              <a:defRPr/>
            </a:pPr>
            <a:r>
              <a:rPr lang="en-US" altLang="en-US"/>
              <a:t>Navigation</a:t>
            </a:r>
          </a:p>
          <a:p>
            <a:pPr lvl="1">
              <a:defRPr/>
            </a:pPr>
            <a:r>
              <a:rPr lang="en-US" altLang="en-US"/>
              <a:t>Content</a:t>
            </a:r>
          </a:p>
          <a:p>
            <a:pPr lvl="1">
              <a:defRPr/>
            </a:pPr>
            <a:r>
              <a:rPr lang="en-US" altLang="en-US"/>
              <a:t>Footer</a:t>
            </a:r>
          </a:p>
          <a:p>
            <a:pPr lvl="1">
              <a:buNone/>
              <a:defRPr/>
            </a:pPr>
            <a:endParaRPr lang="en-US" altLang="en-US"/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Source: Basics of Web Design (HTML5 and CSS3)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62455040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Web Page Design</a:t>
            </a:r>
            <a:br>
              <a:rPr lang="en-US" dirty="0">
                <a:solidFill>
                  <a:schemeClr val="tx2">
                    <a:satMod val="130000"/>
                  </a:schemeClr>
                </a:solidFill>
              </a:rPr>
            </a:b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 Browser Compatibility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828800"/>
            <a:ext cx="8382000" cy="4191000"/>
          </a:xfrm>
        </p:spPr>
        <p:txBody>
          <a:bodyPr>
            <a:normAutofit fontScale="92500" lnSpcReduction="10000"/>
          </a:bodyPr>
          <a:lstStyle/>
          <a:p>
            <a:pPr marL="365760" indent="-283464">
              <a:buFont typeface="Wingdings 2"/>
              <a:buChar char=""/>
              <a:defRPr/>
            </a:pPr>
            <a:r>
              <a:rPr lang="en-US" sz="2800" dirty="0">
                <a:cs typeface="Arial" pitchFamily="34" charset="0"/>
              </a:rPr>
              <a:t>Web pages do NOT look the same in all the major browsers</a:t>
            </a:r>
          </a:p>
          <a:p>
            <a:pPr marL="365760" indent="-283464">
              <a:buFont typeface="Wingdings 2"/>
              <a:buChar char=""/>
              <a:defRPr/>
            </a:pPr>
            <a:endParaRPr lang="en-US" sz="800" dirty="0">
              <a:cs typeface="Arial" pitchFamily="34" charset="0"/>
            </a:endParaRPr>
          </a:p>
          <a:p>
            <a:pPr marL="365760" indent="-283464">
              <a:buFont typeface="Wingdings 2"/>
              <a:buChar char=""/>
              <a:defRPr/>
            </a:pPr>
            <a:r>
              <a:rPr lang="en-US" sz="2800" dirty="0">
                <a:cs typeface="Arial" pitchFamily="34" charset="0"/>
              </a:rPr>
              <a:t>Test with current and recent versions of: </a:t>
            </a:r>
          </a:p>
          <a:p>
            <a:pPr marL="640080" lvl="1" indent="-237744">
              <a:buFont typeface="Verdana"/>
              <a:buChar char="◦"/>
              <a:defRPr/>
            </a:pPr>
            <a:r>
              <a:rPr lang="en-US" sz="2400" dirty="0">
                <a:cs typeface="Arial" pitchFamily="34" charset="0"/>
              </a:rPr>
              <a:t>Internet Explorer</a:t>
            </a:r>
          </a:p>
          <a:p>
            <a:pPr marL="640080" lvl="1" indent="-237744">
              <a:buFont typeface="Verdana"/>
              <a:buChar char="◦"/>
              <a:defRPr/>
            </a:pPr>
            <a:r>
              <a:rPr lang="en-US" sz="2400" dirty="0">
                <a:cs typeface="Arial" pitchFamily="34" charset="0"/>
              </a:rPr>
              <a:t>Firefox, Mozilla</a:t>
            </a:r>
          </a:p>
          <a:p>
            <a:pPr marL="640080" lvl="1" indent="-237744">
              <a:buFont typeface="Verdana"/>
              <a:buChar char="◦"/>
              <a:defRPr/>
            </a:pPr>
            <a:r>
              <a:rPr lang="en-US" sz="2400" dirty="0">
                <a:cs typeface="Arial" pitchFamily="34" charset="0"/>
              </a:rPr>
              <a:t>Opera</a:t>
            </a:r>
          </a:p>
          <a:p>
            <a:pPr marL="640080" lvl="1" indent="-237744">
              <a:buFont typeface="Verdana"/>
              <a:buChar char="◦"/>
              <a:defRPr/>
            </a:pPr>
            <a:r>
              <a:rPr lang="en-US" sz="2400" dirty="0">
                <a:cs typeface="Arial" pitchFamily="34" charset="0"/>
              </a:rPr>
              <a:t>Safari</a:t>
            </a:r>
          </a:p>
          <a:p>
            <a:pPr marL="640080" lvl="1" indent="-237744">
              <a:buFont typeface="Verdana"/>
              <a:buChar char="◦"/>
              <a:defRPr/>
            </a:pPr>
            <a:r>
              <a:rPr lang="en-US" sz="2400" dirty="0">
                <a:cs typeface="Arial" pitchFamily="34" charset="0"/>
              </a:rPr>
              <a:t>Chrome</a:t>
            </a:r>
            <a:br>
              <a:rPr lang="en-US" sz="2400" dirty="0">
                <a:cs typeface="Arial" pitchFamily="34" charset="0"/>
              </a:rPr>
            </a:br>
            <a:r>
              <a:rPr lang="en-US" sz="800" dirty="0">
                <a:cs typeface="Arial" pitchFamily="34" charset="0"/>
              </a:rPr>
              <a:t> </a:t>
            </a:r>
          </a:p>
          <a:p>
            <a:pPr marL="268923" indent="-283464">
              <a:buFont typeface="Wingdings 2"/>
              <a:buChar char=""/>
              <a:defRPr/>
            </a:pPr>
            <a:r>
              <a:rPr lang="en-US" dirty="0"/>
              <a:t>Add enhancements with CSS3 and/or HTML5 for display in modern browsers</a:t>
            </a:r>
          </a:p>
        </p:txBody>
      </p:sp>
      <p:sp>
        <p:nvSpPr>
          <p:cNvPr id="10245" name="Rectangle 4"/>
          <p:cNvSpPr>
            <a:spLocks noChangeArrowheads="1"/>
          </p:cNvSpPr>
          <p:nvPr/>
        </p:nvSpPr>
        <p:spPr bwMode="auto">
          <a:xfrm>
            <a:off x="5072063" y="3090864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46" name="Rectangle 5"/>
          <p:cNvSpPr>
            <a:spLocks noChangeArrowheads="1"/>
          </p:cNvSpPr>
          <p:nvPr/>
        </p:nvSpPr>
        <p:spPr bwMode="auto">
          <a:xfrm>
            <a:off x="4905375" y="3005139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47" name="Rectangle 6"/>
          <p:cNvSpPr>
            <a:spLocks noChangeArrowheads="1"/>
          </p:cNvSpPr>
          <p:nvPr/>
        </p:nvSpPr>
        <p:spPr bwMode="auto">
          <a:xfrm>
            <a:off x="5138738" y="2843214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48" name="Rectangle 7"/>
          <p:cNvSpPr>
            <a:spLocks noChangeArrowheads="1"/>
          </p:cNvSpPr>
          <p:nvPr/>
        </p:nvSpPr>
        <p:spPr bwMode="auto">
          <a:xfrm>
            <a:off x="5310188" y="2933701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49" name="Rectangle 8"/>
          <p:cNvSpPr>
            <a:spLocks noChangeArrowheads="1"/>
          </p:cNvSpPr>
          <p:nvPr/>
        </p:nvSpPr>
        <p:spPr bwMode="auto">
          <a:xfrm>
            <a:off x="5081588" y="2924176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50" name="Rectangle 9"/>
          <p:cNvSpPr>
            <a:spLocks noChangeArrowheads="1"/>
          </p:cNvSpPr>
          <p:nvPr/>
        </p:nvSpPr>
        <p:spPr bwMode="auto">
          <a:xfrm>
            <a:off x="5124450" y="3062289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51" name="Rectangle 10"/>
          <p:cNvSpPr>
            <a:spLocks noChangeArrowheads="1"/>
          </p:cNvSpPr>
          <p:nvPr/>
        </p:nvSpPr>
        <p:spPr bwMode="auto">
          <a:xfrm>
            <a:off x="5205413" y="2662239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52" name="Rectangle 11"/>
          <p:cNvSpPr>
            <a:spLocks noChangeArrowheads="1"/>
          </p:cNvSpPr>
          <p:nvPr/>
        </p:nvSpPr>
        <p:spPr bwMode="auto">
          <a:xfrm>
            <a:off x="5229225" y="3024189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53" name="Rectangle 14"/>
          <p:cNvSpPr>
            <a:spLocks noChangeArrowheads="1"/>
          </p:cNvSpPr>
          <p:nvPr/>
        </p:nvSpPr>
        <p:spPr bwMode="auto">
          <a:xfrm>
            <a:off x="5314950" y="3081339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Source: Basics of Web Design (HTML5 and CSS3)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99129140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057400" y="-26988"/>
            <a:ext cx="8382000" cy="1143001"/>
          </a:xfrm>
        </p:spPr>
        <p:txBody>
          <a:bodyPr/>
          <a:lstStyle/>
          <a:p>
            <a:pPr algn="ctr"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Web Page Design Page Layout </a:t>
            </a:r>
          </a:p>
        </p:txBody>
      </p:sp>
      <p:sp>
        <p:nvSpPr>
          <p:cNvPr id="33796" name="Rectangle 1027"/>
          <p:cNvSpPr>
            <a:spLocks noGrp="1" noChangeArrowheads="1"/>
          </p:cNvSpPr>
          <p:nvPr>
            <p:ph idx="1"/>
          </p:nvPr>
        </p:nvSpPr>
        <p:spPr>
          <a:xfrm>
            <a:off x="1828800" y="1385888"/>
            <a:ext cx="8839200" cy="1676400"/>
          </a:xfrm>
        </p:spPr>
        <p:txBody>
          <a:bodyPr>
            <a:normAutofit fontScale="92500" lnSpcReduction="20000"/>
          </a:bodyPr>
          <a:lstStyle/>
          <a:p>
            <a:pPr marL="365760" indent="-283464">
              <a:buFont typeface="Wingdings 2"/>
              <a:buChar char=""/>
              <a:defRPr/>
            </a:pPr>
            <a:r>
              <a:rPr lang="en-US" sz="2800" dirty="0">
                <a:cs typeface="Arial" pitchFamily="34" charset="0"/>
              </a:rPr>
              <a:t>Place the most important information "above the fold"</a:t>
            </a:r>
          </a:p>
          <a:p>
            <a:pPr marL="365760" indent="-283464">
              <a:buFont typeface="Wingdings 2"/>
              <a:buChar char=""/>
              <a:defRPr/>
            </a:pPr>
            <a:r>
              <a:rPr lang="en-US" sz="2800" dirty="0">
                <a:cs typeface="Arial" pitchFamily="34" charset="0"/>
              </a:rPr>
              <a:t>Use adequate "white" or blank space </a:t>
            </a:r>
          </a:p>
          <a:p>
            <a:pPr marL="365760" indent="-283464">
              <a:buFont typeface="Wingdings 2"/>
              <a:buChar char=""/>
              <a:defRPr/>
            </a:pPr>
            <a:r>
              <a:rPr lang="en-US" sz="2800" dirty="0">
                <a:cs typeface="Arial" pitchFamily="34" charset="0"/>
              </a:rPr>
              <a:t>Use an interesting page layout	</a:t>
            </a:r>
          </a:p>
        </p:txBody>
      </p:sp>
      <p:sp>
        <p:nvSpPr>
          <p:cNvPr id="55301" name="Rectangle 1028"/>
          <p:cNvSpPr>
            <a:spLocks noChangeArrowheads="1"/>
          </p:cNvSpPr>
          <p:nvPr/>
        </p:nvSpPr>
        <p:spPr bwMode="auto">
          <a:xfrm>
            <a:off x="5072063" y="3090864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5302" name="Rectangle 1029"/>
          <p:cNvSpPr>
            <a:spLocks noChangeArrowheads="1"/>
          </p:cNvSpPr>
          <p:nvPr/>
        </p:nvSpPr>
        <p:spPr bwMode="auto">
          <a:xfrm>
            <a:off x="4905375" y="3005139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5303" name="Rectangle 1030"/>
          <p:cNvSpPr>
            <a:spLocks noChangeArrowheads="1"/>
          </p:cNvSpPr>
          <p:nvPr/>
        </p:nvSpPr>
        <p:spPr bwMode="auto">
          <a:xfrm>
            <a:off x="5138738" y="2843214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5304" name="Rectangle 1031"/>
          <p:cNvSpPr>
            <a:spLocks noChangeArrowheads="1"/>
          </p:cNvSpPr>
          <p:nvPr/>
        </p:nvSpPr>
        <p:spPr bwMode="auto">
          <a:xfrm>
            <a:off x="5310188" y="2933701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5305" name="Rectangle 1032"/>
          <p:cNvSpPr>
            <a:spLocks noChangeArrowheads="1"/>
          </p:cNvSpPr>
          <p:nvPr/>
        </p:nvSpPr>
        <p:spPr bwMode="auto">
          <a:xfrm>
            <a:off x="5081588" y="2924176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5306" name="Rectangle 1033"/>
          <p:cNvSpPr>
            <a:spLocks noChangeArrowheads="1"/>
          </p:cNvSpPr>
          <p:nvPr/>
        </p:nvSpPr>
        <p:spPr bwMode="auto">
          <a:xfrm>
            <a:off x="5124450" y="3062289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5307" name="Text Box 1034"/>
          <p:cNvSpPr txBox="1">
            <a:spLocks noChangeArrowheads="1"/>
          </p:cNvSpPr>
          <p:nvPr/>
        </p:nvSpPr>
        <p:spPr bwMode="auto">
          <a:xfrm>
            <a:off x="7696200" y="4191000"/>
            <a:ext cx="2590800" cy="1631950"/>
          </a:xfrm>
          <a:prstGeom prst="rect">
            <a:avLst/>
          </a:prstGeom>
          <a:solidFill>
            <a:srgbClr val="EAEAEA">
              <a:alpha val="4509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>
                <a:latin typeface="Verdana" panose="020B0604030504040204" pitchFamily="34" charset="0"/>
              </a:rPr>
              <a:t>This is usable, but a little boring. See the next slide for improvements in page layout.</a:t>
            </a:r>
          </a:p>
        </p:txBody>
      </p:sp>
      <p:sp>
        <p:nvSpPr>
          <p:cNvPr id="55308" name="Rectangle 1035"/>
          <p:cNvSpPr>
            <a:spLocks noChangeArrowheads="1"/>
          </p:cNvSpPr>
          <p:nvPr/>
        </p:nvSpPr>
        <p:spPr bwMode="auto">
          <a:xfrm>
            <a:off x="4371975" y="2138364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5309" name="AutoShape 1037"/>
          <p:cNvSpPr>
            <a:spLocks noChangeArrowheads="1"/>
          </p:cNvSpPr>
          <p:nvPr/>
        </p:nvSpPr>
        <p:spPr bwMode="auto">
          <a:xfrm>
            <a:off x="6248400" y="4876800"/>
            <a:ext cx="1219200" cy="533400"/>
          </a:xfrm>
          <a:prstGeom prst="leftArrow">
            <a:avLst>
              <a:gd name="adj1" fmla="val 50000"/>
              <a:gd name="adj2" fmla="val 57143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553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0" y="3338513"/>
            <a:ext cx="3657600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539345" y="6384166"/>
            <a:ext cx="7619999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Source: Basics of Web Design (HTML5 and CSS3)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72779813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638300" y="0"/>
            <a:ext cx="8991600" cy="1143000"/>
          </a:xfrm>
        </p:spPr>
        <p:txBody>
          <a:bodyPr/>
          <a:lstStyle/>
          <a:p>
            <a:pPr algn="ctr"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Web Page Design Page Layout </a:t>
            </a:r>
          </a:p>
        </p:txBody>
      </p:sp>
      <p:sp>
        <p:nvSpPr>
          <p:cNvPr id="2" name="Rectangle 1027"/>
          <p:cNvSpPr>
            <a:spLocks noGrp="1" noChangeArrowheads="1"/>
          </p:cNvSpPr>
          <p:nvPr>
            <p:ph idx="1"/>
          </p:nvPr>
        </p:nvSpPr>
        <p:spPr>
          <a:xfrm>
            <a:off x="2362200" y="2362200"/>
            <a:ext cx="1295400" cy="685800"/>
          </a:xfrm>
        </p:spPr>
        <p:txBody>
          <a:bodyPr/>
          <a:lstStyle/>
          <a:p>
            <a:pPr marL="365125" indent="-282575">
              <a:buNone/>
              <a:defRPr/>
            </a:pPr>
            <a:r>
              <a:rPr lang="en-US" altLang="en-US">
                <a:cs typeface="Arial" panose="020B0604020202020204" pitchFamily="34" charset="0"/>
              </a:rPr>
              <a:t>Better</a:t>
            </a:r>
            <a:endParaRPr lang="en-US" altLang="en-US" sz="2800"/>
          </a:p>
        </p:txBody>
      </p:sp>
      <p:sp>
        <p:nvSpPr>
          <p:cNvPr id="57349" name="Rectangle 1028"/>
          <p:cNvSpPr>
            <a:spLocks noChangeArrowheads="1"/>
          </p:cNvSpPr>
          <p:nvPr/>
        </p:nvSpPr>
        <p:spPr bwMode="auto">
          <a:xfrm>
            <a:off x="5072063" y="3090864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7350" name="Rectangle 1029"/>
          <p:cNvSpPr>
            <a:spLocks noChangeArrowheads="1"/>
          </p:cNvSpPr>
          <p:nvPr/>
        </p:nvSpPr>
        <p:spPr bwMode="auto">
          <a:xfrm>
            <a:off x="4905375" y="3005139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7351" name="Rectangle 1030"/>
          <p:cNvSpPr>
            <a:spLocks noChangeArrowheads="1"/>
          </p:cNvSpPr>
          <p:nvPr/>
        </p:nvSpPr>
        <p:spPr bwMode="auto">
          <a:xfrm>
            <a:off x="5138738" y="2843214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7352" name="Rectangle 1031"/>
          <p:cNvSpPr>
            <a:spLocks noChangeArrowheads="1"/>
          </p:cNvSpPr>
          <p:nvPr/>
        </p:nvSpPr>
        <p:spPr bwMode="auto">
          <a:xfrm>
            <a:off x="5310188" y="2933701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7353" name="Rectangle 1032"/>
          <p:cNvSpPr>
            <a:spLocks noChangeArrowheads="1"/>
          </p:cNvSpPr>
          <p:nvPr/>
        </p:nvSpPr>
        <p:spPr bwMode="auto">
          <a:xfrm>
            <a:off x="5081588" y="2924176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7354" name="Rectangle 1033"/>
          <p:cNvSpPr>
            <a:spLocks noChangeArrowheads="1"/>
          </p:cNvSpPr>
          <p:nvPr/>
        </p:nvSpPr>
        <p:spPr bwMode="auto">
          <a:xfrm>
            <a:off x="5205413" y="2662239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7355" name="Text Box 1035"/>
          <p:cNvSpPr txBox="1">
            <a:spLocks noChangeArrowheads="1"/>
          </p:cNvSpPr>
          <p:nvPr/>
        </p:nvSpPr>
        <p:spPr bwMode="auto">
          <a:xfrm>
            <a:off x="2590801" y="3476625"/>
            <a:ext cx="2759075" cy="1200150"/>
          </a:xfrm>
          <a:prstGeom prst="rect">
            <a:avLst/>
          </a:prstGeom>
          <a:solidFill>
            <a:srgbClr val="EAEAEA">
              <a:alpha val="5215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>
                <a:latin typeface="Verdana" panose="020B0604030504040204" pitchFamily="34" charset="0"/>
              </a:rPr>
              <a:t>Columns make the page more interesting and it’s easier to read this way.</a:t>
            </a:r>
          </a:p>
        </p:txBody>
      </p:sp>
      <p:sp>
        <p:nvSpPr>
          <p:cNvPr id="57356" name="Rectangle 1037"/>
          <p:cNvSpPr>
            <a:spLocks noChangeArrowheads="1"/>
          </p:cNvSpPr>
          <p:nvPr/>
        </p:nvSpPr>
        <p:spPr bwMode="auto">
          <a:xfrm>
            <a:off x="4362450" y="2124076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7357" name="Rectangle 1039"/>
          <p:cNvSpPr>
            <a:spLocks noChangeArrowheads="1"/>
          </p:cNvSpPr>
          <p:nvPr/>
        </p:nvSpPr>
        <p:spPr bwMode="auto">
          <a:xfrm>
            <a:off x="4352925" y="2138364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7358" name="AutoShape 1041"/>
          <p:cNvSpPr>
            <a:spLocks noChangeArrowheads="1"/>
          </p:cNvSpPr>
          <p:nvPr/>
        </p:nvSpPr>
        <p:spPr bwMode="auto">
          <a:xfrm>
            <a:off x="3810000" y="2514600"/>
            <a:ext cx="1981200" cy="304800"/>
          </a:xfrm>
          <a:prstGeom prst="rightArrow">
            <a:avLst>
              <a:gd name="adj1" fmla="val 50000"/>
              <a:gd name="adj2" fmla="val 137493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5735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4739" y="2370138"/>
            <a:ext cx="3546475" cy="287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708678" y="6271276"/>
            <a:ext cx="7619999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Source: Basics of Web Design (HTML5 and CSS3)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71126193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>
          <a:xfrm>
            <a:off x="2152650" y="365127"/>
            <a:ext cx="7886700" cy="1325563"/>
          </a:xfrm>
        </p:spPr>
        <p:txBody>
          <a:bodyPr/>
          <a:lstStyle/>
          <a:p>
            <a:pPr>
              <a:defRPr/>
            </a:pPr>
            <a:r>
              <a:rPr lang="en-US" altLang="en-US"/>
              <a:t>Design for the Mobile Web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2364000" y="1825625"/>
            <a:ext cx="7675350" cy="4351338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Predicted that by 2015, more users will access websites using mobile devices than with desktop computers</a:t>
            </a:r>
          </a:p>
          <a:p>
            <a:pPr>
              <a:defRPr/>
            </a:pPr>
            <a:endParaRPr lang="en-US" altLang="en-US" dirty="0"/>
          </a:p>
          <a:p>
            <a:pPr>
              <a:defRPr/>
            </a:pPr>
            <a:r>
              <a:rPr lang="en-US" altLang="en-US" dirty="0"/>
              <a:t>Three Approaches:</a:t>
            </a:r>
          </a:p>
          <a:p>
            <a:pPr lvl="1">
              <a:defRPr/>
            </a:pPr>
            <a:r>
              <a:rPr lang="en-US" altLang="en-US" dirty="0"/>
              <a:t>Separate .</a:t>
            </a:r>
            <a:r>
              <a:rPr lang="en-US" altLang="en-US" dirty="0" err="1"/>
              <a:t>mobi</a:t>
            </a:r>
            <a:r>
              <a:rPr lang="en-US" altLang="en-US" dirty="0"/>
              <a:t> mobile site</a:t>
            </a:r>
          </a:p>
          <a:p>
            <a:pPr lvl="1">
              <a:defRPr/>
            </a:pPr>
            <a:r>
              <a:rPr lang="en-US" altLang="en-US" dirty="0"/>
              <a:t>Host the mobile site within your current domain</a:t>
            </a:r>
          </a:p>
          <a:p>
            <a:pPr lvl="1">
              <a:defRPr/>
            </a:pPr>
            <a:r>
              <a:rPr lang="en-US" altLang="en-US" dirty="0"/>
              <a:t>Configure your current website for mobile display </a:t>
            </a:r>
            <a:br>
              <a:rPr lang="en-US" altLang="en-US" dirty="0"/>
            </a:br>
            <a:r>
              <a:rPr lang="en-US" altLang="en-US" dirty="0"/>
              <a:t>using responsive web design techniques</a:t>
            </a:r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Source: Basics of Web Design (HTML5 and CSS3)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90146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7924800" cy="1143000"/>
          </a:xfrm>
        </p:spPr>
        <p:txBody>
          <a:bodyPr/>
          <a:lstStyle/>
          <a:p>
            <a:pPr>
              <a:defRPr/>
            </a:pPr>
            <a:r>
              <a:rPr lang="en-US" altLang="en-US"/>
              <a:t>Mobile Design Quick Checklist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>
          <a:xfrm>
            <a:off x="2364000" y="1825625"/>
            <a:ext cx="7675350" cy="4351338"/>
          </a:xfrm>
        </p:spPr>
        <p:txBody>
          <a:bodyPr/>
          <a:lstStyle/>
          <a:p>
            <a:pPr>
              <a:defRPr/>
            </a:pPr>
            <a:r>
              <a:rPr lang="en-US" altLang="en-US"/>
              <a:t>Small screen size </a:t>
            </a:r>
          </a:p>
          <a:p>
            <a:pPr>
              <a:defRPr/>
            </a:pPr>
            <a:r>
              <a:rPr lang="en-US" altLang="en-US"/>
              <a:t>Bandwidth issues</a:t>
            </a:r>
          </a:p>
          <a:p>
            <a:pPr>
              <a:defRPr/>
            </a:pPr>
            <a:r>
              <a:rPr lang="en-US" altLang="en-US"/>
              <a:t>Single-column layout</a:t>
            </a:r>
          </a:p>
          <a:p>
            <a:pPr>
              <a:defRPr/>
            </a:pPr>
            <a:r>
              <a:rPr lang="en-US" altLang="en-US"/>
              <a:t>Maximize contrast</a:t>
            </a:r>
          </a:p>
          <a:p>
            <a:pPr>
              <a:defRPr/>
            </a:pPr>
            <a:r>
              <a:rPr lang="en-US" altLang="en-US"/>
              <a:t>Optimize images for mobile display</a:t>
            </a:r>
          </a:p>
          <a:p>
            <a:pPr>
              <a:defRPr/>
            </a:pPr>
            <a:r>
              <a:rPr lang="en-US" altLang="en-US"/>
              <a:t>Descriptive alternate text for images</a:t>
            </a:r>
          </a:p>
          <a:p>
            <a:pPr>
              <a:defRPr/>
            </a:pPr>
            <a:r>
              <a:rPr lang="en-US" altLang="en-US"/>
              <a:t>Avoid display of non-essential content</a:t>
            </a:r>
          </a:p>
          <a:p>
            <a:pPr>
              <a:defRPr/>
            </a:pPr>
            <a:endParaRPr lang="en-US" altLang="en-US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B4066D55-3F1E-46F7-9711-CD8015EEF97D}" type="slidenum">
              <a:rPr lang="en-US" altLang="en-US" sz="1000">
                <a:solidFill>
                  <a:srgbClr val="A1B4B7"/>
                </a:solidFill>
              </a:rPr>
              <a:pPr/>
              <a:t>23</a:t>
            </a:fld>
            <a:endParaRPr lang="en-US" altLang="en-US" sz="1000">
              <a:solidFill>
                <a:srgbClr val="A1B4B7"/>
              </a:solidFill>
            </a:endParaRPr>
          </a:p>
        </p:txBody>
      </p:sp>
      <p:sp>
        <p:nvSpPr>
          <p:cNvPr id="7" name="Footer Placeholder 1"/>
          <p:cNvSpPr txBox="1">
            <a:spLocks/>
          </p:cNvSpPr>
          <p:nvPr/>
        </p:nvSpPr>
        <p:spPr>
          <a:xfrm>
            <a:off x="2741612" y="62882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Source: Basics of Web Design (HTML5 and CSS3)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08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>
              <a:defRPr/>
            </a:pPr>
            <a:r>
              <a:rPr lang="en-US">
                <a:solidFill>
                  <a:schemeClr val="tx2">
                    <a:satMod val="130000"/>
                  </a:schemeClr>
                </a:solidFill>
              </a:rPr>
              <a:t>Web Page Design</a:t>
            </a:r>
            <a:br>
              <a:rPr lang="en-US">
                <a:solidFill>
                  <a:schemeClr val="tx2">
                    <a:satMod val="130000"/>
                  </a:schemeClr>
                </a:solidFill>
              </a:rPr>
            </a:br>
            <a:r>
              <a:rPr lang="en-US">
                <a:solidFill>
                  <a:schemeClr val="tx2">
                    <a:satMod val="130000"/>
                  </a:schemeClr>
                </a:solidFill>
              </a:rPr>
              <a:t> Screen Resolution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idx="1"/>
          </p:nvPr>
        </p:nvSpPr>
        <p:spPr>
          <a:xfrm>
            <a:off x="1905000" y="1828800"/>
            <a:ext cx="8534400" cy="4800600"/>
          </a:xfrm>
        </p:spPr>
        <p:txBody>
          <a:bodyPr>
            <a:normAutofit/>
          </a:bodyPr>
          <a:lstStyle/>
          <a:p>
            <a:pPr marL="365760" indent="-283464">
              <a:buFont typeface="Wingdings 2"/>
              <a:buChar char=""/>
              <a:defRPr/>
            </a:pPr>
            <a:r>
              <a:rPr lang="en-US" sz="2800" dirty="0">
                <a:cs typeface="Arial" pitchFamily="34" charset="0"/>
              </a:rPr>
              <a:t>Test at various screen resolutions</a:t>
            </a:r>
          </a:p>
          <a:p>
            <a:pPr marL="640080" lvl="1" indent="-237744">
              <a:buFont typeface="Verdana"/>
              <a:buChar char="◦"/>
              <a:defRPr/>
            </a:pPr>
            <a:r>
              <a:rPr lang="en-US" sz="2400" dirty="0">
                <a:cs typeface="Arial" pitchFamily="34" charset="0"/>
              </a:rPr>
              <a:t>Most widely used: 1024x768, 1366x768, and 1280x800 </a:t>
            </a:r>
          </a:p>
          <a:p>
            <a:pPr marL="365760" indent="-283464">
              <a:buFont typeface="Wingdings 2"/>
              <a:buChar char=""/>
              <a:defRPr/>
            </a:pPr>
            <a:endParaRPr lang="en-US" dirty="0">
              <a:cs typeface="Arial" pitchFamily="34" charset="0"/>
            </a:endParaRPr>
          </a:p>
          <a:p>
            <a:pPr marL="365760" indent="-283464">
              <a:buFont typeface="Wingdings 2"/>
              <a:buChar char=""/>
              <a:defRPr/>
            </a:pPr>
            <a:r>
              <a:rPr lang="en-US" sz="2800" dirty="0">
                <a:cs typeface="Arial" pitchFamily="34" charset="0"/>
              </a:rPr>
              <a:t>Design to look good at various screen resolutions</a:t>
            </a:r>
          </a:p>
          <a:p>
            <a:pPr marL="640080" lvl="1" indent="-237744">
              <a:buFont typeface="Verdana"/>
              <a:buChar char="◦"/>
              <a:defRPr/>
            </a:pPr>
            <a:r>
              <a:rPr lang="en-US" sz="2400" dirty="0">
                <a:cs typeface="Arial" pitchFamily="34" charset="0"/>
              </a:rPr>
              <a:t>Centered page content </a:t>
            </a:r>
          </a:p>
          <a:p>
            <a:pPr marL="640080" lvl="1" indent="-237744">
              <a:buFont typeface="Verdana"/>
              <a:buChar char="◦"/>
              <a:defRPr/>
            </a:pPr>
            <a:r>
              <a:rPr lang="en-US" sz="2400" dirty="0">
                <a:cs typeface="Arial" pitchFamily="34" charset="0"/>
              </a:rPr>
              <a:t>Set to either a fixed or percentage width </a:t>
            </a:r>
            <a:endParaRPr lang="en-US" dirty="0">
              <a:cs typeface="Arial" pitchFamily="34" charset="0"/>
            </a:endParaRPr>
          </a:p>
        </p:txBody>
      </p:sp>
      <p:sp>
        <p:nvSpPr>
          <p:cNvPr id="12293" name="Rectangle 4"/>
          <p:cNvSpPr>
            <a:spLocks noChangeArrowheads="1"/>
          </p:cNvSpPr>
          <p:nvPr/>
        </p:nvSpPr>
        <p:spPr bwMode="auto">
          <a:xfrm>
            <a:off x="5072063" y="3090864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294" name="Rectangle 5"/>
          <p:cNvSpPr>
            <a:spLocks noChangeArrowheads="1"/>
          </p:cNvSpPr>
          <p:nvPr/>
        </p:nvSpPr>
        <p:spPr bwMode="auto">
          <a:xfrm>
            <a:off x="4905375" y="3005139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295" name="Rectangle 6"/>
          <p:cNvSpPr>
            <a:spLocks noChangeArrowheads="1"/>
          </p:cNvSpPr>
          <p:nvPr/>
        </p:nvSpPr>
        <p:spPr bwMode="auto">
          <a:xfrm>
            <a:off x="5138738" y="2843214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296" name="Rectangle 7"/>
          <p:cNvSpPr>
            <a:spLocks noChangeArrowheads="1"/>
          </p:cNvSpPr>
          <p:nvPr/>
        </p:nvSpPr>
        <p:spPr bwMode="auto">
          <a:xfrm>
            <a:off x="5310188" y="2933701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297" name="Rectangle 8"/>
          <p:cNvSpPr>
            <a:spLocks noChangeArrowheads="1"/>
          </p:cNvSpPr>
          <p:nvPr/>
        </p:nvSpPr>
        <p:spPr bwMode="auto">
          <a:xfrm>
            <a:off x="5081588" y="2924176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298" name="Rectangle 9"/>
          <p:cNvSpPr>
            <a:spLocks noChangeArrowheads="1"/>
          </p:cNvSpPr>
          <p:nvPr/>
        </p:nvSpPr>
        <p:spPr bwMode="auto">
          <a:xfrm>
            <a:off x="5124450" y="3062289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299" name="Rectangle 10"/>
          <p:cNvSpPr>
            <a:spLocks noChangeArrowheads="1"/>
          </p:cNvSpPr>
          <p:nvPr/>
        </p:nvSpPr>
        <p:spPr bwMode="auto">
          <a:xfrm>
            <a:off x="5205413" y="2662239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300" name="Rectangle 11"/>
          <p:cNvSpPr>
            <a:spLocks noChangeArrowheads="1"/>
          </p:cNvSpPr>
          <p:nvPr/>
        </p:nvSpPr>
        <p:spPr bwMode="auto">
          <a:xfrm>
            <a:off x="5229225" y="3024189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301" name="Rectangle 12"/>
          <p:cNvSpPr>
            <a:spLocks noChangeArrowheads="1"/>
          </p:cNvSpPr>
          <p:nvPr/>
        </p:nvSpPr>
        <p:spPr bwMode="auto">
          <a:xfrm>
            <a:off x="5314950" y="3081339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" name="Footer Placeholder 1"/>
          <p:cNvSpPr txBox="1">
            <a:spLocks/>
          </p:cNvSpPr>
          <p:nvPr/>
        </p:nvSpPr>
        <p:spPr>
          <a:xfrm>
            <a:off x="1748190" y="6525277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Source: Basics of Web Design (HTML5 and CSS3)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38681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Website Organization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2895600" y="1828800"/>
            <a:ext cx="7239000" cy="4191000"/>
          </a:xfrm>
        </p:spPr>
        <p:txBody>
          <a:bodyPr/>
          <a:lstStyle/>
          <a:p>
            <a:pPr>
              <a:defRPr/>
            </a:pPr>
            <a:r>
              <a:rPr lang="en-US" altLang="en-US" sz="3200" dirty="0">
                <a:cs typeface="Times New Roman" panose="02020603050405020304" pitchFamily="18" charset="0"/>
              </a:rPr>
              <a:t>Hierarchical</a:t>
            </a:r>
          </a:p>
          <a:p>
            <a:pPr>
              <a:defRPr/>
            </a:pPr>
            <a:r>
              <a:rPr lang="en-US" altLang="en-US" sz="3200" dirty="0">
                <a:cs typeface="Times New Roman" panose="02020603050405020304" pitchFamily="18" charset="0"/>
              </a:rPr>
              <a:t>Linear</a:t>
            </a:r>
          </a:p>
          <a:p>
            <a:pPr>
              <a:defRPr/>
            </a:pPr>
            <a:r>
              <a:rPr lang="en-US" altLang="en-US" sz="3200" dirty="0">
                <a:cs typeface="Times New Roman" panose="02020603050405020304" pitchFamily="18" charset="0"/>
              </a:rPr>
              <a:t>Random </a:t>
            </a:r>
            <a:br>
              <a:rPr lang="en-US" altLang="en-US" sz="3200" dirty="0">
                <a:cs typeface="Times New Roman" panose="02020603050405020304" pitchFamily="18" charset="0"/>
              </a:rPr>
            </a:br>
            <a:endParaRPr lang="en-US" altLang="en-US" i="1" dirty="0">
              <a:cs typeface="Times New Roman" panose="02020603050405020304" pitchFamily="18" charset="0"/>
            </a:endParaRPr>
          </a:p>
        </p:txBody>
      </p:sp>
      <p:sp>
        <p:nvSpPr>
          <p:cNvPr id="6" name="Foot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Source: Basics of Web Design (HTML5 and CSS3)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6797973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1" y="192088"/>
            <a:ext cx="9034463" cy="950912"/>
          </a:xfrm>
        </p:spPr>
        <p:txBody>
          <a:bodyPr/>
          <a:lstStyle/>
          <a:p>
            <a:pPr algn="r"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Hierarchical Organization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6096000" y="1981200"/>
            <a:ext cx="4267200" cy="4038600"/>
          </a:xfrm>
        </p:spPr>
        <p:txBody>
          <a:bodyPr/>
          <a:lstStyle/>
          <a:p>
            <a:pPr>
              <a:defRPr/>
            </a:pPr>
            <a:r>
              <a:rPr lang="en-US" altLang="en-US">
                <a:cs typeface="Times New Roman" panose="02020603050405020304" pitchFamily="18" charset="0"/>
              </a:rPr>
              <a:t>A clearly defined home page </a:t>
            </a:r>
          </a:p>
          <a:p>
            <a:pPr>
              <a:defRPr/>
            </a:pPr>
            <a:r>
              <a:rPr lang="en-US" altLang="en-US">
                <a:cs typeface="Times New Roman" panose="02020603050405020304" pitchFamily="18" charset="0"/>
              </a:rPr>
              <a:t>Navigation links to major site sections</a:t>
            </a:r>
          </a:p>
          <a:p>
            <a:pPr>
              <a:defRPr/>
            </a:pPr>
            <a:r>
              <a:rPr lang="en-US" altLang="en-US">
                <a:cs typeface="Times New Roman" panose="02020603050405020304" pitchFamily="18" charset="0"/>
              </a:rPr>
              <a:t>Often used for commercial and corporate websites</a:t>
            </a:r>
          </a:p>
          <a:p>
            <a:pPr>
              <a:buNone/>
              <a:defRPr/>
            </a:pPr>
            <a:endParaRPr lang="en-US" altLang="en-US">
              <a:cs typeface="Times New Roman" panose="02020603050405020304" pitchFamily="18" charset="0"/>
            </a:endParaRPr>
          </a:p>
        </p:txBody>
      </p:sp>
      <p:sp>
        <p:nvSpPr>
          <p:cNvPr id="16389" name="Rectangle 6"/>
          <p:cNvSpPr>
            <a:spLocks noChangeArrowheads="1"/>
          </p:cNvSpPr>
          <p:nvPr/>
        </p:nvSpPr>
        <p:spPr bwMode="auto">
          <a:xfrm>
            <a:off x="5043488" y="2600326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16390" name="Picture 6" descr="Figure4.3.t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286000"/>
            <a:ext cx="42672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oot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Source: Basics of Web Design (HTML5 and CSS3)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04851408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Hierarchical:  Too Shallow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1752600" y="4343400"/>
            <a:ext cx="8763000" cy="1066800"/>
          </a:xfrm>
          <a:solidFill>
            <a:srgbClr val="EAEAEA">
              <a:alpha val="41176"/>
            </a:srgbClr>
          </a:solidFill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altLang="en-US" sz="2000" dirty="0"/>
              <a:t>Be careful that the organization is not too shallow.</a:t>
            </a:r>
          </a:p>
          <a:p>
            <a:pPr>
              <a:defRPr/>
            </a:pPr>
            <a:r>
              <a:rPr lang="en-US" altLang="en-US" sz="2000" dirty="0"/>
              <a:t>Too many immediate choices </a:t>
            </a:r>
            <a:r>
              <a:rPr lang="en-US" altLang="en-US" sz="2000" dirty="0">
                <a:sym typeface="Wingdings" panose="05000000000000000000" pitchFamily="2" charset="2"/>
              </a:rPr>
              <a:t> a</a:t>
            </a:r>
            <a:r>
              <a:rPr lang="en-US" altLang="en-US" sz="2000" dirty="0"/>
              <a:t> confusing and less usable website.</a:t>
            </a:r>
          </a:p>
          <a:p>
            <a:pPr>
              <a:defRPr/>
            </a:pPr>
            <a:r>
              <a:rPr lang="en-US" altLang="en-US" sz="2000" dirty="0"/>
              <a:t>Group, or “chunk”, related areas</a:t>
            </a:r>
          </a:p>
        </p:txBody>
      </p:sp>
      <p:sp>
        <p:nvSpPr>
          <p:cNvPr id="18437" name="Rectangle 68"/>
          <p:cNvSpPr>
            <a:spLocks noChangeArrowheads="1"/>
          </p:cNvSpPr>
          <p:nvPr/>
        </p:nvSpPr>
        <p:spPr bwMode="auto">
          <a:xfrm>
            <a:off x="3352800" y="2314576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18438" name="Picture 6" descr="Figure4.4.t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828801"/>
            <a:ext cx="8686800" cy="2201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Source: Basics of Web Design (HTML5 and CSS3)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2288660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1" y="152400"/>
            <a:ext cx="5470525" cy="990600"/>
          </a:xfrm>
        </p:spPr>
        <p:txBody>
          <a:bodyPr>
            <a:normAutofit fontScale="90000"/>
          </a:bodyPr>
          <a:lstStyle/>
          <a:p>
            <a:pPr algn="r"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Hierarchical: </a:t>
            </a:r>
            <a:br>
              <a:rPr lang="en-US" dirty="0">
                <a:solidFill>
                  <a:schemeClr val="tx2">
                    <a:satMod val="130000"/>
                  </a:schemeClr>
                </a:solidFill>
              </a:rPr>
            </a:b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Too Deep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idx="1"/>
          </p:nvPr>
        </p:nvSpPr>
        <p:spPr>
          <a:xfrm>
            <a:off x="4800600" y="1219200"/>
            <a:ext cx="5638800" cy="4038600"/>
          </a:xfrm>
        </p:spPr>
        <p:txBody>
          <a:bodyPr>
            <a:normAutofit fontScale="92500" lnSpcReduction="10000"/>
          </a:bodyPr>
          <a:lstStyle/>
          <a:p>
            <a:pPr marL="365760" indent="-283464">
              <a:buFont typeface="Wingdings 2"/>
              <a:buChar char=""/>
              <a:defRPr/>
            </a:pPr>
            <a:r>
              <a:rPr lang="en-US" sz="2800" dirty="0"/>
              <a:t>Be careful that the organization is not too deep.</a:t>
            </a:r>
            <a:br>
              <a:rPr lang="en-US" sz="2800" dirty="0"/>
            </a:br>
            <a:endParaRPr lang="en-US" sz="2800" dirty="0"/>
          </a:p>
          <a:p>
            <a:pPr marL="640080" lvl="1" indent="-237744">
              <a:buFont typeface="Verdana"/>
              <a:buChar char="◦"/>
              <a:defRPr/>
            </a:pPr>
            <a:r>
              <a:rPr lang="en-US" sz="2400" dirty="0"/>
              <a:t>This results in many “clicks” needed to drill down to the needed page.</a:t>
            </a:r>
            <a:br>
              <a:rPr lang="en-US" sz="2400" dirty="0"/>
            </a:br>
            <a:endParaRPr lang="en-US" sz="2400" dirty="0"/>
          </a:p>
          <a:p>
            <a:pPr marL="640080" lvl="1" indent="-237744">
              <a:buFont typeface="Verdana"/>
              <a:buChar char="◦"/>
              <a:defRPr/>
            </a:pPr>
            <a:r>
              <a:rPr lang="en-US" sz="2400" dirty="0"/>
              <a:t>User Interface “Three Click Rule”</a:t>
            </a:r>
          </a:p>
          <a:p>
            <a:pPr marL="886968" lvl="2">
              <a:buFont typeface="Wingdings 2"/>
              <a:buChar char=""/>
              <a:defRPr/>
            </a:pPr>
            <a:r>
              <a:rPr lang="en-US" sz="2000" dirty="0">
                <a:cs typeface="Times New Roman" pitchFamily="18" charset="0"/>
              </a:rPr>
              <a:t>A web page visitor should be able to get from any page on your site to any other page on your site with a maximum of three hyperlinks. </a:t>
            </a:r>
            <a:endParaRPr lang="en-US" sz="2000" dirty="0"/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DC1CF9D8-E309-4FC9-B3DA-4A9BFE8514CA}" type="slidenum">
              <a:rPr lang="en-US" altLang="en-US" sz="1200"/>
              <a:pPr/>
              <a:t>7</a:t>
            </a:fld>
            <a:endParaRPr lang="en-US" altLang="en-US" sz="1200"/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4610100" y="1185864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20486" name="Picture 6" descr="Figure4.5.t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28600"/>
            <a:ext cx="3048000" cy="612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ooter Placeholder 1"/>
          <p:cNvSpPr txBox="1">
            <a:spLocks/>
          </p:cNvSpPr>
          <p:nvPr/>
        </p:nvSpPr>
        <p:spPr>
          <a:xfrm>
            <a:off x="2741612" y="6409395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Source: Basics of Web Design (HTML5 and CSS3)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126432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Linear Organization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3048000" y="3962400"/>
            <a:ext cx="7043738" cy="2057400"/>
          </a:xfrm>
        </p:spPr>
        <p:txBody>
          <a:bodyPr/>
          <a:lstStyle/>
          <a:p>
            <a:pPr>
              <a:defRPr/>
            </a:pPr>
            <a:r>
              <a:rPr lang="en-US" altLang="en-US" sz="2800">
                <a:cs typeface="Times New Roman" panose="02020603050405020304" pitchFamily="18" charset="0"/>
              </a:rPr>
              <a:t>A series of pages that provide a tutorial, tour, or presentation.</a:t>
            </a:r>
          </a:p>
          <a:p>
            <a:pPr>
              <a:defRPr/>
            </a:pPr>
            <a:r>
              <a:rPr lang="en-US" altLang="en-US" sz="2800">
                <a:cs typeface="Times New Roman" panose="02020603050405020304" pitchFamily="18" charset="0"/>
              </a:rPr>
              <a:t>Sequential viewing</a:t>
            </a:r>
            <a:endParaRPr lang="en-US" altLang="en-US"/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5072063" y="3090864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2534" name="Rectangle 7"/>
          <p:cNvSpPr>
            <a:spLocks noChangeArrowheads="1"/>
          </p:cNvSpPr>
          <p:nvPr/>
        </p:nvSpPr>
        <p:spPr bwMode="auto">
          <a:xfrm>
            <a:off x="3438525" y="2867026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22535" name="Picture 7" descr="Figure4.6.t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981200"/>
            <a:ext cx="81534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Foot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Source: Basics of Web Design (HTML5 and CSS3)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64004340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Random Organization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2286000" y="1524000"/>
            <a:ext cx="4343400" cy="4191000"/>
          </a:xfrm>
        </p:spPr>
        <p:txBody>
          <a:bodyPr/>
          <a:lstStyle/>
          <a:p>
            <a:pPr marL="365125" indent="-282575">
              <a:buFont typeface="Wingdings 2" panose="05020102010507070707" pitchFamily="18" charset="2"/>
              <a:buChar char=""/>
              <a:defRPr/>
            </a:pPr>
            <a:r>
              <a:rPr lang="en-US" altLang="en-US">
                <a:cs typeface="Times New Roman" panose="02020603050405020304" pitchFamily="18" charset="0"/>
              </a:rPr>
              <a:t>Sometimes called “Web” Organization</a:t>
            </a:r>
            <a:br>
              <a:rPr lang="en-US" altLang="en-US">
                <a:cs typeface="Times New Roman" panose="02020603050405020304" pitchFamily="18" charset="0"/>
              </a:rPr>
            </a:br>
            <a:endParaRPr lang="en-US" altLang="en-US">
              <a:cs typeface="Times New Roman" panose="02020603050405020304" pitchFamily="18" charset="0"/>
            </a:endParaRPr>
          </a:p>
          <a:p>
            <a:pPr marL="365125" indent="-282575">
              <a:buFont typeface="Wingdings 2" panose="05020102010507070707" pitchFamily="18" charset="2"/>
              <a:buChar char=""/>
              <a:defRPr/>
            </a:pPr>
            <a:r>
              <a:rPr lang="en-US" altLang="en-US">
                <a:cs typeface="Times New Roman" panose="02020603050405020304" pitchFamily="18" charset="0"/>
              </a:rPr>
              <a:t>Usually there is no clear path through the site</a:t>
            </a:r>
            <a:br>
              <a:rPr lang="en-US" altLang="en-US">
                <a:cs typeface="Times New Roman" panose="02020603050405020304" pitchFamily="18" charset="0"/>
              </a:rPr>
            </a:br>
            <a:endParaRPr lang="en-US" altLang="en-US">
              <a:cs typeface="Times New Roman" panose="02020603050405020304" pitchFamily="18" charset="0"/>
            </a:endParaRPr>
          </a:p>
          <a:p>
            <a:pPr marL="365125" indent="-282575">
              <a:buFont typeface="Wingdings 2" panose="05020102010507070707" pitchFamily="18" charset="2"/>
              <a:buChar char=""/>
              <a:defRPr/>
            </a:pPr>
            <a:r>
              <a:rPr lang="en-US" altLang="en-US">
                <a:cs typeface="Times New Roman" panose="02020603050405020304" pitchFamily="18" charset="0"/>
              </a:rPr>
              <a:t>May be used with artistic or concept sites</a:t>
            </a:r>
            <a:br>
              <a:rPr lang="en-US" altLang="en-US">
                <a:cs typeface="Times New Roman" panose="02020603050405020304" pitchFamily="18" charset="0"/>
              </a:rPr>
            </a:br>
            <a:endParaRPr lang="en-US" altLang="en-US">
              <a:cs typeface="Times New Roman" panose="02020603050405020304" pitchFamily="18" charset="0"/>
            </a:endParaRPr>
          </a:p>
          <a:p>
            <a:pPr marL="365125" indent="-282575">
              <a:buFont typeface="Wingdings 2" panose="05020102010507070707" pitchFamily="18" charset="2"/>
              <a:buChar char=""/>
              <a:defRPr/>
            </a:pPr>
            <a:r>
              <a:rPr lang="en-US" altLang="en-US">
                <a:cs typeface="Times New Roman" panose="02020603050405020304" pitchFamily="18" charset="0"/>
              </a:rPr>
              <a:t>Not typically used for commercial sites</a:t>
            </a:r>
          </a:p>
        </p:txBody>
      </p:sp>
      <p:sp>
        <p:nvSpPr>
          <p:cNvPr id="24581" name="Rectangle 4"/>
          <p:cNvSpPr>
            <a:spLocks noChangeArrowheads="1"/>
          </p:cNvSpPr>
          <p:nvPr/>
        </p:nvSpPr>
        <p:spPr bwMode="auto">
          <a:xfrm>
            <a:off x="5072063" y="3090864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582" name="Rectangle 7"/>
          <p:cNvSpPr>
            <a:spLocks noChangeArrowheads="1"/>
          </p:cNvSpPr>
          <p:nvPr/>
        </p:nvSpPr>
        <p:spPr bwMode="auto">
          <a:xfrm>
            <a:off x="4905375" y="3005139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583" name="Rectangle 9"/>
          <p:cNvSpPr>
            <a:spLocks noChangeArrowheads="1"/>
          </p:cNvSpPr>
          <p:nvPr/>
        </p:nvSpPr>
        <p:spPr bwMode="auto">
          <a:xfrm>
            <a:off x="5195888" y="2533651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24584" name="Picture 8" descr="Figure4.7.t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1524000"/>
            <a:ext cx="32004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Foot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Source: Basics of Web Design (HTML5 and CSS3)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32493453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1097</TotalTime>
  <Words>825</Words>
  <Application>Microsoft Office PowerPoint</Application>
  <PresentationFormat>Widescreen</PresentationFormat>
  <Paragraphs>190</Paragraphs>
  <Slides>23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Arial</vt:lpstr>
      <vt:lpstr>Calibri</vt:lpstr>
      <vt:lpstr>Century Gothic</vt:lpstr>
      <vt:lpstr>Times New Roman</vt:lpstr>
      <vt:lpstr>Verdana</vt:lpstr>
      <vt:lpstr>Wingdings</vt:lpstr>
      <vt:lpstr>Wingdings 2</vt:lpstr>
      <vt:lpstr>Wingdings 3</vt:lpstr>
      <vt:lpstr>Wisp</vt:lpstr>
      <vt:lpstr>Web Design Lecture-1B</vt:lpstr>
      <vt:lpstr>Web Page Design  Browser Compatibility</vt:lpstr>
      <vt:lpstr>Web Page Design  Screen Resolution</vt:lpstr>
      <vt:lpstr>Website Organization</vt:lpstr>
      <vt:lpstr>Hierarchical Organization</vt:lpstr>
      <vt:lpstr>Hierarchical:  Too Shallow</vt:lpstr>
      <vt:lpstr>Hierarchical:  Too Deep</vt:lpstr>
      <vt:lpstr>Linear Organization</vt:lpstr>
      <vt:lpstr>Random Organization</vt:lpstr>
      <vt:lpstr>Visual Design Principles</vt:lpstr>
      <vt:lpstr>Design to Provide for Accessibility</vt:lpstr>
      <vt:lpstr>Design for Accessibility </vt:lpstr>
      <vt:lpstr>Writing for the Web</vt:lpstr>
      <vt:lpstr>Design “Easy to Read” Text</vt:lpstr>
      <vt:lpstr>More Text Design Considerations</vt:lpstr>
      <vt:lpstr>Using Color on Web Pages</vt:lpstr>
      <vt:lpstr>Web Color Palette</vt:lpstr>
      <vt:lpstr>Navigation Design </vt:lpstr>
      <vt:lpstr>Wireframe</vt:lpstr>
      <vt:lpstr>Web Page Design Page Layout </vt:lpstr>
      <vt:lpstr>Web Page Design Page Layout </vt:lpstr>
      <vt:lpstr>Design for the Mobile Web</vt:lpstr>
      <vt:lpstr>Mobile Design Quick Checklist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Design Lecture-1</dc:title>
  <dc:creator>shalu chawla</dc:creator>
  <cp:lastModifiedBy>vishal chawla</cp:lastModifiedBy>
  <cp:revision>19</cp:revision>
  <dcterms:created xsi:type="dcterms:W3CDTF">2016-01-16T02:49:36Z</dcterms:created>
  <dcterms:modified xsi:type="dcterms:W3CDTF">2018-01-12T23:45:13Z</dcterms:modified>
</cp:coreProperties>
</file>