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C8E606-DFB2-488A-A642-21CBF7C49244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6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88CA28-D1DD-4E25-BA57-B5CCA5152E18}" type="slidenum">
              <a:rPr kumimoji="0" lang="en-US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9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5087C3-C389-439A-B21A-827358C3D06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0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2921B8-F6D9-4004-8F7A-E099BF20094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1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F4025-BB26-4232-8261-7C0FAEA1BE1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0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E420CB-EA54-4F83-9EF4-BB40BB19041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8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58602-8850-41DD-84BF-845EDC9D936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7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26768-A24B-4AF3-9DB9-70D0E737BA9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6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2F6B66-D038-4614-AA2A-DA6F4B09676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/>
            </a:br>
            <a:r>
              <a:rPr lang="en-US"/>
              <a:t>Lecture-2B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0"/>
            <a:ext cx="5200650" cy="12192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Accessibility: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headers &amp; id Attributes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1828800" y="1082675"/>
            <a:ext cx="4343400" cy="5354638"/>
          </a:xfrm>
          <a:prstGeom prst="rect">
            <a:avLst/>
          </a:prstGeom>
          <a:solidFill>
            <a:schemeClr val="tx2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&lt;table&gt;</a:t>
            </a:r>
          </a:p>
          <a:p>
            <a:pPr eaLnBrk="1" hangingPunct="1"/>
            <a:r>
              <a:rPr lang="en-US" altLang="en-US" sz="1800"/>
              <a:t>&lt;caption&gt; Word Schedule&lt;/caption&gt;</a:t>
            </a:r>
          </a:p>
          <a:p>
            <a:pPr eaLnBrk="1" hangingPunct="1"/>
            <a:r>
              <a:rPr lang="en-US" altLang="en-US" sz="1800"/>
              <a:t>&lt;tr&gt;</a:t>
            </a:r>
          </a:p>
          <a:p>
            <a:pPr eaLnBrk="1" hangingPunct="1"/>
            <a:r>
              <a:rPr lang="en-US" altLang="en-US" sz="1800"/>
              <a:t>  &lt;th id="day"&gt;Day&lt;/th&gt;</a:t>
            </a:r>
          </a:p>
          <a:p>
            <a:pPr eaLnBrk="1" hangingPunct="1"/>
            <a:r>
              <a:rPr lang="en-US" altLang="en-US" sz="1800"/>
              <a:t>  &lt;th id="hours"&gt;Hours&lt;/th&gt;</a:t>
            </a:r>
          </a:p>
          <a:p>
            <a:pPr eaLnBrk="1" hangingPunct="1"/>
            <a:r>
              <a:rPr lang="en-US" altLang="en-US" sz="1800"/>
              <a:t>&lt;/tr&gt;</a:t>
            </a:r>
          </a:p>
          <a:p>
            <a:pPr eaLnBrk="1" hangingPunct="1"/>
            <a:r>
              <a:rPr lang="en-US" altLang="en-US" sz="1800"/>
              <a:t>&lt;tr&gt;</a:t>
            </a:r>
          </a:p>
          <a:p>
            <a:pPr eaLnBrk="1" hangingPunct="1"/>
            <a:r>
              <a:rPr lang="en-US" altLang="en-US" sz="1800"/>
              <a:t>  &lt;td headers="day"&gt;Monday&lt;/td&gt;</a:t>
            </a:r>
          </a:p>
          <a:p>
            <a:pPr eaLnBrk="1" hangingPunct="1"/>
            <a:r>
              <a:rPr lang="en-US" altLang="en-US" sz="1800"/>
              <a:t>  &lt;td headers="hours"&gt;4&lt;/td&gt;</a:t>
            </a:r>
          </a:p>
          <a:p>
            <a:pPr eaLnBrk="1" hangingPunct="1"/>
            <a:r>
              <a:rPr lang="en-US" altLang="en-US" sz="1800"/>
              <a:t>&lt;/tr&gt;</a:t>
            </a:r>
          </a:p>
          <a:p>
            <a:pPr eaLnBrk="1" hangingPunct="1"/>
            <a:r>
              <a:rPr lang="en-US" altLang="en-US" sz="1800"/>
              <a:t>&lt;tr&gt;</a:t>
            </a:r>
          </a:p>
          <a:p>
            <a:pPr eaLnBrk="1" hangingPunct="1"/>
            <a:r>
              <a:rPr lang="en-US" altLang="en-US" sz="1800"/>
              <a:t>  &lt;td headers="day"&gt;Tuesday&lt;/td&gt;</a:t>
            </a:r>
          </a:p>
          <a:p>
            <a:pPr eaLnBrk="1" hangingPunct="1"/>
            <a:r>
              <a:rPr lang="en-US" altLang="en-US" sz="1800"/>
              <a:t>  &lt;td headers="hours"&gt;3&lt;/td&gt;</a:t>
            </a:r>
          </a:p>
          <a:p>
            <a:pPr eaLnBrk="1" hangingPunct="1"/>
            <a:r>
              <a:rPr lang="en-US" altLang="en-US" sz="1800"/>
              <a:t>&lt;/tr&gt;</a:t>
            </a:r>
          </a:p>
          <a:p>
            <a:pPr eaLnBrk="1" hangingPunct="1"/>
            <a:r>
              <a:rPr lang="en-US" altLang="en-US" sz="1800"/>
              <a:t>&lt;tr&gt;</a:t>
            </a:r>
          </a:p>
          <a:p>
            <a:pPr eaLnBrk="1" hangingPunct="1"/>
            <a:r>
              <a:rPr lang="en-US" altLang="en-US" sz="1800"/>
              <a:t>  &lt;td headers="day"&gt;Total&lt;/td&gt;</a:t>
            </a:r>
          </a:p>
          <a:p>
            <a:pPr eaLnBrk="1" hangingPunct="1"/>
            <a:r>
              <a:rPr lang="en-US" altLang="en-US" sz="1800"/>
              <a:t>  &lt;td headers="hours"&gt;7&lt;/td&gt;</a:t>
            </a:r>
          </a:p>
          <a:p>
            <a:pPr eaLnBrk="1" hangingPunct="1"/>
            <a:r>
              <a:rPr lang="en-US" altLang="en-US" sz="1800"/>
              <a:t>&lt;/tr&gt;</a:t>
            </a:r>
          </a:p>
          <a:p>
            <a:pPr eaLnBrk="1" hangingPunct="1"/>
            <a:r>
              <a:rPr lang="en-US" altLang="en-US" sz="1800"/>
              <a:t>&lt;/table&gt;</a:t>
            </a:r>
            <a:endParaRPr lang="en-US" altLang="en-US" sz="20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2916238"/>
            <a:ext cx="2771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C19836-4F79-4168-AB2C-C933CB3C6B9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190773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CSS3 Structural Pseudo-classes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38400" y="1524001"/>
          <a:ext cx="7772400" cy="4389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Pseudo-class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Purpose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:first-of-type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Applies to the first element of the specified type.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:first-child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Applies to the first child of an element. (CSS2 selector)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:last-of-type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Applies to the last element of the specified type.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:last-child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Applies to the last child of an element 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18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:nth-of-type(n)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Applies to the “nth” element of the specified type.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Values: a number, odd, or even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1C89263-EED0-449D-A9A3-6909CE806E0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90388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"/>
            <a:ext cx="5200650" cy="1858963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Table Row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Groups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6781800" y="1676400"/>
            <a:ext cx="3517900" cy="175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&lt;thead&gt;</a:t>
            </a:r>
            <a:br>
              <a:rPr lang="en-US" altLang="en-US"/>
            </a:br>
            <a:r>
              <a:rPr lang="en-US" altLang="en-US"/>
              <a:t>table head rows</a:t>
            </a:r>
          </a:p>
          <a:p>
            <a:pPr>
              <a:defRPr/>
            </a:pPr>
            <a:r>
              <a:rPr lang="en-US" altLang="en-US"/>
              <a:t>&lt;tbody &gt;</a:t>
            </a:r>
            <a:br>
              <a:rPr lang="en-US" altLang="en-US"/>
            </a:br>
            <a:r>
              <a:rPr lang="en-US" altLang="en-US"/>
              <a:t>table body rows</a:t>
            </a:r>
          </a:p>
          <a:p>
            <a:pPr>
              <a:defRPr/>
            </a:pPr>
            <a:r>
              <a:rPr lang="en-US" altLang="en-US"/>
              <a:t>&lt;tfoot&gt; </a:t>
            </a:r>
            <a:br>
              <a:rPr lang="en-US" altLang="en-US"/>
            </a:br>
            <a:r>
              <a:rPr lang="en-US" altLang="en-US"/>
              <a:t>table footer rows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866900" y="0"/>
            <a:ext cx="4114800" cy="7016750"/>
          </a:xfrm>
          <a:prstGeom prst="rect">
            <a:avLst/>
          </a:prstGeom>
          <a:solidFill>
            <a:schemeClr val="tx2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&lt;table&gt;</a:t>
            </a:r>
          </a:p>
          <a:p>
            <a:pPr eaLnBrk="1" hangingPunct="1"/>
            <a:r>
              <a:rPr lang="en-US" altLang="en-US" sz="1800" dirty="0"/>
              <a:t>&lt;caption&gt;Work Schedule&lt;/caption&gt;</a:t>
            </a:r>
          </a:p>
          <a:p>
            <a:pPr eaLnBrk="1" hangingPunct="1"/>
            <a:r>
              <a:rPr lang="en-US" altLang="en-US" sz="1800" dirty="0"/>
              <a:t>  &lt;</a:t>
            </a:r>
            <a:r>
              <a:rPr lang="en-US" altLang="en-US" sz="1800" dirty="0" err="1"/>
              <a:t>thead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&gt;Day&lt;/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&gt;Hours&lt;/</a:t>
            </a:r>
            <a:r>
              <a:rPr lang="en-US" altLang="en-US" sz="1800" dirty="0" err="1"/>
              <a:t>th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&lt;/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&lt;/</a:t>
            </a:r>
            <a:r>
              <a:rPr lang="en-US" altLang="en-US" sz="1800" dirty="0" err="1"/>
              <a:t>thead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&lt;</a:t>
            </a:r>
            <a:r>
              <a:rPr lang="en-US" altLang="en-US" sz="1800" dirty="0" err="1"/>
              <a:t>tbody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&lt;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&lt;td&gt;Monday&lt;/td&gt;</a:t>
            </a:r>
          </a:p>
          <a:p>
            <a:pPr eaLnBrk="1" hangingPunct="1"/>
            <a:r>
              <a:rPr lang="en-US" altLang="en-US" sz="1800" dirty="0"/>
              <a:t>      &lt;td&gt;4&lt;/td&gt;</a:t>
            </a:r>
          </a:p>
          <a:p>
            <a:pPr eaLnBrk="1" hangingPunct="1"/>
            <a:r>
              <a:rPr lang="en-US" altLang="en-US" sz="1800" dirty="0"/>
              <a:t>    &lt;/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&lt;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&lt;td&gt;Tuesday&lt;/td&gt;</a:t>
            </a:r>
          </a:p>
          <a:p>
            <a:pPr eaLnBrk="1" hangingPunct="1"/>
            <a:r>
              <a:rPr lang="en-US" altLang="en-US" sz="1800" dirty="0"/>
              <a:t>      &lt;td&gt;3&lt;/td&gt;</a:t>
            </a:r>
          </a:p>
          <a:p>
            <a:pPr eaLnBrk="1" hangingPunct="1"/>
            <a:r>
              <a:rPr lang="en-US" altLang="en-US" sz="1800" dirty="0"/>
              <a:t>    &lt;/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&lt;/</a:t>
            </a:r>
            <a:r>
              <a:rPr lang="en-US" altLang="en-US" sz="1800" dirty="0" err="1"/>
              <a:t>tbody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&lt;</a:t>
            </a:r>
            <a:r>
              <a:rPr lang="en-US" altLang="en-US" sz="1800" dirty="0" err="1"/>
              <a:t>tfoot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&lt;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    &lt;td&gt;Total&lt;/td&gt;</a:t>
            </a:r>
          </a:p>
          <a:p>
            <a:pPr eaLnBrk="1" hangingPunct="1"/>
            <a:r>
              <a:rPr lang="en-US" altLang="en-US" sz="1800" dirty="0"/>
              <a:t>      &lt;td&gt;7&lt;/td&gt;</a:t>
            </a:r>
          </a:p>
          <a:p>
            <a:pPr eaLnBrk="1" hangingPunct="1"/>
            <a:r>
              <a:rPr lang="en-US" altLang="en-US" sz="1800" dirty="0"/>
              <a:t>    &lt;/</a:t>
            </a:r>
            <a:r>
              <a:rPr lang="en-US" altLang="en-US" sz="1800" dirty="0" err="1"/>
              <a:t>tr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  &lt;/</a:t>
            </a:r>
            <a:r>
              <a:rPr lang="en-US" altLang="en-US" sz="1800" dirty="0" err="1"/>
              <a:t>tfoot</a:t>
            </a:r>
            <a:r>
              <a:rPr lang="en-US" altLang="en-US" sz="1800" dirty="0"/>
              <a:t>&gt;</a:t>
            </a:r>
          </a:p>
          <a:p>
            <a:pPr eaLnBrk="1" hangingPunct="1"/>
            <a:r>
              <a:rPr lang="en-US" altLang="en-US" sz="1800" dirty="0"/>
              <a:t>&lt;/table&gt;</a:t>
            </a:r>
            <a:endParaRPr lang="en-US" altLang="en-US" sz="2000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1"/>
            <a:ext cx="1925638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81B49E-AEC6-44B9-AD5A-23900B82515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36312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 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430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/>
              <a:t>Tables are used on web pages </a:t>
            </a:r>
            <a:br>
              <a:rPr lang="en-US" altLang="en-US" sz="2800"/>
            </a:br>
            <a:r>
              <a:rPr lang="en-US" altLang="en-US" sz="2800"/>
              <a:t>to organize tabular information</a:t>
            </a:r>
            <a:endParaRPr lang="en-US" altLang="en-US" sz="1000"/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r>
              <a:rPr lang="en-US" altLang="en-US" sz="2800"/>
              <a:t>Composed of rows and columns – similar to a spreadsheet. </a:t>
            </a:r>
            <a:br>
              <a:rPr lang="en-US" altLang="en-US" sz="2800"/>
            </a:br>
            <a:endParaRPr lang="en-US" altLang="en-US" sz="2800"/>
          </a:p>
          <a:p>
            <a:pPr>
              <a:defRPr/>
            </a:pPr>
            <a:r>
              <a:rPr lang="en-US" altLang="en-US" sz="2800"/>
              <a:t>Each individual table cell is at the intersection of a specific row and column.</a:t>
            </a:r>
            <a:br>
              <a:rPr lang="en-US" altLang="en-US" sz="2800"/>
            </a:br>
            <a:endParaRPr lang="en-US" altLang="en-US" sz="2800"/>
          </a:p>
          <a:p>
            <a:pPr>
              <a:defRPr/>
            </a:pPr>
            <a:r>
              <a:rPr lang="en-US" altLang="en-US" sz="2800"/>
              <a:t>Configured with table, tr, and td elements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71A692CE-213C-4328-BC71-FFFDC5AA473F}" type="slidenum">
              <a:rPr lang="en-US" altLang="en-US" sz="1100">
                <a:solidFill>
                  <a:srgbClr val="4D4D4D"/>
                </a:solidFill>
              </a:rPr>
              <a:pPr algn="ctr"/>
              <a:t>2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8197" name="Picture 2" descr="Figur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066800"/>
            <a:ext cx="30480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3418792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 Table Elements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990600"/>
            <a:ext cx="6934200" cy="4343400"/>
          </a:xfrm>
        </p:spPr>
        <p:txBody>
          <a:bodyPr/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&lt;table&gt; </a:t>
            </a:r>
            <a:br>
              <a:rPr lang="en-US" altLang="en-US" sz="2800"/>
            </a:br>
            <a:r>
              <a:rPr lang="en-US" altLang="en-US"/>
              <a:t>Contains the table</a:t>
            </a:r>
            <a:br>
              <a:rPr lang="en-US" altLang="en-US"/>
            </a:br>
            <a:endParaRPr lang="en-US" altLang="en-US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&lt;tr&gt;</a:t>
            </a:r>
            <a:br>
              <a:rPr lang="en-US" altLang="en-US" sz="2800"/>
            </a:br>
            <a:r>
              <a:rPr lang="en-US" altLang="en-US"/>
              <a:t>Contains a table row</a:t>
            </a:r>
            <a:br>
              <a:rPr lang="en-US" altLang="en-US"/>
            </a:br>
            <a:endParaRPr lang="en-US" altLang="en-US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&lt;td&gt;</a:t>
            </a:r>
            <a:br>
              <a:rPr lang="en-US" altLang="en-US" sz="2800"/>
            </a:br>
            <a:r>
              <a:rPr lang="en-US" altLang="en-US"/>
              <a:t>Contains a table cell</a:t>
            </a: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en-US" altLang="en-US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&lt;caption&gt; </a:t>
            </a:r>
            <a:br>
              <a:rPr lang="en-US" altLang="en-US" sz="2800"/>
            </a:br>
            <a:r>
              <a:rPr lang="en-US" altLang="en-US"/>
              <a:t>Configures a description of the table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fld id="{12D84384-2C4B-4E38-BF11-096302861055}" type="slidenum">
              <a:rPr lang="en-US" altLang="en-US" sz="1100">
                <a:solidFill>
                  <a:srgbClr val="4D4D4D"/>
                </a:solidFill>
              </a:rPr>
              <a:pPr algn="ctr"/>
              <a:t>3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pic>
        <p:nvPicPr>
          <p:cNvPr id="10245" name="Picture 2" descr="Figur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828800"/>
            <a:ext cx="3379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5377892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905000" y="365126"/>
            <a:ext cx="3886200" cy="6035675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Table 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57200"/>
            <a:ext cx="5595938" cy="6264276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&lt;table border="1"&gt;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</a:rPr>
              <a:t>&lt;caption&gt;Birthday List&lt;/caption&gt;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&lt;td&gt;Name&lt;/td&gt;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&lt;td&gt;Birthday&lt;/td&gt;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&lt;td&gt;James&lt;/td&gt;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&lt;td&gt;11/08&lt;/td&gt;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&lt;td&gt;Karen&lt;/td&gt;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&lt;td&gt;4/17&lt;/td&gt;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&lt;td&gt;Sparky&lt;/td&gt;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&lt;td&gt;11/28&lt;/td&gt;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38B22CC-CD6D-48C7-974F-4EAE30F76B2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6781800" y="2743201"/>
          <a:ext cx="3328988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4" imgW="1171429" imgH="1104762" progId="Paint.Picture">
                  <p:embed/>
                </p:oleObj>
              </mc:Choice>
              <mc:Fallback>
                <p:oleObj name="Bitmap Image" r:id="rId4" imgW="1171429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1"/>
                        <a:ext cx="3328988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7391401" y="2209801"/>
            <a:ext cx="208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Birthday List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1037732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846263" y="20638"/>
            <a:ext cx="3352800" cy="635635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Table Example 2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1904134" y="66819"/>
            <a:ext cx="3810000" cy="6264276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&lt;table border="1"&gt;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</a:rPr>
              <a:t>&gt;Name&lt;/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</a:rPr>
              <a:t>&gt;Birthday&lt;/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th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&lt;td&gt;James&lt;/td&gt;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&lt;td&gt;11/08&lt;/td&gt;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&lt;td&gt;Karen&lt;/td&gt;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&lt;td&gt;4/17&lt;/td&gt;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&lt;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&lt;td&gt;Sparky&lt;/td&gt;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   &lt;td&gt;11/28&lt;/td&gt;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 &lt;/</a:t>
            </a:r>
            <a:r>
              <a:rPr lang="en-US" altLang="en-US" b="1" dirty="0" err="1">
                <a:latin typeface="Times New Roman" panose="02020603050405020304" pitchFamily="18" charset="0"/>
              </a:rPr>
              <a:t>tr</a:t>
            </a:r>
            <a:r>
              <a:rPr lang="en-US" altLang="en-US" b="1" dirty="0">
                <a:latin typeface="Times New Roman" panose="02020603050405020304" pitchFamily="18" charset="0"/>
              </a:rPr>
              <a:t>&gt;</a:t>
            </a:r>
          </a:p>
          <a:p>
            <a:pPr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365C4B1-A07C-4364-AF95-73F972602E1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/>
        </p:nvGraphicFramePr>
        <p:xfrm>
          <a:off x="6400800" y="2590801"/>
          <a:ext cx="40386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4" imgW="1219370" imgH="1085714" progId="Paint.Picture">
                  <p:embed/>
                </p:oleObj>
              </mc:Choice>
              <mc:Fallback>
                <p:oleObj name="Bitmap Image" r:id="rId4" imgW="1219370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1"/>
                        <a:ext cx="40386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486526" y="1936751"/>
            <a:ext cx="395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Using the &lt;th&gt; Element</a:t>
            </a:r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2741612" y="6415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0389166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 border Attribute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677988" y="1371601"/>
            <a:ext cx="7467600" cy="45259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Indicates the table is specifically not used for page layout</a:t>
            </a:r>
          </a:p>
          <a:p>
            <a:pPr lvl="1">
              <a:defRPr/>
            </a:pPr>
            <a:r>
              <a:rPr lang="en-US" altLang="en-US"/>
              <a:t>Optional</a:t>
            </a:r>
          </a:p>
          <a:p>
            <a:pPr lvl="1">
              <a:defRPr/>
            </a:pPr>
            <a:r>
              <a:rPr lang="en-US" altLang="en-US"/>
              <a:t>border=“1”</a:t>
            </a:r>
            <a:br>
              <a:rPr lang="en-US" altLang="en-US"/>
            </a:br>
            <a:r>
              <a:rPr lang="en-US" altLang="en-US"/>
              <a:t>Visible browser default border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border=“”</a:t>
            </a:r>
            <a:br>
              <a:rPr lang="en-US" altLang="en-US"/>
            </a:br>
            <a:r>
              <a:rPr lang="en-US" altLang="en-US"/>
              <a:t>No visible browser default border.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43FD87D-C412-4E40-ACC2-F265804EEA44}" type="slidenum">
              <a:rPr lang="en-US" altLang="en-US" sz="1000">
                <a:solidFill>
                  <a:srgbClr val="A1B4B7"/>
                </a:solidFill>
              </a:rPr>
              <a:pPr/>
              <a:t>6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pic>
        <p:nvPicPr>
          <p:cNvPr id="1843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4405314"/>
            <a:ext cx="25114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133601"/>
            <a:ext cx="251142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415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1129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0" y="1116013"/>
            <a:ext cx="3200400" cy="4800600"/>
          </a:xfrm>
          <a:prstGeom prst="rect">
            <a:avLst/>
          </a:prstGeom>
          <a:solidFill>
            <a:schemeClr val="tx2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2438400" y="1191419"/>
            <a:ext cx="2895600" cy="4724400"/>
          </a:xfrm>
        </p:spPr>
        <p:txBody>
          <a:bodyPr>
            <a:normAutofit fontScale="85000" lnSpcReduction="20000"/>
          </a:bodyPr>
          <a:lstStyle/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&lt;table border="1"&gt;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&lt;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  &lt;td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colspan</a:t>
            </a:r>
            <a:r>
              <a:rPr lang="en-US" altLang="en-US" sz="2000" b="1" dirty="0">
                <a:latin typeface="Times New Roman" panose="02020603050405020304" pitchFamily="18" charset="0"/>
              </a:rPr>
              <a:t>=“2”&gt;</a:t>
            </a:r>
            <a:br>
              <a:rPr lang="en-US" altLang="en-US" sz="2000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</a:rPr>
              <a:t>Birthday List&lt;/td&gt;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&lt;/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&lt;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  &lt;td&gt;James&lt;/td&gt;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  &lt;td&gt;11/08&lt;/td&gt;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&lt;/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&lt;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  &lt;td&gt;Karen&lt;/td&gt;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   &lt;td&gt;4/17&lt;/td&gt;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 &lt;/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tr</a:t>
            </a:r>
            <a:r>
              <a:rPr lang="en-US" altLang="en-US" sz="2000" b="1" dirty="0">
                <a:latin typeface="Times New Roman" panose="02020603050405020304" pitchFamily="18" charset="0"/>
              </a:rPr>
              <a:t>&gt;</a:t>
            </a:r>
          </a:p>
          <a:p>
            <a:pPr marL="365125" indent="-282575">
              <a:buNone/>
              <a:defRPr/>
            </a:pPr>
            <a:r>
              <a:rPr lang="en-US" altLang="en-US" sz="2000" b="1" dirty="0">
                <a:latin typeface="Times New Roman" panose="02020603050405020304" pitchFamily="18" charset="0"/>
              </a:rPr>
              <a:t>&lt;/table&gt;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E744E3-E3A8-497A-AA68-110DE102D12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6400800" y="2209800"/>
          <a:ext cx="38100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4" imgW="933580" imgH="800212" progId="Paint.Picture">
                  <p:embed/>
                </p:oleObj>
              </mc:Choice>
              <mc:Fallback>
                <p:oleObj name="Bitmap Image" r:id="rId4" imgW="933580" imgH="8002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09800"/>
                        <a:ext cx="38100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7876991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438400" y="2971800"/>
            <a:ext cx="6781800" cy="3352800"/>
          </a:xfrm>
          <a:prstGeom prst="rect">
            <a:avLst/>
          </a:prstGeom>
          <a:solidFill>
            <a:schemeClr val="tx2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4676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Attribute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xfrm>
            <a:off x="2312126" y="3004004"/>
            <a:ext cx="7162800" cy="37338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&lt;table border="1"&gt;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="2"&gt;This spans two rows&lt;/td&gt;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&lt;td&gt;Row 1 Column 2&lt;/td&gt;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&lt;td&gt;Row 2 Column 2&lt;/td&gt;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&lt;/table&gt;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5D102B-8977-470C-AB0E-5C313BAEC41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pic>
        <p:nvPicPr>
          <p:cNvPr id="21510" name="Picture 6" descr="Figure9.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1"/>
            <a:ext cx="48656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7822350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Accessibility and Tables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8763000" cy="3886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Use table header elements (&lt;</a:t>
            </a:r>
            <a:r>
              <a:rPr lang="en-US" dirty="0" err="1"/>
              <a:t>th</a:t>
            </a:r>
            <a:r>
              <a:rPr lang="en-US" dirty="0"/>
              <a:t>&gt; tags) to indicate column or row headings.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the summary attribute on the table element to provide an overview of the purpose and organization of the table.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the caption element to provide the title/caption for the table.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Other attributes that provide for accessibility:</a:t>
            </a:r>
          </a:p>
          <a:p>
            <a:pPr lvl="1">
              <a:defRPr/>
            </a:pPr>
            <a:r>
              <a:rPr lang="en-US" dirty="0"/>
              <a:t>headers &amp; id</a:t>
            </a:r>
          </a:p>
          <a:p>
            <a:pPr lvl="1">
              <a:defRPr/>
            </a:pPr>
            <a:r>
              <a:rPr lang="en-US" dirty="0"/>
              <a:t>scope</a:t>
            </a:r>
          </a:p>
          <a:p>
            <a:pPr marL="365760" indent="-283464">
              <a:buNone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8F55BC-395E-4B23-B160-D63140D4C49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5726701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810</TotalTime>
  <Words>729</Words>
  <Application>Microsoft Office PowerPoint</Application>
  <PresentationFormat>Widescreen</PresentationFormat>
  <Paragraphs>181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Verdana</vt:lpstr>
      <vt:lpstr>Wingdings 2</vt:lpstr>
      <vt:lpstr>Wingdings 3</vt:lpstr>
      <vt:lpstr>Wisp</vt:lpstr>
      <vt:lpstr>Bitmap Image</vt:lpstr>
      <vt:lpstr>Web Design Lecture-2B</vt:lpstr>
      <vt:lpstr>HTML Table</vt:lpstr>
      <vt:lpstr>HTML Table Elements</vt:lpstr>
      <vt:lpstr>HTML Table Example</vt:lpstr>
      <vt:lpstr>HTML Table Example 2</vt:lpstr>
      <vt:lpstr>HTML border Attribute</vt:lpstr>
      <vt:lpstr>HTML colspan Attribute</vt:lpstr>
      <vt:lpstr>HTML rowspan  Attribute</vt:lpstr>
      <vt:lpstr>Accessibility and Tables</vt:lpstr>
      <vt:lpstr>Accessibility: headers &amp; id Attributes</vt:lpstr>
      <vt:lpstr>CSS3 Structural Pseudo-classes</vt:lpstr>
      <vt:lpstr>Table Row 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57</cp:revision>
  <dcterms:created xsi:type="dcterms:W3CDTF">2016-01-16T02:49:36Z</dcterms:created>
  <dcterms:modified xsi:type="dcterms:W3CDTF">2018-01-20T18:01:15Z</dcterms:modified>
</cp:coreProperties>
</file>